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86" r:id="rId2"/>
  </p:sldMasterIdLst>
  <p:notesMasterIdLst>
    <p:notesMasterId r:id="rId109"/>
  </p:notesMasterIdLst>
  <p:handoutMasterIdLst>
    <p:handoutMasterId r:id="rId110"/>
  </p:handoutMasterIdLst>
  <p:sldIdLst>
    <p:sldId id="257" r:id="rId3"/>
    <p:sldId id="489" r:id="rId4"/>
    <p:sldId id="344" r:id="rId5"/>
    <p:sldId id="475" r:id="rId6"/>
    <p:sldId id="350" r:id="rId7"/>
    <p:sldId id="477" r:id="rId8"/>
    <p:sldId id="481" r:id="rId9"/>
    <p:sldId id="482" r:id="rId10"/>
    <p:sldId id="483" r:id="rId11"/>
    <p:sldId id="484" r:id="rId12"/>
    <p:sldId id="512" r:id="rId13"/>
    <p:sldId id="492" r:id="rId14"/>
    <p:sldId id="502" r:id="rId15"/>
    <p:sldId id="506" r:id="rId16"/>
    <p:sldId id="517" r:id="rId17"/>
    <p:sldId id="518" r:id="rId18"/>
    <p:sldId id="526" r:id="rId19"/>
    <p:sldId id="553" r:id="rId20"/>
    <p:sldId id="569" r:id="rId21"/>
    <p:sldId id="570" r:id="rId22"/>
    <p:sldId id="565" r:id="rId23"/>
    <p:sldId id="555" r:id="rId24"/>
    <p:sldId id="554" r:id="rId25"/>
    <p:sldId id="556" r:id="rId26"/>
    <p:sldId id="403" r:id="rId27"/>
    <p:sldId id="443" r:id="rId28"/>
    <p:sldId id="485" r:id="rId29"/>
    <p:sldId id="363" r:id="rId30"/>
    <p:sldId id="364" r:id="rId31"/>
    <p:sldId id="365" r:id="rId32"/>
    <p:sldId id="366" r:id="rId33"/>
    <p:sldId id="500" r:id="rId34"/>
    <p:sldId id="490" r:id="rId35"/>
    <p:sldId id="367" r:id="rId36"/>
    <p:sldId id="445" r:id="rId37"/>
    <p:sldId id="369" r:id="rId38"/>
    <p:sldId id="446" r:id="rId39"/>
    <p:sldId id="371" r:id="rId40"/>
    <p:sldId id="372" r:id="rId41"/>
    <p:sldId id="452" r:id="rId42"/>
    <p:sldId id="467" r:id="rId43"/>
    <p:sldId id="453" r:id="rId44"/>
    <p:sldId id="455" r:id="rId45"/>
    <p:sldId id="454" r:id="rId46"/>
    <p:sldId id="457" r:id="rId47"/>
    <p:sldId id="458" r:id="rId48"/>
    <p:sldId id="466" r:id="rId49"/>
    <p:sldId id="404" r:id="rId50"/>
    <p:sldId id="563" r:id="rId51"/>
    <p:sldId id="564" r:id="rId52"/>
    <p:sldId id="375" r:id="rId53"/>
    <p:sldId id="376" r:id="rId54"/>
    <p:sldId id="530" r:id="rId55"/>
    <p:sldId id="531" r:id="rId56"/>
    <p:sldId id="493" r:id="rId57"/>
    <p:sldId id="496" r:id="rId58"/>
    <p:sldId id="528" r:id="rId59"/>
    <p:sldId id="521" r:id="rId60"/>
    <p:sldId id="525" r:id="rId61"/>
    <p:sldId id="529" r:id="rId62"/>
    <p:sldId id="541" r:id="rId63"/>
    <p:sldId id="542" r:id="rId64"/>
    <p:sldId id="543" r:id="rId65"/>
    <p:sldId id="544" r:id="rId66"/>
    <p:sldId id="545" r:id="rId67"/>
    <p:sldId id="546" r:id="rId68"/>
    <p:sldId id="547" r:id="rId69"/>
    <p:sldId id="513" r:id="rId70"/>
    <p:sldId id="514" r:id="rId71"/>
    <p:sldId id="515" r:id="rId72"/>
    <p:sldId id="559" r:id="rId73"/>
    <p:sldId id="412" r:id="rId74"/>
    <p:sldId id="387" r:id="rId75"/>
    <p:sldId id="388" r:id="rId76"/>
    <p:sldId id="389" r:id="rId77"/>
    <p:sldId id="390" r:id="rId78"/>
    <p:sldId id="425" r:id="rId79"/>
    <p:sldId id="428" r:id="rId80"/>
    <p:sldId id="548" r:id="rId81"/>
    <p:sldId id="566" r:id="rId82"/>
    <p:sldId id="560" r:id="rId83"/>
    <p:sldId id="393" r:id="rId84"/>
    <p:sldId id="460" r:id="rId85"/>
    <p:sldId id="461" r:id="rId86"/>
    <p:sldId id="462" r:id="rId87"/>
    <p:sldId id="488" r:id="rId88"/>
    <p:sldId id="561" r:id="rId89"/>
    <p:sldId id="473" r:id="rId90"/>
    <p:sldId id="535" r:id="rId91"/>
    <p:sldId id="463" r:id="rId92"/>
    <p:sldId id="464" r:id="rId93"/>
    <p:sldId id="465" r:id="rId94"/>
    <p:sldId id="519" r:id="rId95"/>
    <p:sldId id="536" r:id="rId96"/>
    <p:sldId id="438" r:id="rId97"/>
    <p:sldId id="504" r:id="rId98"/>
    <p:sldId id="440" r:id="rId99"/>
    <p:sldId id="540" r:id="rId100"/>
    <p:sldId id="414" r:id="rId101"/>
    <p:sldId id="501" r:id="rId102"/>
    <p:sldId id="401" r:id="rId103"/>
    <p:sldId id="402" r:id="rId104"/>
    <p:sldId id="432" r:id="rId105"/>
    <p:sldId id="505" r:id="rId106"/>
    <p:sldId id="431" r:id="rId107"/>
    <p:sldId id="430" r:id="rId108"/>
  </p:sldIdLst>
  <p:sldSz cx="9144000" cy="5143500" type="screen16x9"/>
  <p:notesSz cx="6797675" cy="9926638"/>
  <p:embeddedFontLst>
    <p:embeddedFont>
      <p:font typeface="Calibri" panose="020F0502020204030204" pitchFamily="34" charset="0"/>
      <p:regular r:id="rId111"/>
      <p:bold r:id="rId112"/>
      <p:italic r:id="rId113"/>
      <p:boldItalic r:id="rId114"/>
    </p:embeddedFont>
    <p:embeddedFont>
      <p:font typeface="Meta Head IGM Cond Black" panose="02000A06040000020004" pitchFamily="2" charset="0"/>
      <p:bold r:id="rId115"/>
    </p:embeddedFont>
    <p:embeddedFont>
      <p:font typeface="Meta Head IGM Cond Light" panose="02000506030000020004" pitchFamily="2" charset="0"/>
      <p:regular r:id="rId116"/>
    </p:embeddedFont>
    <p:embeddedFont>
      <p:font typeface="Meta IGM" panose="02000503040000020004" pitchFamily="2" charset="0"/>
      <p:regular r:id="rId117"/>
      <p:bold r:id="rId118"/>
      <p:italic r:id="rId119"/>
      <p:boldItalic r:id="rId120"/>
    </p:embeddedFont>
    <p:embeddedFont>
      <p:font typeface="Times" panose="02020603050405020304" pitchFamily="18" charset="0"/>
      <p:regular r:id="rId121"/>
      <p:bold r:id="rId122"/>
      <p:italic r:id="rId123"/>
      <p:boldItalic r:id="rId124"/>
    </p:embeddedFont>
  </p:embeddedFontLst>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E3051B"/>
    <a:srgbClr val="C675E7"/>
    <a:srgbClr val="FFFF00"/>
    <a:srgbClr val="7DBEFF"/>
    <a:srgbClr val="FFFFFF"/>
    <a:srgbClr val="FF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82199" autoAdjust="0"/>
  </p:normalViewPr>
  <p:slideViewPr>
    <p:cSldViewPr snapToGrid="0" snapToObjects="1" showGuides="1">
      <p:cViewPr varScale="1">
        <p:scale>
          <a:sx n="33" d="100"/>
          <a:sy n="33" d="100"/>
        </p:scale>
        <p:origin x="648" y="3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1" d="100"/>
          <a:sy n="81" d="100"/>
        </p:scale>
        <p:origin x="325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font" Target="fonts/font7.fntdata"/><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font" Target="fonts/font2.fntdata"/><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font" Target="fonts/font13.fntdata"/><Relationship Id="rId128" Type="http://schemas.openxmlformats.org/officeDocument/2006/relationships/tableStyles" Target="tableStyle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font" Target="fonts/font3.fntdata"/><Relationship Id="rId118" Type="http://schemas.openxmlformats.org/officeDocument/2006/relationships/font" Target="fonts/font8.fntdata"/><Relationship Id="rId12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font" Target="fonts/font6.fntdata"/><Relationship Id="rId124"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font" Target="fonts/font4.fntdata"/><Relationship Id="rId119" Type="http://schemas.openxmlformats.org/officeDocument/2006/relationships/font" Target="fonts/font9.fntdata"/><Relationship Id="rId12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font" Target="fonts/font10.fntdata"/><Relationship Id="rId125"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handoutMaster" Target="handoutMasters/handoutMaster1.xml"/><Relationship Id="rId115" Type="http://schemas.openxmlformats.org/officeDocument/2006/relationships/font" Target="fonts/font5.fntdata"/><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Arbeitsblat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Arbeitsblat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Arbeitsblat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2219419486594E-4"/>
          <c:y val="0"/>
          <c:w val="0.99905199395997613"/>
          <c:h val="0.81298473521134773"/>
        </c:manualLayout>
      </c:layout>
      <c:barChart>
        <c:barDir val="col"/>
        <c:grouping val="clustered"/>
        <c:varyColors val="0"/>
        <c:ser>
          <c:idx val="1"/>
          <c:order val="1"/>
          <c:tx>
            <c:strRef>
              <c:f>Tabelle1!$A$3</c:f>
              <c:strCache>
                <c:ptCount val="1"/>
                <c:pt idx="0">
                  <c:v>KuG-Satz</c:v>
                </c:pt>
              </c:strCache>
            </c:strRef>
          </c:tx>
          <c:spPr>
            <a:noFill/>
            <a:ln>
              <a:noFill/>
            </a:ln>
            <a:effectLst/>
          </c:spPr>
          <c:invertIfNegative val="0"/>
          <c:dLbls>
            <c:dLbl>
              <c:idx val="3"/>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915-4526-964B-9690C718C271}"/>
                </c:ext>
              </c:extLst>
            </c:dLbl>
            <c:dLbl>
              <c:idx val="4"/>
              <c:delete val="1"/>
              <c:extLst>
                <c:ext xmlns:c15="http://schemas.microsoft.com/office/drawing/2012/chart" uri="{CE6537A1-D6FC-4f65-9D91-7224C49458BB}"/>
                <c:ext xmlns:c16="http://schemas.microsoft.com/office/drawing/2014/chart" uri="{C3380CC4-5D6E-409C-BE32-E72D297353CC}">
                  <c16:uniqueId val="{00000001-D915-4526-964B-9690C718C271}"/>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Tabelle1!$B$1:$F$1</c:f>
              <c:strCache>
                <c:ptCount val="5"/>
                <c:pt idx="0">
                  <c:v>März</c:v>
                </c:pt>
                <c:pt idx="1">
                  <c:v>April</c:v>
                </c:pt>
                <c:pt idx="2">
                  <c:v>Mai</c:v>
                </c:pt>
                <c:pt idx="3">
                  <c:v>Juni</c:v>
                </c:pt>
                <c:pt idx="4">
                  <c:v>Juli</c:v>
                </c:pt>
              </c:strCache>
            </c:strRef>
          </c:cat>
          <c:val>
            <c:numRef>
              <c:f>Tabelle1!$B$3:$F$3</c:f>
              <c:numCache>
                <c:formatCode>0%</c:formatCode>
                <c:ptCount val="5"/>
                <c:pt idx="0">
                  <c:v>0.6</c:v>
                </c:pt>
                <c:pt idx="1">
                  <c:v>0.6</c:v>
                </c:pt>
                <c:pt idx="2">
                  <c:v>0.6</c:v>
                </c:pt>
                <c:pt idx="3">
                  <c:v>0.7</c:v>
                </c:pt>
                <c:pt idx="4">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Tabelle1!$A$2</c:f>
              <c:strCache>
                <c:ptCount val="1"/>
                <c:pt idx="0">
                  <c:v>Umfang Kurzarbeit</c:v>
                </c:pt>
              </c:strCache>
            </c:strRef>
          </c:tx>
          <c:spPr>
            <a:solidFill>
              <a:schemeClr val="accent3"/>
            </a:solidFill>
            <a:ln>
              <a:noFill/>
            </a:ln>
            <a:effectLst/>
          </c:spPr>
          <c:invertIfNegative val="0"/>
          <c:dLbls>
            <c:dLbl>
              <c:idx val="0"/>
              <c:tx>
                <c:rich>
                  <a:bodyPr/>
                  <a:lstStyle/>
                  <a:p>
                    <a:fld id="{B21FFEB1-E226-42DE-A153-392FDCFB1572}" type="VALUE">
                      <a:rPr lang="en-US">
                        <a:solidFill>
                          <a:schemeClr val="bg1"/>
                        </a:solidFill>
                      </a:rPr>
                      <a:pPr/>
                      <a:t>[WERT]</a:t>
                    </a:fld>
                    <a:endParaRPr lang="de-D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15-4526-964B-9690C718C271}"/>
                </c:ext>
              </c:extLst>
            </c:dLbl>
            <c:dLbl>
              <c:idx val="4"/>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4-D915-4526-964B-9690C718C271}"/>
                </c:ext>
              </c:extLst>
            </c:dLbl>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Tabelle1!$B$1:$F$1</c:f>
              <c:strCache>
                <c:ptCount val="5"/>
                <c:pt idx="0">
                  <c:v>März</c:v>
                </c:pt>
                <c:pt idx="1">
                  <c:v>April</c:v>
                </c:pt>
                <c:pt idx="2">
                  <c:v>Mai</c:v>
                </c:pt>
                <c:pt idx="3">
                  <c:v>Juni</c:v>
                </c:pt>
                <c:pt idx="4">
                  <c:v>Juli</c:v>
                </c:pt>
              </c:strCache>
            </c:strRef>
          </c:cat>
          <c:val>
            <c:numRef>
              <c:f>Tabelle1!$B$2:$F$2</c:f>
              <c:numCache>
                <c:formatCode>0%</c:formatCode>
                <c:ptCount val="5"/>
                <c:pt idx="0">
                  <c:v>0.1</c:v>
                </c:pt>
                <c:pt idx="1">
                  <c:v>0.1</c:v>
                </c:pt>
                <c:pt idx="2">
                  <c:v>0.1</c:v>
                </c:pt>
                <c:pt idx="3">
                  <c:v>0.55000000000000004</c:v>
                </c:pt>
                <c:pt idx="4">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9237677882389E-4"/>
          <c:y val="0"/>
          <c:w val="0.99905199395997613"/>
          <c:h val="0.82020495181784592"/>
        </c:manualLayout>
      </c:layout>
      <c:barChart>
        <c:barDir val="col"/>
        <c:grouping val="clustered"/>
        <c:varyColors val="0"/>
        <c:ser>
          <c:idx val="1"/>
          <c:order val="1"/>
          <c:tx>
            <c:strRef>
              <c:f>Tabelle1!$A$5</c:f>
              <c:strCache>
                <c:ptCount val="1"/>
                <c:pt idx="0">
                  <c:v>KuG-Satz</c:v>
                </c:pt>
              </c:strCache>
            </c:strRef>
          </c:tx>
          <c:spPr>
            <a:noFill/>
            <a:ln>
              <a:noFill/>
            </a:ln>
            <a:effectLst/>
          </c:spPr>
          <c:invertIfNegative val="0"/>
          <c:dLbls>
            <c:dLbl>
              <c:idx val="3"/>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915-4526-964B-9690C718C271}"/>
                </c:ext>
              </c:extLst>
            </c:dLbl>
            <c:dLbl>
              <c:idx val="5"/>
              <c:delete val="1"/>
              <c:extLst>
                <c:ext xmlns:c15="http://schemas.microsoft.com/office/drawing/2012/chart" uri="{CE6537A1-D6FC-4f65-9D91-7224C49458BB}"/>
                <c:ext xmlns:c16="http://schemas.microsoft.com/office/drawing/2014/chart" uri="{C3380CC4-5D6E-409C-BE32-E72D297353CC}">
                  <c16:uniqueId val="{00000000-821F-4104-A2C4-0E37AC3D665D}"/>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Tabelle1!$B$1:$G$1</c:f>
              <c:strCache>
                <c:ptCount val="6"/>
                <c:pt idx="0">
                  <c:v>März</c:v>
                </c:pt>
                <c:pt idx="1">
                  <c:v>April</c:v>
                </c:pt>
                <c:pt idx="2">
                  <c:v>Mai</c:v>
                </c:pt>
                <c:pt idx="3">
                  <c:v>Juni</c:v>
                </c:pt>
                <c:pt idx="4">
                  <c:v>Juli</c:v>
                </c:pt>
                <c:pt idx="5">
                  <c:v>August</c:v>
                </c:pt>
              </c:strCache>
            </c:strRef>
          </c:cat>
          <c:val>
            <c:numRef>
              <c:f>Tabelle1!$B$5:$G$5</c:f>
              <c:numCache>
                <c:formatCode>0%</c:formatCode>
                <c:ptCount val="6"/>
                <c:pt idx="0">
                  <c:v>0.6</c:v>
                </c:pt>
                <c:pt idx="1">
                  <c:v>0.6</c:v>
                </c:pt>
                <c:pt idx="2">
                  <c:v>0.6</c:v>
                </c:pt>
                <c:pt idx="3">
                  <c:v>0.7</c:v>
                </c:pt>
                <c:pt idx="4">
                  <c:v>0.6</c:v>
                </c:pt>
                <c:pt idx="5">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Tabelle1!$A$4</c:f>
              <c:strCache>
                <c:ptCount val="1"/>
                <c:pt idx="0">
                  <c:v>Umfang Kurzarbeit</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Tabelle1!$B$1:$G$1</c:f>
              <c:strCache>
                <c:ptCount val="6"/>
                <c:pt idx="0">
                  <c:v>März</c:v>
                </c:pt>
                <c:pt idx="1">
                  <c:v>April</c:v>
                </c:pt>
                <c:pt idx="2">
                  <c:v>Mai</c:v>
                </c:pt>
                <c:pt idx="3">
                  <c:v>Juni</c:v>
                </c:pt>
                <c:pt idx="4">
                  <c:v>Juli</c:v>
                </c:pt>
                <c:pt idx="5">
                  <c:v>August</c:v>
                </c:pt>
              </c:strCache>
            </c:strRef>
          </c:cat>
          <c:val>
            <c:numRef>
              <c:f>Tabelle1!$B$4:$G$4</c:f>
              <c:numCache>
                <c:formatCode>0%</c:formatCode>
                <c:ptCount val="6"/>
                <c:pt idx="0">
                  <c:v>0.1</c:v>
                </c:pt>
                <c:pt idx="1">
                  <c:v>0.1</c:v>
                </c:pt>
                <c:pt idx="2">
                  <c:v>0.1</c:v>
                </c:pt>
                <c:pt idx="3">
                  <c:v>0.55000000000000004</c:v>
                </c:pt>
                <c:pt idx="4">
                  <c:v>0.1</c:v>
                </c:pt>
                <c:pt idx="5">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05199395997613"/>
          <c:h val="0.82020495181784592"/>
        </c:manualLayout>
      </c:layout>
      <c:barChart>
        <c:barDir val="col"/>
        <c:grouping val="clustered"/>
        <c:varyColors val="0"/>
        <c:ser>
          <c:idx val="1"/>
          <c:order val="1"/>
          <c:tx>
            <c:strRef>
              <c:f>Tabelle1!$A$7</c:f>
              <c:strCache>
                <c:ptCount val="1"/>
                <c:pt idx="0">
                  <c:v>KuG-Satz</c:v>
                </c:pt>
              </c:strCache>
            </c:strRef>
          </c:tx>
          <c:spPr>
            <a:noFill/>
            <a:ln>
              <a:noFill/>
            </a:ln>
            <a:effectLst/>
          </c:spPr>
          <c:invertIfNegative val="0"/>
          <c:dLbls>
            <c:dLbl>
              <c:idx val="3"/>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915-4526-964B-9690C718C271}"/>
                </c:ext>
              </c:extLst>
            </c:dLbl>
            <c:dLbl>
              <c:idx val="5"/>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357F-431A-AC5A-A9F08A356501}"/>
                </c:ext>
              </c:extLst>
            </c:dLbl>
            <c:dLbl>
              <c:idx val="6"/>
              <c:delete val="1"/>
              <c:extLst>
                <c:ext xmlns:c15="http://schemas.microsoft.com/office/drawing/2012/chart" uri="{CE6537A1-D6FC-4f65-9D91-7224C49458BB}"/>
                <c:ext xmlns:c16="http://schemas.microsoft.com/office/drawing/2014/chart" uri="{C3380CC4-5D6E-409C-BE32-E72D297353CC}">
                  <c16:uniqueId val="{00000001-357F-431A-AC5A-A9F08A356501}"/>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Tabelle1!$B$1:$H$1</c:f>
              <c:strCache>
                <c:ptCount val="7"/>
                <c:pt idx="0">
                  <c:v>März</c:v>
                </c:pt>
                <c:pt idx="1">
                  <c:v>April</c:v>
                </c:pt>
                <c:pt idx="2">
                  <c:v>Mai</c:v>
                </c:pt>
                <c:pt idx="3">
                  <c:v>Juni</c:v>
                </c:pt>
                <c:pt idx="4">
                  <c:v>Juli</c:v>
                </c:pt>
                <c:pt idx="5">
                  <c:v>August</c:v>
                </c:pt>
                <c:pt idx="6">
                  <c:v>September</c:v>
                </c:pt>
              </c:strCache>
            </c:strRef>
          </c:cat>
          <c:val>
            <c:numRef>
              <c:f>Tabelle1!$B$7:$H$7</c:f>
              <c:numCache>
                <c:formatCode>0%</c:formatCode>
                <c:ptCount val="7"/>
                <c:pt idx="0">
                  <c:v>0.6</c:v>
                </c:pt>
                <c:pt idx="1">
                  <c:v>0.6</c:v>
                </c:pt>
                <c:pt idx="2">
                  <c:v>0.6</c:v>
                </c:pt>
                <c:pt idx="3">
                  <c:v>0.7</c:v>
                </c:pt>
                <c:pt idx="4">
                  <c:v>0.6</c:v>
                </c:pt>
                <c:pt idx="5">
                  <c:v>0.7</c:v>
                </c:pt>
                <c:pt idx="6">
                  <c:v>0.8</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Tabelle1!$A$6</c:f>
              <c:strCache>
                <c:ptCount val="1"/>
                <c:pt idx="0">
                  <c:v>Umfang Kurzarbeit</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Tabelle1!$B$1:$H$1</c:f>
              <c:strCache>
                <c:ptCount val="7"/>
                <c:pt idx="0">
                  <c:v>März</c:v>
                </c:pt>
                <c:pt idx="1">
                  <c:v>April</c:v>
                </c:pt>
                <c:pt idx="2">
                  <c:v>Mai</c:v>
                </c:pt>
                <c:pt idx="3">
                  <c:v>Juni</c:v>
                </c:pt>
                <c:pt idx="4">
                  <c:v>Juli</c:v>
                </c:pt>
                <c:pt idx="5">
                  <c:v>August</c:v>
                </c:pt>
                <c:pt idx="6">
                  <c:v>September</c:v>
                </c:pt>
              </c:strCache>
            </c:strRef>
          </c:cat>
          <c:val>
            <c:numRef>
              <c:f>Tabelle1!$B$6:$H$6</c:f>
              <c:numCache>
                <c:formatCode>0%</c:formatCode>
                <c:ptCount val="7"/>
                <c:pt idx="0">
                  <c:v>0.1</c:v>
                </c:pt>
                <c:pt idx="1">
                  <c:v>0.1</c:v>
                </c:pt>
                <c:pt idx="2">
                  <c:v>0.1</c:v>
                </c:pt>
                <c:pt idx="3">
                  <c:v>0.55000000000000004</c:v>
                </c:pt>
                <c:pt idx="4">
                  <c:v>0.1</c:v>
                </c:pt>
                <c:pt idx="5">
                  <c:v>0.55000000000000004</c:v>
                </c:pt>
                <c:pt idx="6">
                  <c:v>0.55000000000000004</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2219419486594E-4"/>
          <c:y val="0"/>
          <c:w val="0.99905199395997613"/>
          <c:h val="0.83464538503084218"/>
        </c:manualLayout>
      </c:layout>
      <c:barChart>
        <c:barDir val="col"/>
        <c:grouping val="clustered"/>
        <c:varyColors val="0"/>
        <c:ser>
          <c:idx val="1"/>
          <c:order val="1"/>
          <c:tx>
            <c:strRef>
              <c:f>Tabelle1!$A$9</c:f>
              <c:strCache>
                <c:ptCount val="1"/>
                <c:pt idx="0">
                  <c:v>KuG-Satz</c:v>
                </c:pt>
              </c:strCache>
            </c:strRef>
          </c:tx>
          <c:spPr>
            <a:noFill/>
            <a:ln>
              <a:noFill/>
            </a:ln>
            <a:effectLst/>
          </c:spPr>
          <c:invertIfNegative val="0"/>
          <c:dLbls>
            <c:dLbl>
              <c:idx val="6"/>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AC9-46C9-A8DA-A7BCB0F765B2}"/>
                </c:ext>
              </c:extLst>
            </c:dLbl>
            <c:dLbl>
              <c:idx val="7"/>
              <c:delete val="1"/>
              <c:extLst>
                <c:ext xmlns:c15="http://schemas.microsoft.com/office/drawing/2012/chart" uri="{CE6537A1-D6FC-4f65-9D91-7224C49458BB}"/>
                <c:ext xmlns:c16="http://schemas.microsoft.com/office/drawing/2014/chart" uri="{C3380CC4-5D6E-409C-BE32-E72D297353CC}">
                  <c16:uniqueId val="{00000001-DAC9-46C9-A8DA-A7BCB0F765B2}"/>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März</c:v>
                </c:pt>
                <c:pt idx="1">
                  <c:v>April</c:v>
                </c:pt>
                <c:pt idx="2">
                  <c:v>Mai</c:v>
                </c:pt>
                <c:pt idx="3">
                  <c:v>Juni</c:v>
                </c:pt>
                <c:pt idx="4">
                  <c:v>Juli</c:v>
                </c:pt>
                <c:pt idx="5">
                  <c:v>August</c:v>
                </c:pt>
                <c:pt idx="6">
                  <c:v>September</c:v>
                </c:pt>
                <c:pt idx="7">
                  <c:v>Oktober</c:v>
                </c:pt>
              </c:strCache>
            </c:strRef>
          </c:cat>
          <c:val>
            <c:numRef>
              <c:f>Tabelle1!$B$9:$I$9</c:f>
              <c:numCache>
                <c:formatCode>0%</c:formatCode>
                <c:ptCount val="8"/>
                <c:pt idx="0">
                  <c:v>0.6</c:v>
                </c:pt>
                <c:pt idx="1">
                  <c:v>0.6</c:v>
                </c:pt>
                <c:pt idx="2">
                  <c:v>0.6</c:v>
                </c:pt>
                <c:pt idx="3">
                  <c:v>0.6</c:v>
                </c:pt>
                <c:pt idx="4">
                  <c:v>0.6</c:v>
                </c:pt>
                <c:pt idx="5">
                  <c:v>0.6</c:v>
                </c:pt>
                <c:pt idx="6">
                  <c:v>0.8</c:v>
                </c:pt>
                <c:pt idx="7">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Tabelle1!$A$8</c:f>
              <c:strCache>
                <c:ptCount val="1"/>
                <c:pt idx="0">
                  <c:v>Umfang Kurzarbeit</c:v>
                </c:pt>
              </c:strCache>
            </c:strRef>
          </c:tx>
          <c:spPr>
            <a:solidFill>
              <a:schemeClr val="tx2"/>
            </a:solidFill>
            <a:ln>
              <a:noFill/>
            </a:ln>
            <a:effectLst/>
          </c:spPr>
          <c:invertIfNegative val="0"/>
          <c:dLbls>
            <c:dLbl>
              <c:idx val="7"/>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DAC9-46C9-A8DA-A7BCB0F765B2}"/>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Tabelle1!$B$1:$I$1</c:f>
              <c:strCache>
                <c:ptCount val="8"/>
                <c:pt idx="0">
                  <c:v>März</c:v>
                </c:pt>
                <c:pt idx="1">
                  <c:v>April</c:v>
                </c:pt>
                <c:pt idx="2">
                  <c:v>Mai</c:v>
                </c:pt>
                <c:pt idx="3">
                  <c:v>Juni</c:v>
                </c:pt>
                <c:pt idx="4">
                  <c:v>Juli</c:v>
                </c:pt>
                <c:pt idx="5">
                  <c:v>August</c:v>
                </c:pt>
                <c:pt idx="6">
                  <c:v>September</c:v>
                </c:pt>
                <c:pt idx="7">
                  <c:v>Oktober</c:v>
                </c:pt>
              </c:strCache>
            </c:strRef>
          </c:cat>
          <c:val>
            <c:numRef>
              <c:f>Tabelle1!$B$8:$I$8</c:f>
              <c:numCache>
                <c:formatCode>0%</c:formatCode>
                <c:ptCount val="8"/>
                <c:pt idx="0">
                  <c:v>0.1</c:v>
                </c:pt>
                <c:pt idx="1">
                  <c:v>0.1</c:v>
                </c:pt>
                <c:pt idx="2">
                  <c:v>0.1</c:v>
                </c:pt>
                <c:pt idx="3">
                  <c:v>0.1</c:v>
                </c:pt>
                <c:pt idx="4">
                  <c:v>0.1</c:v>
                </c:pt>
                <c:pt idx="5">
                  <c:v>0.1</c:v>
                </c:pt>
                <c:pt idx="6">
                  <c:v>0.55000000000000004</c:v>
                </c:pt>
                <c:pt idx="7">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2219419486594E-4"/>
          <c:y val="0"/>
          <c:w val="0.99905199395997613"/>
          <c:h val="0.83103527672759314"/>
        </c:manualLayout>
      </c:layout>
      <c:barChart>
        <c:barDir val="col"/>
        <c:grouping val="clustered"/>
        <c:varyColors val="0"/>
        <c:ser>
          <c:idx val="1"/>
          <c:order val="1"/>
          <c:tx>
            <c:strRef>
              <c:f>Tabelle1!$A$11</c:f>
              <c:strCache>
                <c:ptCount val="1"/>
                <c:pt idx="0">
                  <c:v>KuG-Satz</c:v>
                </c:pt>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447A-42B1-BA62-C07E57FA9270}"/>
                </c:ext>
              </c:extLst>
            </c:dLbl>
            <c:dLbl>
              <c:idx val="2"/>
              <c:delete val="1"/>
              <c:extLst>
                <c:ext xmlns:c15="http://schemas.microsoft.com/office/drawing/2012/chart" uri="{CE6537A1-D6FC-4f65-9D91-7224C49458BB}"/>
                <c:ext xmlns:c16="http://schemas.microsoft.com/office/drawing/2014/chart" uri="{C3380CC4-5D6E-409C-BE32-E72D297353CC}">
                  <c16:uniqueId val="{00000002-447A-42B1-BA62-C07E57FA9270}"/>
                </c:ext>
              </c:extLst>
            </c:dLbl>
            <c:dLbl>
              <c:idx val="5"/>
              <c:delete val="1"/>
              <c:extLst>
                <c:ext xmlns:c15="http://schemas.microsoft.com/office/drawing/2012/chart" uri="{CE6537A1-D6FC-4f65-9D91-7224C49458BB}"/>
                <c:ext xmlns:c16="http://schemas.microsoft.com/office/drawing/2014/chart" uri="{C3380CC4-5D6E-409C-BE32-E72D297353CC}">
                  <c16:uniqueId val="{00000003-447A-42B1-BA62-C07E57FA9270}"/>
                </c:ext>
              </c:extLst>
            </c:dLbl>
            <c:dLbl>
              <c:idx val="7"/>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447A-42B1-BA62-C07E57FA9270}"/>
                </c:ext>
              </c:extLst>
            </c:dLbl>
            <c:dLbl>
              <c:idx val="8"/>
              <c:delete val="1"/>
              <c:extLst>
                <c:ext xmlns:c15="http://schemas.microsoft.com/office/drawing/2012/chart" uri="{CE6537A1-D6FC-4f65-9D91-7224C49458BB}"/>
                <c:ext xmlns:c16="http://schemas.microsoft.com/office/drawing/2014/chart" uri="{C3380CC4-5D6E-409C-BE32-E72D297353CC}">
                  <c16:uniqueId val="{00000004-447A-42B1-BA62-C07E57FA9270}"/>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Tabelle1!$B$1:$J$1</c:f>
              <c:strCache>
                <c:ptCount val="9"/>
                <c:pt idx="0">
                  <c:v>März</c:v>
                </c:pt>
                <c:pt idx="1">
                  <c:v>April</c:v>
                </c:pt>
                <c:pt idx="2">
                  <c:v>Mai</c:v>
                </c:pt>
                <c:pt idx="3">
                  <c:v>Juni</c:v>
                </c:pt>
                <c:pt idx="4">
                  <c:v>Juli</c:v>
                </c:pt>
                <c:pt idx="5">
                  <c:v>August</c:v>
                </c:pt>
                <c:pt idx="6">
                  <c:v>September</c:v>
                </c:pt>
                <c:pt idx="7">
                  <c:v>Oktober</c:v>
                </c:pt>
                <c:pt idx="8">
                  <c:v>November</c:v>
                </c:pt>
              </c:strCache>
            </c:strRef>
          </c:cat>
          <c:val>
            <c:numRef>
              <c:f>Tabelle1!$B$11:$J$11</c:f>
              <c:numCache>
                <c:formatCode>0%</c:formatCode>
                <c:ptCount val="9"/>
                <c:pt idx="0">
                  <c:v>0</c:v>
                </c:pt>
                <c:pt idx="1">
                  <c:v>0.6</c:v>
                </c:pt>
                <c:pt idx="2">
                  <c:v>0</c:v>
                </c:pt>
                <c:pt idx="3">
                  <c:v>0.6</c:v>
                </c:pt>
                <c:pt idx="4">
                  <c:v>0.6</c:v>
                </c:pt>
                <c:pt idx="5">
                  <c:v>0</c:v>
                </c:pt>
                <c:pt idx="6">
                  <c:v>0.6</c:v>
                </c:pt>
                <c:pt idx="7">
                  <c:v>0.7</c:v>
                </c:pt>
                <c:pt idx="8">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Tabelle1!$A$10</c:f>
              <c:strCache>
                <c:ptCount val="1"/>
                <c:pt idx="0">
                  <c:v>Umfang Kurzarbeit</c:v>
                </c:pt>
              </c:strCache>
            </c:strRef>
          </c:tx>
          <c:spPr>
            <a:solidFill>
              <a:schemeClr val="accent1"/>
            </a:solidFill>
            <a:ln>
              <a:noFill/>
            </a:ln>
            <a:effectLst/>
          </c:spPr>
          <c:invertIfNegative val="0"/>
          <c:dLbls>
            <c:dLbl>
              <c:idx val="0"/>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3-D915-4526-964B-9690C718C271}"/>
                </c:ext>
              </c:extLst>
            </c:dLbl>
            <c:dLbl>
              <c:idx val="2"/>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5-447A-42B1-BA62-C07E57FA9270}"/>
                </c:ext>
              </c:extLst>
            </c:dLbl>
            <c:dLbl>
              <c:idx val="5"/>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6-447A-42B1-BA62-C07E57FA9270}"/>
                </c:ext>
              </c:extLst>
            </c:dLbl>
            <c:dLbl>
              <c:idx val="8"/>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7-447A-42B1-BA62-C07E57FA9270}"/>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Tabelle1!$B$1:$J$1</c:f>
              <c:strCache>
                <c:ptCount val="9"/>
                <c:pt idx="0">
                  <c:v>März</c:v>
                </c:pt>
                <c:pt idx="1">
                  <c:v>April</c:v>
                </c:pt>
                <c:pt idx="2">
                  <c:v>Mai</c:v>
                </c:pt>
                <c:pt idx="3">
                  <c:v>Juni</c:v>
                </c:pt>
                <c:pt idx="4">
                  <c:v>Juli</c:v>
                </c:pt>
                <c:pt idx="5">
                  <c:v>August</c:v>
                </c:pt>
                <c:pt idx="6">
                  <c:v>September</c:v>
                </c:pt>
                <c:pt idx="7">
                  <c:v>Oktober</c:v>
                </c:pt>
                <c:pt idx="8">
                  <c:v>November</c:v>
                </c:pt>
              </c:strCache>
            </c:strRef>
          </c:cat>
          <c:val>
            <c:numRef>
              <c:f>Tabelle1!$B$10:$J$10</c:f>
              <c:numCache>
                <c:formatCode>0%</c:formatCode>
                <c:ptCount val="9"/>
                <c:pt idx="0">
                  <c:v>0</c:v>
                </c:pt>
                <c:pt idx="1">
                  <c:v>0.1</c:v>
                </c:pt>
                <c:pt idx="2">
                  <c:v>0</c:v>
                </c:pt>
                <c:pt idx="3">
                  <c:v>0.1</c:v>
                </c:pt>
                <c:pt idx="4">
                  <c:v>0.1</c:v>
                </c:pt>
                <c:pt idx="5">
                  <c:v>0</c:v>
                </c:pt>
                <c:pt idx="6">
                  <c:v>0.1</c:v>
                </c:pt>
                <c:pt idx="7">
                  <c:v>0.55000000000000004</c:v>
                </c:pt>
                <c:pt idx="8">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2219419486594E-4"/>
          <c:y val="0"/>
          <c:w val="0.99905199395997613"/>
          <c:h val="0.83103527672759314"/>
        </c:manualLayout>
      </c:layout>
      <c:barChart>
        <c:barDir val="col"/>
        <c:grouping val="clustered"/>
        <c:varyColors val="0"/>
        <c:ser>
          <c:idx val="1"/>
          <c:order val="1"/>
          <c:tx>
            <c:strRef>
              <c:f>Tabelle1!$A$13</c:f>
              <c:strCache>
                <c:ptCount val="1"/>
                <c:pt idx="0">
                  <c:v>KuG-Satz</c:v>
                </c:pt>
              </c:strCache>
            </c:strRef>
          </c:tx>
          <c:spPr>
            <a:noFill/>
            <a:ln>
              <a:noFill/>
            </a:ln>
            <a:effectLst/>
          </c:spPr>
          <c:invertIfNegative val="0"/>
          <c:dLbls>
            <c:dLbl>
              <c:idx val="3"/>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9E9-4E25-86FE-94A9621DEA3A}"/>
                </c:ext>
              </c:extLst>
            </c:dLbl>
            <c:dLbl>
              <c:idx val="4"/>
              <c:delete val="1"/>
              <c:extLst>
                <c:ext xmlns:c15="http://schemas.microsoft.com/office/drawing/2012/chart" uri="{CE6537A1-D6FC-4f65-9D91-7224C49458BB}"/>
                <c:ext xmlns:c16="http://schemas.microsoft.com/office/drawing/2014/chart" uri="{C3380CC4-5D6E-409C-BE32-E72D297353CC}">
                  <c16:uniqueId val="{00000001-D9E9-4E25-86FE-94A9621DEA3A}"/>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Tabelle1!$K$1:$O$1</c:f>
              <c:strCache>
                <c:ptCount val="5"/>
                <c:pt idx="0">
                  <c:v>Dezember 19</c:v>
                </c:pt>
                <c:pt idx="1">
                  <c:v>Januar 20</c:v>
                </c:pt>
                <c:pt idx="2">
                  <c:v>Februar 20</c:v>
                </c:pt>
                <c:pt idx="3">
                  <c:v>März 20</c:v>
                </c:pt>
                <c:pt idx="4">
                  <c:v>April 20</c:v>
                </c:pt>
              </c:strCache>
            </c:strRef>
          </c:cat>
          <c:val>
            <c:numRef>
              <c:f>Tabelle1!$K$13:$O$13</c:f>
              <c:numCache>
                <c:formatCode>0%</c:formatCode>
                <c:ptCount val="5"/>
                <c:pt idx="0">
                  <c:v>0.6</c:v>
                </c:pt>
                <c:pt idx="1">
                  <c:v>0.6</c:v>
                </c:pt>
                <c:pt idx="2">
                  <c:v>0.6</c:v>
                </c:pt>
                <c:pt idx="3">
                  <c:v>0.6</c:v>
                </c:pt>
                <c:pt idx="4">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Tabelle1!$A$12</c:f>
              <c:strCache>
                <c:ptCount val="1"/>
                <c:pt idx="0">
                  <c:v>Umfang Kurzarbeit</c:v>
                </c:pt>
              </c:strCache>
            </c:strRef>
          </c:tx>
          <c:spPr>
            <a:solidFill>
              <a:srgbClr val="00206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D9E9-4E25-86FE-94A9621DEA3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Tabelle1!$K$1:$O$1</c:f>
              <c:strCache>
                <c:ptCount val="5"/>
                <c:pt idx="0">
                  <c:v>Dezember 19</c:v>
                </c:pt>
                <c:pt idx="1">
                  <c:v>Januar 20</c:v>
                </c:pt>
                <c:pt idx="2">
                  <c:v>Februar 20</c:v>
                </c:pt>
                <c:pt idx="3">
                  <c:v>März 20</c:v>
                </c:pt>
                <c:pt idx="4">
                  <c:v>April 20</c:v>
                </c:pt>
              </c:strCache>
            </c:strRef>
          </c:cat>
          <c:val>
            <c:numRef>
              <c:f>Tabelle1!$K$12:$O$12</c:f>
              <c:numCache>
                <c:formatCode>0%</c:formatCode>
                <c:ptCount val="5"/>
                <c:pt idx="0">
                  <c:v>0.1</c:v>
                </c:pt>
                <c:pt idx="1">
                  <c:v>0.1</c:v>
                </c:pt>
                <c:pt idx="2">
                  <c:v>0.1</c:v>
                </c:pt>
                <c:pt idx="3">
                  <c:v>0.55000000000000004</c:v>
                </c:pt>
                <c:pt idx="4">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42219419486594E-4"/>
          <c:y val="0"/>
          <c:w val="0.99905199395997613"/>
          <c:h val="0.83103527672759314"/>
        </c:manualLayout>
      </c:layout>
      <c:barChart>
        <c:barDir val="col"/>
        <c:grouping val="clustered"/>
        <c:varyColors val="0"/>
        <c:ser>
          <c:idx val="1"/>
          <c:order val="1"/>
          <c:tx>
            <c:strRef>
              <c:f>Tabelle1!$A$15</c:f>
              <c:strCache>
                <c:ptCount val="1"/>
                <c:pt idx="0">
                  <c:v>KuG-Satz</c:v>
                </c:pt>
              </c:strCache>
            </c:strRef>
          </c:tx>
          <c:spPr>
            <a:noFill/>
            <a:ln>
              <a:noFill/>
            </a:ln>
            <a:effectLst/>
          </c:spPr>
          <c:invertIfNegative val="0"/>
          <c:dLbls>
            <c:dLbl>
              <c:idx val="3"/>
              <c:dLblPos val="outEnd"/>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6383-44EA-B767-E1A13EADDD46}"/>
                </c:ext>
              </c:extLst>
            </c:dLbl>
            <c:dLbl>
              <c:idx val="4"/>
              <c:delete val="1"/>
              <c:extLst>
                <c:ext xmlns:c15="http://schemas.microsoft.com/office/drawing/2012/chart" uri="{CE6537A1-D6FC-4f65-9D91-7224C49458BB}"/>
                <c:ext xmlns:c16="http://schemas.microsoft.com/office/drawing/2014/chart" uri="{C3380CC4-5D6E-409C-BE32-E72D297353CC}">
                  <c16:uniqueId val="{00000001-6383-44EA-B767-E1A13EADDD46}"/>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inEnd"/>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Tabelle1!$I$1:$M$1</c:f>
              <c:strCache>
                <c:ptCount val="5"/>
                <c:pt idx="0">
                  <c:v>Oktober</c:v>
                </c:pt>
                <c:pt idx="1">
                  <c:v>November</c:v>
                </c:pt>
                <c:pt idx="2">
                  <c:v>Dezember</c:v>
                </c:pt>
                <c:pt idx="3">
                  <c:v>Januar 2021</c:v>
                </c:pt>
                <c:pt idx="4">
                  <c:v>Februar 2021</c:v>
                </c:pt>
              </c:strCache>
            </c:strRef>
          </c:cat>
          <c:val>
            <c:numRef>
              <c:f>Tabelle1!$I$15:$M$15</c:f>
              <c:numCache>
                <c:formatCode>0%</c:formatCode>
                <c:ptCount val="5"/>
                <c:pt idx="0">
                  <c:v>0.6</c:v>
                </c:pt>
                <c:pt idx="1">
                  <c:v>0.6</c:v>
                </c:pt>
                <c:pt idx="2">
                  <c:v>0.6</c:v>
                </c:pt>
                <c:pt idx="3">
                  <c:v>0.6</c:v>
                </c:pt>
                <c:pt idx="4">
                  <c:v>0</c:v>
                </c:pt>
              </c:numCache>
            </c:numRef>
          </c:val>
          <c:extLst>
            <c:ext xmlns:c16="http://schemas.microsoft.com/office/drawing/2014/chart" uri="{C3380CC4-5D6E-409C-BE32-E72D297353CC}">
              <c16:uniqueId val="{00000002-D915-4526-964B-9690C718C271}"/>
            </c:ext>
          </c:extLst>
        </c:ser>
        <c:dLbls>
          <c:showLegendKey val="0"/>
          <c:showVal val="1"/>
          <c:showCatName val="0"/>
          <c:showSerName val="0"/>
          <c:showPercent val="0"/>
          <c:showBubbleSize val="0"/>
        </c:dLbls>
        <c:gapWidth val="100"/>
        <c:overlap val="-50"/>
        <c:axId val="561968344"/>
        <c:axId val="561959488"/>
      </c:barChart>
      <c:barChart>
        <c:barDir val="col"/>
        <c:grouping val="clustered"/>
        <c:varyColors val="0"/>
        <c:ser>
          <c:idx val="0"/>
          <c:order val="0"/>
          <c:tx>
            <c:strRef>
              <c:f>Tabelle1!$A$14</c:f>
              <c:strCache>
                <c:ptCount val="1"/>
                <c:pt idx="0">
                  <c:v>Umfang Kurzarbeit</c:v>
                </c:pt>
              </c:strCache>
            </c:strRef>
          </c:tx>
          <c:spPr>
            <a:solidFill>
              <a:srgbClr val="00B050"/>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3C3C3B"/>
                      </a:solidFill>
                      <a:latin typeface="+mn-lt"/>
                      <a:ea typeface="+mn-ea"/>
                      <a:cs typeface="+mn-cs"/>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6383-44EA-B767-E1A13EADDD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Tabelle1!$I$1:$M$1</c:f>
              <c:strCache>
                <c:ptCount val="5"/>
                <c:pt idx="0">
                  <c:v>Oktober</c:v>
                </c:pt>
                <c:pt idx="1">
                  <c:v>November</c:v>
                </c:pt>
                <c:pt idx="2">
                  <c:v>Dezember</c:v>
                </c:pt>
                <c:pt idx="3">
                  <c:v>Januar 2021</c:v>
                </c:pt>
                <c:pt idx="4">
                  <c:v>Februar 2021</c:v>
                </c:pt>
              </c:strCache>
            </c:strRef>
          </c:cat>
          <c:val>
            <c:numRef>
              <c:f>Tabelle1!$I$14:$M$14</c:f>
              <c:numCache>
                <c:formatCode>0%</c:formatCode>
                <c:ptCount val="5"/>
                <c:pt idx="0">
                  <c:v>0.1</c:v>
                </c:pt>
                <c:pt idx="1">
                  <c:v>0.1</c:v>
                </c:pt>
                <c:pt idx="2">
                  <c:v>0.1</c:v>
                </c:pt>
                <c:pt idx="3">
                  <c:v>0.55000000000000004</c:v>
                </c:pt>
                <c:pt idx="4">
                  <c:v>0</c:v>
                </c:pt>
              </c:numCache>
            </c:numRef>
          </c:val>
          <c:extLst>
            <c:ext xmlns:c16="http://schemas.microsoft.com/office/drawing/2014/chart" uri="{C3380CC4-5D6E-409C-BE32-E72D297353CC}">
              <c16:uniqueId val="{00000005-D915-4526-964B-9690C718C271}"/>
            </c:ext>
          </c:extLst>
        </c:ser>
        <c:dLbls>
          <c:showLegendKey val="0"/>
          <c:showVal val="1"/>
          <c:showCatName val="0"/>
          <c:showSerName val="0"/>
          <c:showPercent val="0"/>
          <c:showBubbleSize val="0"/>
        </c:dLbls>
        <c:gapWidth val="100"/>
        <c:overlap val="-50"/>
        <c:axId val="501811920"/>
        <c:axId val="501813232"/>
      </c:barChart>
      <c:catAx>
        <c:axId val="56196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rgbClr val="3C3C3B"/>
                </a:solidFill>
                <a:latin typeface="+mn-lt"/>
                <a:ea typeface="+mn-ea"/>
                <a:cs typeface="+mn-cs"/>
              </a:defRPr>
            </a:pPr>
            <a:endParaRPr lang="de-DE"/>
          </a:p>
        </c:txPr>
        <c:crossAx val="561959488"/>
        <c:crosses val="autoZero"/>
        <c:auto val="1"/>
        <c:lblAlgn val="ctr"/>
        <c:lblOffset val="100"/>
        <c:noMultiLvlLbl val="0"/>
      </c:catAx>
      <c:valAx>
        <c:axId val="561959488"/>
        <c:scaling>
          <c:orientation val="minMax"/>
          <c:max val="1"/>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61968344"/>
        <c:crosses val="autoZero"/>
        <c:crossBetween val="between"/>
      </c:valAx>
      <c:valAx>
        <c:axId val="50181323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501811920"/>
        <c:crosses val="max"/>
        <c:crossBetween val="between"/>
      </c:valAx>
      <c:catAx>
        <c:axId val="501811920"/>
        <c:scaling>
          <c:orientation val="minMax"/>
        </c:scaling>
        <c:delete val="1"/>
        <c:axPos val="b"/>
        <c:numFmt formatCode="General" sourceLinked="1"/>
        <c:majorTickMark val="out"/>
        <c:minorTickMark val="none"/>
        <c:tickLblPos val="nextTo"/>
        <c:crossAx val="501813232"/>
        <c:crosses val="autoZero"/>
        <c:auto val="1"/>
        <c:lblAlgn val="ctr"/>
        <c:lblOffset val="100"/>
        <c:noMultiLvlLbl val="0"/>
      </c:cat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rgbClr val="3C3C3B"/>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0.91334</cdr:x>
      <cdr:y>0.00014</cdr:y>
    </cdr:from>
    <cdr:to>
      <cdr:x>1</cdr:x>
      <cdr:y>0.31019</cdr:y>
    </cdr:to>
    <cdr:sp macro="" textlink="">
      <cdr:nvSpPr>
        <cdr:cNvPr id="2" name="Textfeld 1"/>
        <cdr:cNvSpPr txBox="1"/>
      </cdr:nvSpPr>
      <cdr:spPr>
        <a:xfrm xmlns:a="http://schemas.openxmlformats.org/drawingml/2006/main">
          <a:off x="3893059" y="501"/>
          <a:ext cx="369377" cy="10907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dr:relSizeAnchor xmlns:cdr="http://schemas.openxmlformats.org/drawingml/2006/chartDrawing">
    <cdr:from>
      <cdr:x>0.88623</cdr:x>
      <cdr:y>0.01207</cdr:y>
    </cdr:from>
    <cdr:to>
      <cdr:x>0.94872</cdr:x>
      <cdr:y>0.29329</cdr:y>
    </cdr:to>
    <cdr:sp macro="" textlink="">
      <cdr:nvSpPr>
        <cdr:cNvPr id="3" name="Textfeld 2"/>
        <cdr:cNvSpPr txBox="1"/>
      </cdr:nvSpPr>
      <cdr:spPr>
        <a:xfrm xmlns:a="http://schemas.openxmlformats.org/drawingml/2006/main" rot="16200000">
          <a:off x="3468661" y="420017"/>
          <a:ext cx="1023301" cy="271102"/>
        </a:xfrm>
        <a:prstGeom xmlns:a="http://schemas.openxmlformats.org/drawingml/2006/main" prst="rect">
          <a:avLst/>
        </a:prstGeom>
        <a:ln xmlns:a="http://schemas.openxmlformats.org/drawingml/2006/main">
          <a:solidFill>
            <a:srgbClr val="FF0000"/>
          </a:solidFill>
        </a:ln>
      </cdr:spPr>
      <cdr:txBody>
        <a:bodyPr xmlns:a="http://schemas.openxmlformats.org/drawingml/2006/main" vertOverflow="clip" wrap="none" rtlCol="0"/>
        <a:lstStyle xmlns:a="http://schemas.openxmlformats.org/drawingml/2006/main"/>
        <a:p xmlns:a="http://schemas.openxmlformats.org/drawingml/2006/main">
          <a:r>
            <a:rPr lang="de-DE" sz="1100" dirty="0" err="1" smtClean="0"/>
            <a:t>KuG</a:t>
          </a:r>
          <a:r>
            <a:rPr lang="de-DE" dirty="0" smtClean="0"/>
            <a:t>-Satz; 80 %</a:t>
          </a:r>
          <a:endParaRPr lang="de-D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68492C6-ED8A-564E-B3D1-6FC36A6D94CE}"/>
              </a:ext>
            </a:extLst>
          </p:cNvPr>
          <p:cNvSpPr>
            <a:spLocks noGrp="1"/>
          </p:cNvSpPr>
          <p:nvPr>
            <p:ph type="hdr" sz="quarter"/>
          </p:nvPr>
        </p:nvSpPr>
        <p:spPr>
          <a:xfrm>
            <a:off x="0" y="0"/>
            <a:ext cx="2945659" cy="498056"/>
          </a:xfrm>
          <a:prstGeom prst="rect">
            <a:avLst/>
          </a:prstGeom>
        </p:spPr>
        <p:txBody>
          <a:bodyPr vert="horz" lIns="180000" tIns="180000" rIns="180000" bIns="180000" rtlCol="0"/>
          <a:lstStyle>
            <a:lvl1pPr algn="l">
              <a:defRPr sz="1200"/>
            </a:lvl1pPr>
          </a:lstStyle>
          <a:p>
            <a:endParaRPr lang="de-DE" sz="1000" dirty="0">
              <a:latin typeface="Meta IGM" panose="02000503040000020004" pitchFamily="2" charset="0"/>
            </a:endParaRPr>
          </a:p>
        </p:txBody>
      </p:sp>
      <p:sp>
        <p:nvSpPr>
          <p:cNvPr id="3" name="Datumsplatzhalter 2">
            <a:extLst>
              <a:ext uri="{FF2B5EF4-FFF2-40B4-BE49-F238E27FC236}">
                <a16:creationId xmlns:a16="http://schemas.microsoft.com/office/drawing/2014/main" id="{8DC568E1-C914-E044-B5DC-41DA91055CA8}"/>
              </a:ext>
            </a:extLst>
          </p:cNvPr>
          <p:cNvSpPr>
            <a:spLocks noGrp="1"/>
          </p:cNvSpPr>
          <p:nvPr>
            <p:ph type="dt" sz="quarter" idx="1"/>
          </p:nvPr>
        </p:nvSpPr>
        <p:spPr>
          <a:xfrm>
            <a:off x="3850443" y="0"/>
            <a:ext cx="2945659" cy="498056"/>
          </a:xfrm>
          <a:prstGeom prst="rect">
            <a:avLst/>
          </a:prstGeom>
        </p:spPr>
        <p:txBody>
          <a:bodyPr vert="horz" lIns="180000" tIns="180000" rIns="180000" bIns="180000" rtlCol="0"/>
          <a:lstStyle>
            <a:lvl1pPr algn="r">
              <a:defRPr sz="1200"/>
            </a:lvl1pPr>
          </a:lstStyle>
          <a:p>
            <a:fld id="{D893A924-A15F-FB45-9450-A978DD7F2A70}" type="datetimeFigureOut">
              <a:rPr lang="de-DE" sz="1000" smtClean="0">
                <a:latin typeface="Meta IGM" panose="02000503040000020004" pitchFamily="2" charset="0"/>
              </a:rPr>
              <a:t>12.03.2021</a:t>
            </a:fld>
            <a:endParaRPr lang="de-DE" sz="1000" dirty="0">
              <a:latin typeface="Meta IGM" panose="02000503040000020004" pitchFamily="2" charset="0"/>
            </a:endParaRPr>
          </a:p>
        </p:txBody>
      </p:sp>
      <p:sp>
        <p:nvSpPr>
          <p:cNvPr id="4" name="Fußzeilenplatzhalter 3">
            <a:extLst>
              <a:ext uri="{FF2B5EF4-FFF2-40B4-BE49-F238E27FC236}">
                <a16:creationId xmlns:a16="http://schemas.microsoft.com/office/drawing/2014/main" id="{3951DF70-631C-BE4E-95FD-56CEFF6C4B0E}"/>
              </a:ext>
            </a:extLst>
          </p:cNvPr>
          <p:cNvSpPr>
            <a:spLocks noGrp="1"/>
          </p:cNvSpPr>
          <p:nvPr>
            <p:ph type="ftr" sz="quarter" idx="2"/>
          </p:nvPr>
        </p:nvSpPr>
        <p:spPr>
          <a:xfrm>
            <a:off x="0" y="9428584"/>
            <a:ext cx="2945659" cy="498055"/>
          </a:xfrm>
          <a:prstGeom prst="rect">
            <a:avLst/>
          </a:prstGeom>
        </p:spPr>
        <p:txBody>
          <a:bodyPr vert="horz" lIns="180000" tIns="180000" rIns="180000" bIns="180000" rtlCol="0" anchor="b"/>
          <a:lstStyle>
            <a:lvl1pPr algn="l">
              <a:defRPr sz="1200"/>
            </a:lvl1pPr>
          </a:lstStyle>
          <a:p>
            <a:endParaRPr lang="de-DE" sz="1000">
              <a:latin typeface="Meta IGM" panose="02000503040000020004" pitchFamily="2" charset="0"/>
            </a:endParaRPr>
          </a:p>
        </p:txBody>
      </p:sp>
      <p:sp>
        <p:nvSpPr>
          <p:cNvPr id="5" name="Foliennummernplatzhalter 4">
            <a:extLst>
              <a:ext uri="{FF2B5EF4-FFF2-40B4-BE49-F238E27FC236}">
                <a16:creationId xmlns:a16="http://schemas.microsoft.com/office/drawing/2014/main" id="{F1822CB3-F0D6-5A45-9129-191C5695EAB4}"/>
              </a:ext>
            </a:extLst>
          </p:cNvPr>
          <p:cNvSpPr>
            <a:spLocks noGrp="1"/>
          </p:cNvSpPr>
          <p:nvPr>
            <p:ph type="sldNum" sz="quarter" idx="3"/>
          </p:nvPr>
        </p:nvSpPr>
        <p:spPr>
          <a:xfrm>
            <a:off x="3850443" y="9428584"/>
            <a:ext cx="2945659" cy="498055"/>
          </a:xfrm>
          <a:prstGeom prst="rect">
            <a:avLst/>
          </a:prstGeom>
        </p:spPr>
        <p:txBody>
          <a:bodyPr vert="horz" lIns="180000" tIns="180000" rIns="180000" bIns="180000" rtlCol="0" anchor="b"/>
          <a:lstStyle>
            <a:lvl1pPr algn="r">
              <a:defRPr sz="1200"/>
            </a:lvl1pPr>
          </a:lstStyle>
          <a:p>
            <a:fld id="{53B84A8F-D800-3D49-A16E-28CD7380C913}" type="slidenum">
              <a:rPr lang="de-DE" sz="1000" smtClean="0">
                <a:latin typeface="Meta IGM" panose="02000503040000020004" pitchFamily="2" charset="0"/>
              </a:rPr>
              <a:t>‹Nr.›</a:t>
            </a:fld>
            <a:endParaRPr lang="de-DE" sz="1000">
              <a:latin typeface="Meta IGM" panose="02000503040000020004" pitchFamily="2" charset="0"/>
            </a:endParaRPr>
          </a:p>
        </p:txBody>
      </p:sp>
    </p:spTree>
    <p:extLst>
      <p:ext uri="{BB962C8B-B14F-4D97-AF65-F5344CB8AC3E}">
        <p14:creationId xmlns:p14="http://schemas.microsoft.com/office/powerpoint/2010/main" val="4183492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180000" tIns="180000" rIns="180000" bIns="180000" rtlCol="0"/>
          <a:lstStyle>
            <a:lvl1pPr algn="l">
              <a:defRPr sz="1000" b="0" i="0">
                <a:latin typeface="Meta IGM" panose="02000503040000020004" pitchFamily="2" charset="0"/>
              </a:defRPr>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180000" tIns="180000" rIns="180000" bIns="180000" rtlCol="0"/>
          <a:lstStyle>
            <a:lvl1pPr algn="r">
              <a:defRPr sz="1000" b="0" i="0">
                <a:latin typeface="Meta IGM" panose="02000503040000020004" pitchFamily="2" charset="0"/>
              </a:defRPr>
            </a:lvl1pPr>
          </a:lstStyle>
          <a:p>
            <a:fld id="{16B77BA6-83BE-5742-8C0B-6F675812BA19}" type="datetimeFigureOut">
              <a:rPr lang="de-DE" smtClean="0"/>
              <a:pPr/>
              <a:t>12.03.2021</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180000" tIns="180000" rIns="180000" bIns="180000" rtlCol="0" anchor="b"/>
          <a:lstStyle>
            <a:lvl1pPr algn="l">
              <a:defRPr sz="1000" b="0" i="0">
                <a:latin typeface="Meta IGM" panose="02000503040000020004" pitchFamily="2" charset="0"/>
              </a:defRPr>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180000" tIns="180000" rIns="180000" bIns="180000" rtlCol="0" anchor="b"/>
          <a:lstStyle>
            <a:lvl1pPr algn="r">
              <a:defRPr sz="1000" b="0" i="0">
                <a:latin typeface="Meta IGM" panose="02000503040000020004" pitchFamily="2" charset="0"/>
              </a:defRPr>
            </a:lvl1pPr>
          </a:lstStyle>
          <a:p>
            <a:fld id="{AD868B3C-6C54-1D41-B938-33F4013C078E}" type="slidenum">
              <a:rPr lang="de-DE" smtClean="0"/>
              <a:pPr/>
              <a:t>‹Nr.›</a:t>
            </a:fld>
            <a:endParaRPr lang="de-DE" dirty="0"/>
          </a:p>
        </p:txBody>
      </p:sp>
    </p:spTree>
    <p:extLst>
      <p:ext uri="{BB962C8B-B14F-4D97-AF65-F5344CB8AC3E}">
        <p14:creationId xmlns:p14="http://schemas.microsoft.com/office/powerpoint/2010/main" val="29921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eta IGM" panose="02000503040000020004" pitchFamily="2"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22275" y="1289050"/>
            <a:ext cx="5953125" cy="334962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a:t>
            </a:fld>
            <a:endParaRPr lang="de-DE" dirty="0"/>
          </a:p>
        </p:txBody>
      </p:sp>
    </p:spTree>
    <p:extLst>
      <p:ext uri="{BB962C8B-B14F-4D97-AF65-F5344CB8AC3E}">
        <p14:creationId xmlns:p14="http://schemas.microsoft.com/office/powerpoint/2010/main" val="335031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smtClean="0"/>
              <a:t>Kurzarbeit ist</a:t>
            </a:r>
            <a:r>
              <a:rPr lang="de-DE" sz="1000" baseline="0" dirty="0" smtClean="0"/>
              <a:t> hinsichtlich des Sozialrechts im SGB III, dem Recht der Arbeitsförderung, geregelt.</a:t>
            </a:r>
            <a:endParaRPr lang="de-DE" sz="1000" dirty="0" smtClean="0"/>
          </a:p>
          <a:p>
            <a:r>
              <a:rPr lang="de-DE" sz="1000" dirty="0" smtClean="0"/>
              <a:t>Zunächst</a:t>
            </a:r>
            <a:r>
              <a:rPr lang="de-DE" sz="1000" baseline="0" dirty="0" smtClean="0"/>
              <a:t> werden in den folgenden Folien die Voraussetzungen nach dem SGB III für das </a:t>
            </a:r>
            <a:r>
              <a:rPr lang="de-DE" sz="1000" baseline="0" dirty="0" err="1" smtClean="0"/>
              <a:t>Kug</a:t>
            </a:r>
            <a:r>
              <a:rPr lang="de-DE" sz="1000" baseline="0" dirty="0" smtClean="0"/>
              <a:t> dargestellt.</a:t>
            </a:r>
          </a:p>
          <a:p>
            <a:endParaRPr lang="de-DE" sz="1000" baseline="0" dirty="0" smtClean="0"/>
          </a:p>
          <a:p>
            <a:r>
              <a:rPr lang="de-DE" sz="1000" baseline="0" dirty="0" smtClean="0"/>
              <a:t>Diese ergeben sich aus § 95 SGB III. Sie werden dann in den folgenden Paragraphen konkretisiert.</a:t>
            </a:r>
          </a:p>
          <a:p>
            <a:r>
              <a:rPr lang="de-DE" sz="1000" baseline="0" dirty="0" smtClean="0"/>
              <a:t>§ 96 SGB III sieht für den erheblicher Arbeitsausfall mit Entgeltausfall weitere Voraussetzungen vor, die auf der nächstem Folie ebenfalls zunächst im Überblick dargestellt werden.</a:t>
            </a:r>
          </a:p>
          <a:p>
            <a:r>
              <a:rPr lang="de-DE" sz="1000" baseline="0" dirty="0" smtClean="0"/>
              <a:t>Die folgenden Folien befassen sich dann mit diesen Voraussetzungen der Reihe nach im Detail.</a:t>
            </a:r>
            <a:endParaRPr lang="de-DE" sz="1000" dirty="0" smtClean="0"/>
          </a:p>
          <a:p>
            <a:pPr marL="1350" indent="0">
              <a:buNone/>
            </a:pPr>
            <a:endParaRPr lang="de-DE" sz="1000" b="1" i="0" kern="1200" dirty="0" smtClean="0">
              <a:solidFill>
                <a:schemeClr val="tx1"/>
              </a:solidFill>
              <a:latin typeface="Meta IGM" panose="02000503040000020004" pitchFamily="2" charset="0"/>
              <a:ea typeface="+mn-ea"/>
              <a:cs typeface="+mn-cs"/>
            </a:endParaRPr>
          </a:p>
          <a:p>
            <a:pPr marL="1350" indent="0">
              <a:buNone/>
            </a:pPr>
            <a:endParaRPr lang="de-DE" sz="1000" b="1" i="0" kern="1200" dirty="0" smtClean="0">
              <a:solidFill>
                <a:schemeClr val="tx1"/>
              </a:solidFill>
              <a:latin typeface="Meta IGM" panose="02000503040000020004" pitchFamily="2" charset="0"/>
              <a:ea typeface="+mn-ea"/>
              <a:cs typeface="+mn-cs"/>
            </a:endParaRPr>
          </a:p>
          <a:p>
            <a:pPr marL="1350" indent="0">
              <a:buNone/>
            </a:pPr>
            <a:r>
              <a:rPr lang="de-DE" sz="1000" b="1" i="0" kern="1200" dirty="0" smtClean="0">
                <a:solidFill>
                  <a:schemeClr val="tx1"/>
                </a:solidFill>
                <a:latin typeface="Meta IGM" panose="02000503040000020004" pitchFamily="2" charset="0"/>
                <a:ea typeface="+mn-ea"/>
                <a:cs typeface="+mn-cs"/>
              </a:rPr>
              <a:t>Anspruch auf </a:t>
            </a:r>
            <a:r>
              <a:rPr lang="de-DE" sz="1000" b="1" i="0" kern="1200" dirty="0" err="1" smtClean="0">
                <a:solidFill>
                  <a:schemeClr val="tx1"/>
                </a:solidFill>
                <a:latin typeface="Meta IGM" panose="02000503040000020004" pitchFamily="2" charset="0"/>
                <a:ea typeface="+mn-ea"/>
                <a:cs typeface="+mn-cs"/>
              </a:rPr>
              <a:t>Kug</a:t>
            </a:r>
            <a:r>
              <a:rPr lang="de-DE" sz="1000" b="1" i="0" kern="1200" dirty="0" smtClean="0">
                <a:solidFill>
                  <a:schemeClr val="tx1"/>
                </a:solidFill>
                <a:latin typeface="Meta IGM" panose="02000503040000020004" pitchFamily="2" charset="0"/>
                <a:ea typeface="+mn-ea"/>
                <a:cs typeface="+mn-cs"/>
              </a:rPr>
              <a:t> besteht nach § 95 SGB III, wenn:</a:t>
            </a:r>
          </a:p>
          <a:p>
            <a:endParaRPr lang="de-DE" sz="1000" b="0" i="0" kern="1200" dirty="0" smtClean="0">
              <a:solidFill>
                <a:schemeClr val="tx1"/>
              </a:solidFill>
              <a:latin typeface="Meta IGM" panose="02000503040000020004" pitchFamily="2" charset="0"/>
              <a:ea typeface="+mn-ea"/>
              <a:cs typeface="+mn-cs"/>
            </a:endParaRPr>
          </a:p>
          <a:p>
            <a:pPr marL="1350" indent="0">
              <a:buNone/>
            </a:pPr>
            <a:r>
              <a:rPr lang="de-DE" altLang="de-DE" sz="1000" b="0" i="0" kern="1200" dirty="0" smtClean="0">
                <a:solidFill>
                  <a:schemeClr val="tx1"/>
                </a:solidFill>
                <a:latin typeface="Meta IGM" panose="02000503040000020004" pitchFamily="2" charset="0"/>
                <a:ea typeface="+mn-ea"/>
                <a:cs typeface="+mn-cs"/>
              </a:rPr>
              <a:t>	1.	ein </a:t>
            </a:r>
            <a:r>
              <a:rPr lang="de-DE" altLang="de-DE" sz="1000" b="0" i="0" u="sng" kern="1200" dirty="0" smtClean="0">
                <a:solidFill>
                  <a:schemeClr val="tx1"/>
                </a:solidFill>
                <a:latin typeface="Meta IGM" panose="02000503040000020004" pitchFamily="2" charset="0"/>
                <a:ea typeface="+mn-ea"/>
                <a:cs typeface="+mn-cs"/>
              </a:rPr>
              <a:t>erheblicher Arbeitsausfall </a:t>
            </a:r>
            <a:r>
              <a:rPr lang="de-DE" altLang="de-DE" sz="1000" b="0" i="0" kern="1200" dirty="0" smtClean="0">
                <a:solidFill>
                  <a:schemeClr val="tx1"/>
                </a:solidFill>
                <a:latin typeface="Meta IGM" panose="02000503040000020004" pitchFamily="2" charset="0"/>
                <a:ea typeface="+mn-ea"/>
                <a:cs typeface="+mn-cs"/>
              </a:rPr>
              <a:t>mit </a:t>
            </a:r>
            <a:r>
              <a:rPr lang="de-DE" altLang="de-DE" sz="1000" b="0" i="0" u="sng" kern="1200" dirty="0" smtClean="0">
                <a:solidFill>
                  <a:schemeClr val="tx1"/>
                </a:solidFill>
                <a:latin typeface="Meta IGM" panose="02000503040000020004" pitchFamily="2" charset="0"/>
                <a:ea typeface="+mn-ea"/>
                <a:cs typeface="+mn-cs"/>
              </a:rPr>
              <a:t>Entgeltausfall</a:t>
            </a:r>
            <a:r>
              <a:rPr lang="de-DE" altLang="de-DE" sz="1000" b="0" i="0" kern="1200" dirty="0" smtClean="0">
                <a:solidFill>
                  <a:schemeClr val="tx1"/>
                </a:solidFill>
                <a:latin typeface="Meta IGM" panose="02000503040000020004" pitchFamily="2" charset="0"/>
                <a:ea typeface="+mn-ea"/>
                <a:cs typeface="+mn-cs"/>
              </a:rPr>
              <a:t> vorliegt,</a:t>
            </a:r>
          </a:p>
          <a:p>
            <a:pPr marL="1350" indent="0">
              <a:buNone/>
            </a:pPr>
            <a:r>
              <a:rPr lang="de-DE" altLang="de-DE" sz="1000" b="0" i="0" kern="1200" dirty="0" smtClean="0">
                <a:solidFill>
                  <a:schemeClr val="tx1"/>
                </a:solidFill>
                <a:latin typeface="Meta IGM" panose="02000503040000020004" pitchFamily="2" charset="0"/>
                <a:ea typeface="+mn-ea"/>
                <a:cs typeface="+mn-cs"/>
              </a:rPr>
              <a:t>	2.	die </a:t>
            </a:r>
            <a:r>
              <a:rPr lang="de-DE" altLang="de-DE" sz="1000" b="0" i="0" u="sng" kern="1200" dirty="0" smtClean="0">
                <a:solidFill>
                  <a:schemeClr val="tx1"/>
                </a:solidFill>
                <a:latin typeface="Meta IGM" panose="02000503040000020004" pitchFamily="2" charset="0"/>
                <a:ea typeface="+mn-ea"/>
                <a:cs typeface="+mn-cs"/>
              </a:rPr>
              <a:t>betrieblichen Voraussetzungen </a:t>
            </a:r>
            <a:r>
              <a:rPr lang="de-DE" altLang="de-DE" sz="1000" b="0" i="0" kern="1200" dirty="0" smtClean="0">
                <a:solidFill>
                  <a:schemeClr val="tx1"/>
                </a:solidFill>
                <a:latin typeface="Meta IGM" panose="02000503040000020004" pitchFamily="2" charset="0"/>
                <a:ea typeface="+mn-ea"/>
                <a:cs typeface="+mn-cs"/>
              </a:rPr>
              <a:t>und</a:t>
            </a:r>
          </a:p>
          <a:p>
            <a:pPr marL="1350" indent="0">
              <a:buNone/>
            </a:pPr>
            <a:r>
              <a:rPr lang="de-DE" altLang="de-DE" sz="1000" b="0" i="0" kern="1200" dirty="0" smtClean="0">
                <a:solidFill>
                  <a:schemeClr val="tx1"/>
                </a:solidFill>
                <a:latin typeface="Meta IGM" panose="02000503040000020004" pitchFamily="2" charset="0"/>
                <a:ea typeface="+mn-ea"/>
                <a:cs typeface="+mn-cs"/>
              </a:rPr>
              <a:t>	3.	die </a:t>
            </a:r>
            <a:r>
              <a:rPr lang="de-DE" altLang="de-DE" sz="1000" b="0" i="0" u="sng" kern="1200" dirty="0" smtClean="0">
                <a:solidFill>
                  <a:schemeClr val="tx1"/>
                </a:solidFill>
                <a:latin typeface="Meta IGM" panose="02000503040000020004" pitchFamily="2" charset="0"/>
                <a:ea typeface="+mn-ea"/>
                <a:cs typeface="+mn-cs"/>
              </a:rPr>
              <a:t>persönlichen Voraussetzungen </a:t>
            </a:r>
            <a:r>
              <a:rPr lang="de-DE" altLang="de-DE" sz="1000" b="0" i="0" kern="1200" dirty="0" smtClean="0">
                <a:solidFill>
                  <a:schemeClr val="tx1"/>
                </a:solidFill>
                <a:latin typeface="Meta IGM" panose="02000503040000020004" pitchFamily="2" charset="0"/>
                <a:ea typeface="+mn-ea"/>
                <a:cs typeface="+mn-cs"/>
              </a:rPr>
              <a:t>erfüllt sind und</a:t>
            </a:r>
          </a:p>
          <a:p>
            <a:pPr marL="1350" indent="0">
              <a:buNone/>
            </a:pPr>
            <a:r>
              <a:rPr lang="de-DE" altLang="de-DE" sz="1000" b="0" i="0" kern="1200" dirty="0" smtClean="0">
                <a:solidFill>
                  <a:schemeClr val="tx1"/>
                </a:solidFill>
                <a:latin typeface="Meta IGM" panose="02000503040000020004" pitchFamily="2" charset="0"/>
                <a:ea typeface="+mn-ea"/>
                <a:cs typeface="+mn-cs"/>
              </a:rPr>
              <a:t>	4.	der </a:t>
            </a:r>
            <a:r>
              <a:rPr lang="de-DE" altLang="de-DE" sz="1000" b="0" i="0" u="sng" kern="1200" dirty="0" smtClean="0">
                <a:solidFill>
                  <a:schemeClr val="tx1"/>
                </a:solidFill>
                <a:latin typeface="Meta IGM" panose="02000503040000020004" pitchFamily="2" charset="0"/>
                <a:ea typeface="+mn-ea"/>
                <a:cs typeface="+mn-cs"/>
              </a:rPr>
              <a:t>Arbeitsausfall angezeigt </a:t>
            </a:r>
            <a:r>
              <a:rPr lang="de-DE" altLang="de-DE" sz="1000" b="0" i="0" kern="1200" dirty="0" smtClean="0">
                <a:solidFill>
                  <a:schemeClr val="tx1"/>
                </a:solidFill>
                <a:latin typeface="Meta IGM" panose="02000503040000020004" pitchFamily="2" charset="0"/>
                <a:ea typeface="+mn-ea"/>
                <a:cs typeface="+mn-cs"/>
              </a:rPr>
              <a:t>worden ist. </a:t>
            </a:r>
          </a:p>
          <a:p>
            <a:pPr marL="1350" indent="0">
              <a:buNone/>
            </a:pPr>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26</a:t>
            </a:fld>
            <a:endParaRPr lang="de-DE" dirty="0"/>
          </a:p>
        </p:txBody>
      </p:sp>
    </p:spTree>
    <p:extLst>
      <p:ext uri="{BB962C8B-B14F-4D97-AF65-F5344CB8AC3E}">
        <p14:creationId xmlns:p14="http://schemas.microsoft.com/office/powerpoint/2010/main" val="1831248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73050" lvl="0" defTabSz="914400" fontAlgn="base">
              <a:lnSpc>
                <a:spcPts val="2200"/>
              </a:lnSpc>
              <a:spcBef>
                <a:spcPts val="1600"/>
              </a:spcBef>
              <a:spcAft>
                <a:spcPct val="0"/>
              </a:spcAft>
              <a:buSzPct val="120000"/>
              <a:defRPr/>
            </a:pPr>
            <a:r>
              <a:rPr lang="de-DE" altLang="de-DE" sz="1600" b="0" i="0" kern="0" spc="0" dirty="0" smtClean="0">
                <a:solidFill>
                  <a:srgbClr val="000000"/>
                </a:solidFill>
                <a:latin typeface="Meta IGM" panose="02000503040000020004" pitchFamily="2" charset="0"/>
                <a:ea typeface="+mn-ea"/>
                <a:cs typeface="+mn-cs"/>
              </a:rPr>
              <a:t>Ein Arbeitsausfall ist</a:t>
            </a:r>
            <a:r>
              <a:rPr lang="de-DE" altLang="de-DE" sz="1600" b="1" i="0" kern="0" spc="0" dirty="0" smtClean="0">
                <a:solidFill>
                  <a:srgbClr val="000000"/>
                </a:solidFill>
                <a:latin typeface="Meta IGM" panose="02000503040000020004" pitchFamily="2" charset="0"/>
                <a:ea typeface="+mn-ea"/>
                <a:cs typeface="+mn-cs"/>
              </a:rPr>
              <a:t> erheblich</a:t>
            </a:r>
            <a:r>
              <a:rPr lang="de-DE" altLang="de-DE" sz="1600" b="0" i="0" kern="0" spc="0" dirty="0" smtClean="0">
                <a:solidFill>
                  <a:srgbClr val="000000"/>
                </a:solidFill>
                <a:latin typeface="Meta IGM" panose="02000503040000020004" pitchFamily="2" charset="0"/>
                <a:ea typeface="+mn-ea"/>
                <a:cs typeface="+mn-cs"/>
              </a:rPr>
              <a:t>, wenn alle diese Voraussetzungen vorliegen:</a:t>
            </a:r>
          </a:p>
          <a:p>
            <a:pPr marL="273050" lvl="0" defTabSz="914400" fontAlgn="base">
              <a:lnSpc>
                <a:spcPct val="100000"/>
              </a:lnSpc>
              <a:spcBef>
                <a:spcPts val="125"/>
              </a:spcBef>
              <a:spcAft>
                <a:spcPct val="0"/>
              </a:spcAft>
              <a:buSzPct val="120000"/>
              <a:defRPr/>
            </a:pPr>
            <a:endParaRPr lang="de-DE" altLang="de-DE" sz="1800" b="0" i="0" kern="0" dirty="0" smtClean="0">
              <a:solidFill>
                <a:srgbClr val="000000"/>
              </a:solidFill>
              <a:latin typeface="Meta IGM" panose="02000503040000020004" pitchFamily="2" charset="0"/>
              <a:ea typeface="+mn-ea"/>
              <a:cs typeface="+mn-cs"/>
            </a:endParaRPr>
          </a:p>
          <a:p>
            <a:pPr marL="273050" lvl="0" defTabSz="914400" fontAlgn="base">
              <a:lnSpc>
                <a:spcPct val="100000"/>
              </a:lnSpc>
              <a:spcBef>
                <a:spcPts val="125"/>
              </a:spcBef>
              <a:spcAft>
                <a:spcPct val="0"/>
              </a:spcAft>
              <a:buSzPct val="120000"/>
              <a:defRPr/>
            </a:pPr>
            <a:r>
              <a:rPr lang="de-DE" altLang="de-DE" sz="1800" b="0" i="0" kern="0" dirty="0" smtClean="0">
                <a:solidFill>
                  <a:srgbClr val="000000"/>
                </a:solidFill>
                <a:latin typeface="Meta IGM" panose="02000503040000020004" pitchFamily="2" charset="0"/>
                <a:ea typeface="+mn-ea"/>
                <a:cs typeface="+mn-cs"/>
              </a:rPr>
              <a:t>Der Arbeitsausfall </a:t>
            </a:r>
          </a:p>
          <a:p>
            <a:pPr marL="273050" lvl="0" defTabSz="914400" fontAlgn="base">
              <a:lnSpc>
                <a:spcPct val="100000"/>
              </a:lnSpc>
              <a:spcBef>
                <a:spcPts val="125"/>
              </a:spcBef>
              <a:spcAft>
                <a:spcPct val="0"/>
              </a:spcAft>
              <a:buSzPct val="120000"/>
              <a:defRPr/>
            </a:pPr>
            <a:endParaRPr lang="de-DE" altLang="de-DE" sz="1800" b="0" i="0" kern="0" dirty="0" smtClean="0">
              <a:solidFill>
                <a:srgbClr val="000000"/>
              </a:solidFill>
              <a:latin typeface="Meta IGM" panose="02000503040000020004" pitchFamily="2" charset="0"/>
              <a:ea typeface="+mn-ea"/>
              <a:cs typeface="+mn-cs"/>
            </a:endParaRPr>
          </a:p>
          <a:p>
            <a:pPr marL="787400" lvl="1" indent="-342900" defTabSz="914400" fontAlgn="base">
              <a:lnSpc>
                <a:spcPct val="100000"/>
              </a:lnSpc>
              <a:spcBef>
                <a:spcPts val="125"/>
              </a:spcBef>
              <a:spcAft>
                <a:spcPct val="0"/>
              </a:spcAft>
              <a:buClr>
                <a:srgbClr val="FF0000"/>
              </a:buClr>
              <a:buSzTx/>
              <a:buAutoNum type="alphaLcParenR"/>
              <a:defRPr/>
            </a:pPr>
            <a:r>
              <a:rPr lang="de-DE" altLang="de-DE" kern="0" dirty="0" smtClean="0">
                <a:solidFill>
                  <a:srgbClr val="000000"/>
                </a:solidFill>
                <a:latin typeface="+mn-lt"/>
                <a:cs typeface="Calibri" panose="020F0502020204030204" pitchFamily="34" charset="0"/>
              </a:rPr>
              <a:t>beruht auf </a:t>
            </a:r>
            <a:r>
              <a:rPr lang="de-DE" altLang="de-DE" u="sng" kern="0" dirty="0" smtClean="0">
                <a:solidFill>
                  <a:srgbClr val="000000"/>
                </a:solidFill>
                <a:latin typeface="+mn-lt"/>
                <a:cs typeface="Calibri" panose="020F0502020204030204" pitchFamily="34" charset="0"/>
              </a:rPr>
              <a:t>wirtschaftlichen Gründen </a:t>
            </a:r>
            <a:r>
              <a:rPr lang="de-DE" altLang="de-DE" kern="0" dirty="0" smtClean="0">
                <a:solidFill>
                  <a:srgbClr val="000000"/>
                </a:solidFill>
                <a:latin typeface="+mn-lt"/>
                <a:cs typeface="Calibri" panose="020F0502020204030204" pitchFamily="34" charset="0"/>
              </a:rPr>
              <a:t>oder einem </a:t>
            </a:r>
            <a:r>
              <a:rPr lang="de-DE" altLang="de-DE" u="sng" kern="0" dirty="0" smtClean="0">
                <a:solidFill>
                  <a:srgbClr val="000000"/>
                </a:solidFill>
                <a:latin typeface="+mn-lt"/>
                <a:cs typeface="Calibri" panose="020F0502020204030204" pitchFamily="34" charset="0"/>
              </a:rPr>
              <a:t>unabwendbaren Ereignis,</a:t>
            </a:r>
            <a:endParaRPr lang="de-DE" altLang="de-DE" kern="0" dirty="0" smtClean="0">
              <a:solidFill>
                <a:srgbClr val="000000"/>
              </a:solidFill>
              <a:latin typeface="+mn-lt"/>
              <a:cs typeface="Calibri" panose="020F0502020204030204" pitchFamily="34" charset="0"/>
            </a:endParaRPr>
          </a:p>
          <a:p>
            <a:pPr marL="787400" lvl="1" indent="-342900" defTabSz="914400" fontAlgn="base">
              <a:lnSpc>
                <a:spcPct val="100000"/>
              </a:lnSpc>
              <a:spcBef>
                <a:spcPts val="125"/>
              </a:spcBef>
              <a:spcAft>
                <a:spcPct val="0"/>
              </a:spcAft>
              <a:buClr>
                <a:srgbClr val="FF0000"/>
              </a:buClr>
              <a:buSzTx/>
              <a:buAutoNum type="alphaLcParenR"/>
              <a:defRPr/>
            </a:pPr>
            <a:r>
              <a:rPr lang="de-DE" altLang="de-DE" kern="0" dirty="0" smtClean="0">
                <a:solidFill>
                  <a:srgbClr val="000000"/>
                </a:solidFill>
                <a:latin typeface="+mn-lt"/>
                <a:cs typeface="Calibri" panose="020F0502020204030204" pitchFamily="34" charset="0"/>
              </a:rPr>
              <a:t>er ist </a:t>
            </a:r>
            <a:r>
              <a:rPr lang="de-DE" altLang="de-DE" u="sng" kern="0" dirty="0" smtClean="0">
                <a:solidFill>
                  <a:srgbClr val="000000"/>
                </a:solidFill>
                <a:latin typeface="+mn-lt"/>
                <a:cs typeface="Calibri" panose="020F0502020204030204" pitchFamily="34" charset="0"/>
              </a:rPr>
              <a:t>vorübergehend </a:t>
            </a:r>
            <a:r>
              <a:rPr lang="de-DE" altLang="de-DE" kern="0" dirty="0" smtClean="0">
                <a:solidFill>
                  <a:srgbClr val="000000"/>
                </a:solidFill>
                <a:latin typeface="+mn-lt"/>
                <a:cs typeface="Calibri" panose="020F0502020204030204" pitchFamily="34" charset="0"/>
              </a:rPr>
              <a:t>,</a:t>
            </a:r>
          </a:p>
          <a:p>
            <a:pPr marL="787400" lvl="1" indent="-342900" defTabSz="914400" fontAlgn="base">
              <a:lnSpc>
                <a:spcPct val="100000"/>
              </a:lnSpc>
              <a:spcBef>
                <a:spcPts val="125"/>
              </a:spcBef>
              <a:spcAft>
                <a:spcPct val="0"/>
              </a:spcAft>
              <a:buClr>
                <a:srgbClr val="FF0000"/>
              </a:buClr>
              <a:buSzTx/>
              <a:buAutoNum type="alphaLcParenR"/>
              <a:defRPr/>
            </a:pPr>
            <a:r>
              <a:rPr lang="de-DE" altLang="de-DE" u="sng" kern="0" dirty="0" smtClean="0">
                <a:solidFill>
                  <a:srgbClr val="000000"/>
                </a:solidFill>
                <a:latin typeface="+mn-lt"/>
                <a:cs typeface="Calibri" panose="020F0502020204030204" pitchFamily="34" charset="0"/>
              </a:rPr>
              <a:t>nicht vermeidbar,</a:t>
            </a:r>
            <a:endParaRPr lang="de-DE" altLang="de-DE" kern="0" dirty="0" smtClean="0">
              <a:solidFill>
                <a:srgbClr val="000000"/>
              </a:solidFill>
              <a:latin typeface="+mn-lt"/>
              <a:cs typeface="Calibri" panose="020F0502020204030204" pitchFamily="34" charset="0"/>
            </a:endParaRPr>
          </a:p>
          <a:p>
            <a:pPr marL="787400" lvl="1" indent="-342900" defTabSz="914400" fontAlgn="base">
              <a:lnSpc>
                <a:spcPct val="100000"/>
              </a:lnSpc>
              <a:spcBef>
                <a:spcPts val="125"/>
              </a:spcBef>
              <a:spcAft>
                <a:spcPct val="0"/>
              </a:spcAft>
              <a:buClr>
                <a:srgbClr val="FF0000"/>
              </a:buClr>
              <a:buSzTx/>
              <a:buAutoNum type="alphaLcParenR"/>
              <a:defRPr/>
            </a:pPr>
            <a:r>
              <a:rPr lang="de-DE" altLang="de-DE" u="sng" kern="0" dirty="0" smtClean="0">
                <a:solidFill>
                  <a:srgbClr val="000000"/>
                </a:solidFill>
                <a:latin typeface="+mn-lt"/>
                <a:cs typeface="Calibri" panose="020F0502020204030204" pitchFamily="34" charset="0"/>
              </a:rPr>
              <a:t>mindestens 1/3 </a:t>
            </a:r>
            <a:r>
              <a:rPr lang="de-DE" altLang="de-DE" kern="0" dirty="0" smtClean="0">
                <a:solidFill>
                  <a:srgbClr val="000000"/>
                </a:solidFill>
                <a:latin typeface="+mn-lt"/>
                <a:cs typeface="Calibri" panose="020F0502020204030204" pitchFamily="34" charset="0"/>
              </a:rPr>
              <a:t>der in dem Betrieb </a:t>
            </a:r>
            <a:r>
              <a:rPr lang="de-DE" altLang="de-DE" u="sng" kern="0" dirty="0" smtClean="0">
                <a:solidFill>
                  <a:srgbClr val="000000"/>
                </a:solidFill>
                <a:latin typeface="+mn-lt"/>
                <a:cs typeface="Calibri" panose="020F0502020204030204" pitchFamily="34" charset="0"/>
              </a:rPr>
              <a:t>beschäftigten </a:t>
            </a:r>
            <a:r>
              <a:rPr lang="de-DE" altLang="de-DE" kern="0" dirty="0" smtClean="0">
                <a:solidFill>
                  <a:srgbClr val="000000"/>
                </a:solidFill>
                <a:latin typeface="+mn-lt"/>
                <a:cs typeface="Calibri" panose="020F0502020204030204" pitchFamily="34" charset="0"/>
              </a:rPr>
              <a:t>Arbeitnehmer/-innen von einem</a:t>
            </a:r>
            <a:r>
              <a:rPr lang="de-DE" altLang="de-DE" u="sng" kern="0" dirty="0" smtClean="0">
                <a:solidFill>
                  <a:srgbClr val="000000"/>
                </a:solidFill>
                <a:latin typeface="+mn-lt"/>
                <a:cs typeface="Calibri" panose="020F0502020204030204" pitchFamily="34" charset="0"/>
              </a:rPr>
              <a:t> Entgeltausfall von jeweils mehr als 10 % </a:t>
            </a:r>
            <a:r>
              <a:rPr lang="de-DE" altLang="de-DE" kern="0" dirty="0" smtClean="0">
                <a:solidFill>
                  <a:srgbClr val="000000"/>
                </a:solidFill>
                <a:latin typeface="+mn-lt"/>
                <a:cs typeface="Calibri" panose="020F0502020204030204" pitchFamily="34" charset="0"/>
              </a:rPr>
              <a:t>ihres monatlichen Bruttoentgeltes betroffen sind (im jeweiligen Kalendermonat)</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27</a:t>
            </a:fld>
            <a:endParaRPr lang="de-DE" dirty="0"/>
          </a:p>
        </p:txBody>
      </p:sp>
    </p:spTree>
    <p:extLst>
      <p:ext uri="{BB962C8B-B14F-4D97-AF65-F5344CB8AC3E}">
        <p14:creationId xmlns:p14="http://schemas.microsoft.com/office/powerpoint/2010/main" val="3727923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smtClean="0">
                <a:solidFill>
                  <a:schemeClr val="tx1"/>
                </a:solidFill>
                <a:effectLst/>
                <a:latin typeface="Meta IGM" panose="02000503040000020004" pitchFamily="2" charset="0"/>
                <a:ea typeface="+mn-ea"/>
                <a:cs typeface="+mn-cs"/>
              </a:rPr>
              <a:t>Grundsatz:</a:t>
            </a:r>
          </a:p>
          <a:p>
            <a:endParaRPr lang="de-DE" sz="1200" b="1" i="0" kern="1200" dirty="0" smtClean="0">
              <a:solidFill>
                <a:schemeClr val="tx1"/>
              </a:solidFill>
              <a:effectLst/>
              <a:latin typeface="Meta IGM" panose="02000503040000020004" pitchFamily="2" charset="0"/>
              <a:ea typeface="+mn-ea"/>
              <a:cs typeface="+mn-cs"/>
            </a:endParaRPr>
          </a:p>
          <a:p>
            <a:pPr marL="0" indent="0">
              <a:buNone/>
              <a:defRPr/>
            </a:pPr>
            <a:r>
              <a:rPr lang="de-DE" altLang="de-DE" sz="3400" b="0" i="0" kern="1200" dirty="0" smtClean="0">
                <a:solidFill>
                  <a:schemeClr val="tx1"/>
                </a:solidFill>
                <a:latin typeface="Meta IGM" panose="02000503040000020004" pitchFamily="2" charset="0"/>
                <a:ea typeface="+mn-ea"/>
                <a:cs typeface="+mn-cs"/>
              </a:rPr>
              <a:t>Es gibt wirtschaftliche Gründe, die zur Gewährung von </a:t>
            </a:r>
            <a:r>
              <a:rPr lang="de-DE" altLang="de-DE" sz="3400" b="0" i="0" kern="1200" dirty="0" err="1" smtClean="0">
                <a:solidFill>
                  <a:schemeClr val="tx1"/>
                </a:solidFill>
                <a:latin typeface="Meta IGM" panose="02000503040000020004" pitchFamily="2" charset="0"/>
                <a:ea typeface="+mn-ea"/>
                <a:cs typeface="+mn-cs"/>
              </a:rPr>
              <a:t>Kug</a:t>
            </a:r>
            <a:r>
              <a:rPr lang="de-DE" altLang="de-DE" sz="3400" b="0" i="0" kern="1200" dirty="0" smtClean="0">
                <a:solidFill>
                  <a:schemeClr val="tx1"/>
                </a:solidFill>
                <a:latin typeface="Meta IGM" panose="02000503040000020004" pitchFamily="2" charset="0"/>
                <a:ea typeface="+mn-ea"/>
                <a:cs typeface="+mn-cs"/>
              </a:rPr>
              <a:t> führen können. Diese ergeben sich</a:t>
            </a:r>
          </a:p>
          <a:p>
            <a:pPr lvl="1">
              <a:buFont typeface="Arial" panose="020B0604020202020204" pitchFamily="34" charset="0"/>
              <a:buChar char="•"/>
              <a:defRPr/>
            </a:pPr>
            <a:r>
              <a:rPr lang="de-DE" altLang="de-DE" sz="3400" dirty="0" smtClean="0">
                <a:latin typeface="+mn-lt"/>
              </a:rPr>
              <a:t>aus der Teilnahme des Betriebs am Wirtschaftsleben</a:t>
            </a:r>
          </a:p>
          <a:p>
            <a:pPr lvl="1">
              <a:buFont typeface="Arial" panose="020B0604020202020204" pitchFamily="34" charset="0"/>
              <a:buChar char="•"/>
              <a:defRPr/>
            </a:pPr>
            <a:r>
              <a:rPr lang="de-DE" altLang="de-DE" sz="3400" dirty="0" smtClean="0">
                <a:latin typeface="+mn-lt"/>
              </a:rPr>
              <a:t>wirken von außen auf den Betrieb ein </a:t>
            </a:r>
          </a:p>
          <a:p>
            <a:pPr lvl="1">
              <a:buFont typeface="Arial" panose="020B0604020202020204" pitchFamily="34" charset="0"/>
              <a:buChar char="•"/>
              <a:defRPr/>
            </a:pPr>
            <a:r>
              <a:rPr lang="de-DE" altLang="de-DE" sz="3400" dirty="0" smtClean="0">
                <a:latin typeface="+mn-lt"/>
              </a:rPr>
              <a:t>Arbeitgeber hat keinen Einfluss auf deren Eintritt </a:t>
            </a:r>
          </a:p>
          <a:p>
            <a:endParaRPr lang="de-DE" sz="1200" b="0" i="0" kern="1200" dirty="0" smtClean="0">
              <a:solidFill>
                <a:schemeClr val="tx1"/>
              </a:solidFill>
              <a:effectLst/>
              <a:latin typeface="Meta IGM" panose="02000503040000020004" pitchFamily="2" charset="0"/>
              <a:ea typeface="+mn-ea"/>
              <a:cs typeface="+mn-cs"/>
            </a:endParaRPr>
          </a:p>
          <a:p>
            <a:r>
              <a:rPr lang="de-DE" sz="1200" b="0" i="0" kern="1200" dirty="0" smtClean="0">
                <a:solidFill>
                  <a:schemeClr val="tx1"/>
                </a:solidFill>
                <a:effectLst/>
                <a:latin typeface="Meta IGM" panose="02000503040000020004" pitchFamily="2" charset="0"/>
                <a:ea typeface="+mn-ea"/>
                <a:cs typeface="+mn-cs"/>
              </a:rPr>
              <a:t>Die </a:t>
            </a:r>
            <a:r>
              <a:rPr lang="de-DE" sz="1200" b="1" i="0" kern="1200" dirty="0" smtClean="0">
                <a:solidFill>
                  <a:schemeClr val="tx1"/>
                </a:solidFill>
                <a:effectLst/>
                <a:latin typeface="Meta IGM" panose="02000503040000020004" pitchFamily="2" charset="0"/>
                <a:ea typeface="+mn-ea"/>
                <a:cs typeface="+mn-cs"/>
              </a:rPr>
              <a:t>betriebliche Strukturveränderung i.S. des § 96 Abs. 2 SGB III </a:t>
            </a:r>
            <a:r>
              <a:rPr lang="de-DE" sz="1200" b="0" i="0" kern="1200" dirty="0" smtClean="0">
                <a:solidFill>
                  <a:schemeClr val="tx1"/>
                </a:solidFill>
                <a:effectLst/>
                <a:latin typeface="Meta IGM" panose="02000503040000020004" pitchFamily="2" charset="0"/>
                <a:ea typeface="+mn-ea"/>
                <a:cs typeface="+mn-cs"/>
              </a:rPr>
              <a:t>muss auf einer </a:t>
            </a:r>
            <a:r>
              <a:rPr lang="de-DE" sz="1200" b="1" i="0" kern="1200" dirty="0" smtClean="0">
                <a:solidFill>
                  <a:schemeClr val="tx1"/>
                </a:solidFill>
                <a:effectLst/>
                <a:latin typeface="Meta IGM" panose="02000503040000020004" pitchFamily="2" charset="0"/>
                <a:ea typeface="+mn-ea"/>
                <a:cs typeface="+mn-cs"/>
              </a:rPr>
              <a:t>allgemeinen wirtschaftlichen Entwicklung beruhen</a:t>
            </a:r>
            <a:r>
              <a:rPr lang="de-DE" sz="1200" b="0" i="0" kern="1200" dirty="0" smtClean="0">
                <a:solidFill>
                  <a:schemeClr val="tx1"/>
                </a:solidFill>
                <a:effectLst/>
                <a:latin typeface="Meta IGM" panose="02000503040000020004" pitchFamily="2" charset="0"/>
                <a:ea typeface="+mn-ea"/>
                <a:cs typeface="+mn-cs"/>
              </a:rPr>
              <a:t>, die von außen auf den Betrieb einwirkt, auf deren Eintritt der Betrieb also keinen Einfluss hat. Es handelt sich insoweit um Wirtschaftsabläufe, die nicht mit betriebsspezifischen, vom einzelnen Unternehmen zu verantwortenden "Verläufen" (z.B. technischer Fortschritt) im Zusammenhang stehen, sondern um allgemeine wirtschaftliche Veränderungen, insbesondere um konjunkturelle und strukturelle Störungen der Gesamtwirtschaftslage (BSG vom 29.04.1998 – B 7 AL 102/97 R).</a:t>
            </a:r>
          </a:p>
          <a:p>
            <a:endParaRPr lang="de-DE" sz="1200" b="0" i="0" kern="1200" dirty="0" smtClean="0">
              <a:solidFill>
                <a:srgbClr val="FFFF00"/>
              </a:solidFill>
              <a:effectLst/>
              <a:latin typeface="Meta IGM" panose="02000503040000020004"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Beispiele: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Auftragsmangel oder Absatzrückgang infolge Rezession,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Exportrückgang wegen währungspolitischer Maßnahmen,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smtClean="0"/>
              <a:t>Mangel an Betriebs-und Werkstoffen, Umstellung auf ein neues Produkt,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0" dirty="0" smtClean="0"/>
              <a:t>Automatisierung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b="0" dirty="0" smtClean="0"/>
              <a:t>–</a:t>
            </a:r>
            <a:r>
              <a:rPr lang="de-DE" b="1" dirty="0" smtClean="0"/>
              <a:t>jeweils als Folge der Gesamtwirtschaftslage.</a:t>
            </a:r>
          </a:p>
          <a:p>
            <a:endParaRPr lang="de-DE" dirty="0" smtClean="0"/>
          </a:p>
          <a:p>
            <a:endParaRPr lang="de-DE" dirty="0" smtClean="0"/>
          </a:p>
          <a:p>
            <a:endParaRPr lang="de-DE" sz="1200" b="0" i="0" kern="1200" dirty="0" smtClean="0">
              <a:solidFill>
                <a:srgbClr val="FFFF00"/>
              </a:solidFill>
              <a:effectLst/>
              <a:latin typeface="Meta IGM" panose="02000503040000020004" pitchFamily="2"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28</a:t>
            </a:fld>
            <a:endParaRPr lang="de-DE" dirty="0"/>
          </a:p>
        </p:txBody>
      </p:sp>
    </p:spTree>
    <p:extLst>
      <p:ext uri="{BB962C8B-B14F-4D97-AF65-F5344CB8AC3E}">
        <p14:creationId xmlns:p14="http://schemas.microsoft.com/office/powerpoint/2010/main" val="128036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kern="1200" dirty="0" smtClean="0">
              <a:solidFill>
                <a:schemeClr val="tx1"/>
              </a:solidFill>
              <a:effectLst/>
              <a:latin typeface="Meta IGM" panose="02000503040000020004" pitchFamily="2" charset="0"/>
              <a:ea typeface="+mn-ea"/>
              <a:cs typeface="+mn-cs"/>
            </a:endParaRPr>
          </a:p>
          <a:p>
            <a:r>
              <a:rPr lang="de-DE" sz="1200" b="0" i="0" kern="1200" dirty="0" smtClean="0">
                <a:solidFill>
                  <a:schemeClr val="tx1"/>
                </a:solidFill>
                <a:effectLst/>
                <a:latin typeface="Meta IGM" panose="02000503040000020004" pitchFamily="2" charset="0"/>
                <a:ea typeface="+mn-ea"/>
                <a:cs typeface="+mn-cs"/>
              </a:rPr>
              <a:t>Beispiele:</a:t>
            </a:r>
          </a:p>
          <a:p>
            <a:endParaRPr lang="de-DE" sz="1200" b="0" i="0" kern="1200" dirty="0" smtClean="0">
              <a:solidFill>
                <a:schemeClr val="tx1"/>
              </a:solidFill>
              <a:effectLst/>
              <a:latin typeface="Meta IGM" panose="02000503040000020004" pitchFamily="2" charset="0"/>
              <a:ea typeface="+mn-ea"/>
              <a:cs typeface="+mn-cs"/>
            </a:endParaRPr>
          </a:p>
          <a:p>
            <a:pPr marL="171450" lvl="0" indent="-171450">
              <a:buFont typeface="Arial" panose="020B0604020202020204" pitchFamily="34" charset="0"/>
              <a:buChar char="•"/>
            </a:pPr>
            <a:r>
              <a:rPr lang="de-DE" sz="1200" b="0" i="0" kern="1200" dirty="0" smtClean="0">
                <a:solidFill>
                  <a:schemeClr val="tx1"/>
                </a:solidFill>
                <a:effectLst/>
                <a:latin typeface="Meta IGM" panose="02000503040000020004" pitchFamily="2" charset="0"/>
                <a:ea typeface="+mn-ea"/>
                <a:cs typeface="+mn-cs"/>
              </a:rPr>
              <a:t>Sturm- oder Hochwasserschaden</a:t>
            </a:r>
          </a:p>
          <a:p>
            <a:pPr marL="171450" lvl="0" indent="-171450">
              <a:buFont typeface="Arial" panose="020B0604020202020204" pitchFamily="34" charset="0"/>
              <a:buChar char="•"/>
            </a:pPr>
            <a:r>
              <a:rPr lang="de-DE" sz="1200" b="0" i="0" kern="1200" dirty="0" smtClean="0">
                <a:solidFill>
                  <a:schemeClr val="tx1"/>
                </a:solidFill>
                <a:effectLst/>
                <a:latin typeface="Meta IGM" panose="02000503040000020004" pitchFamily="2" charset="0"/>
                <a:ea typeface="+mn-ea"/>
                <a:cs typeface="+mn-cs"/>
              </a:rPr>
              <a:t>behördliche Anordnung wegen Smog</a:t>
            </a:r>
          </a:p>
          <a:p>
            <a:pPr marL="171450" lvl="0" indent="-171450">
              <a:buFont typeface="Arial" panose="020B0604020202020204" pitchFamily="34" charset="0"/>
              <a:buChar char="•"/>
            </a:pPr>
            <a:r>
              <a:rPr lang="de-DE" sz="1200" b="0" i="0" kern="1200" dirty="0" smtClean="0">
                <a:solidFill>
                  <a:schemeClr val="tx1"/>
                </a:solidFill>
                <a:effectLst/>
                <a:latin typeface="Meta IGM" panose="02000503040000020004" pitchFamily="2" charset="0"/>
                <a:ea typeface="+mn-ea"/>
                <a:cs typeface="+mn-cs"/>
              </a:rPr>
              <a:t>Behördliche Straßensperrung</a:t>
            </a:r>
          </a:p>
          <a:p>
            <a:pPr marL="171450" lvl="0" indent="-171450">
              <a:buFont typeface="Arial" panose="020B0604020202020204" pitchFamily="34" charset="0"/>
              <a:buChar char="•"/>
            </a:pPr>
            <a:r>
              <a:rPr lang="de-DE" sz="1200" b="0" i="0" kern="1200" dirty="0" smtClean="0">
                <a:solidFill>
                  <a:schemeClr val="tx1"/>
                </a:solidFill>
                <a:effectLst/>
                <a:latin typeface="Meta IGM" panose="02000503040000020004" pitchFamily="2" charset="0"/>
                <a:ea typeface="+mn-ea"/>
                <a:cs typeface="+mn-cs"/>
              </a:rPr>
              <a:t>Produktionsausfall durch einen Fabrikbrand </a:t>
            </a:r>
          </a:p>
          <a:p>
            <a:r>
              <a:rPr lang="de-DE" sz="1200" b="0" i="0" kern="1200" dirty="0" smtClean="0">
                <a:solidFill>
                  <a:schemeClr val="tx1"/>
                </a:solidFill>
                <a:effectLst/>
                <a:latin typeface="Meta IGM" panose="02000503040000020004" pitchFamily="2" charset="0"/>
                <a:ea typeface="+mn-ea"/>
                <a:cs typeface="+mn-cs"/>
              </a:rPr>
              <a:t> </a:t>
            </a:r>
          </a:p>
        </p:txBody>
      </p:sp>
      <p:sp>
        <p:nvSpPr>
          <p:cNvPr id="4" name="Foliennummernplatzhalter 3"/>
          <p:cNvSpPr>
            <a:spLocks noGrp="1"/>
          </p:cNvSpPr>
          <p:nvPr>
            <p:ph type="sldNum" sz="quarter" idx="10"/>
          </p:nvPr>
        </p:nvSpPr>
        <p:spPr/>
        <p:txBody>
          <a:bodyPr/>
          <a:lstStyle/>
          <a:p>
            <a:fld id="{AD868B3C-6C54-1D41-B938-33F4013C078E}" type="slidenum">
              <a:rPr lang="de-DE" smtClean="0"/>
              <a:pPr/>
              <a:t>29</a:t>
            </a:fld>
            <a:endParaRPr lang="de-DE" dirty="0"/>
          </a:p>
        </p:txBody>
      </p:sp>
    </p:spTree>
    <p:extLst>
      <p:ext uri="{BB962C8B-B14F-4D97-AF65-F5344CB8AC3E}">
        <p14:creationId xmlns:p14="http://schemas.microsoft.com/office/powerpoint/2010/main" val="73797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eta IGM" panose="02000503040000020004" pitchFamily="2" charset="0"/>
                <a:ea typeface="+mn-ea"/>
                <a:cs typeface="+mn-cs"/>
              </a:rPr>
              <a:t>Ein Arbeitsausfall ist</a:t>
            </a:r>
            <a:r>
              <a:rPr lang="de-DE" sz="1200" b="1" i="0" kern="1200" dirty="0" smtClean="0">
                <a:solidFill>
                  <a:schemeClr val="tx1"/>
                </a:solidFill>
                <a:effectLst/>
                <a:latin typeface="Meta IGM" panose="02000503040000020004" pitchFamily="2" charset="0"/>
                <a:ea typeface="+mn-ea"/>
                <a:cs typeface="+mn-cs"/>
              </a:rPr>
              <a:t> vorübergehend </a:t>
            </a:r>
            <a:r>
              <a:rPr lang="de-DE" sz="1200" b="0" i="0" kern="1200" dirty="0" smtClean="0">
                <a:solidFill>
                  <a:schemeClr val="tx1"/>
                </a:solidFill>
                <a:effectLst/>
                <a:latin typeface="Meta IGM" panose="02000503040000020004" pitchFamily="2" charset="0"/>
                <a:ea typeface="+mn-ea"/>
                <a:cs typeface="+mn-cs"/>
              </a:rPr>
              <a:t>wenn sich aus den Gesamtumständen des Einzelfalles ergibt, dass mit einer gewissen Wahrscheinlichkeit in absehbarer Zeit wieder mit dem Übergang zur Vollarbeit zu rechnen ist. </a:t>
            </a:r>
            <a:r>
              <a:rPr lang="de-DE" sz="1200" b="1" i="0" kern="1200" dirty="0" smtClean="0">
                <a:solidFill>
                  <a:schemeClr val="tx1"/>
                </a:solidFill>
                <a:effectLst/>
                <a:latin typeface="Meta IGM" panose="02000503040000020004" pitchFamily="2" charset="0"/>
                <a:ea typeface="+mn-ea"/>
                <a:cs typeface="+mn-cs"/>
              </a:rPr>
              <a:t>„In absehbarer Zeit“ </a:t>
            </a:r>
            <a:r>
              <a:rPr lang="de-DE" sz="1200" b="0" i="0" kern="1200" dirty="0" smtClean="0">
                <a:solidFill>
                  <a:schemeClr val="tx1"/>
                </a:solidFill>
                <a:effectLst/>
                <a:latin typeface="Meta IGM" panose="02000503040000020004" pitchFamily="2" charset="0"/>
                <a:ea typeface="+mn-ea"/>
                <a:cs typeface="+mn-cs"/>
              </a:rPr>
              <a:t>bedeutet in nächster Zeit nach Ablauf der jeweils gültigen Bezugsdauer des </a:t>
            </a:r>
            <a:r>
              <a:rPr lang="de-DE" sz="1200" b="0" i="0" kern="1200" dirty="0" err="1" smtClean="0">
                <a:solidFill>
                  <a:schemeClr val="tx1"/>
                </a:solidFill>
                <a:effectLst/>
                <a:latin typeface="Meta IGM" panose="02000503040000020004" pitchFamily="2" charset="0"/>
                <a:ea typeface="+mn-ea"/>
                <a:cs typeface="+mn-cs"/>
              </a:rPr>
              <a:t>Kug</a:t>
            </a:r>
            <a:r>
              <a:rPr lang="de-DE" sz="1200" b="0" i="0" kern="1200" baseline="0" dirty="0" smtClean="0">
                <a:solidFill>
                  <a:schemeClr val="tx1"/>
                </a:solidFill>
                <a:effectLst/>
                <a:latin typeface="Meta IGM" panose="02000503040000020004" pitchFamily="2" charset="0"/>
                <a:ea typeface="+mn-ea"/>
                <a:cs typeface="+mn-cs"/>
              </a:rPr>
              <a:t> gemäß § 109 Abs. 1 Nr. 2 SGB III, also der jeweils gültigen – ggf. auch durch Verordnung verlängerten- Höchstbezugsdauer für </a:t>
            </a:r>
            <a:r>
              <a:rPr lang="de-DE" sz="1200" b="0" i="0" kern="1200" baseline="0" dirty="0" err="1" smtClean="0">
                <a:solidFill>
                  <a:schemeClr val="tx1"/>
                </a:solidFill>
                <a:effectLst/>
                <a:latin typeface="Meta IGM" panose="02000503040000020004" pitchFamily="2" charset="0"/>
                <a:ea typeface="+mn-ea"/>
                <a:cs typeface="+mn-cs"/>
              </a:rPr>
              <a:t>Kug</a:t>
            </a:r>
            <a:r>
              <a:rPr lang="de-DE" sz="1200" b="0" i="0" kern="1200" dirty="0" smtClean="0">
                <a:solidFill>
                  <a:schemeClr val="tx1"/>
                </a:solidFill>
                <a:effectLst/>
                <a:latin typeface="Meta IGM" panose="02000503040000020004" pitchFamily="2" charset="0"/>
                <a:ea typeface="+mn-ea"/>
                <a:cs typeface="+mn-cs"/>
              </a:rPr>
              <a:t> </a:t>
            </a:r>
            <a:r>
              <a:rPr lang="de-DE" sz="1200" b="0" i="0" kern="1200" baseline="0" dirty="0" smtClean="0">
                <a:solidFill>
                  <a:schemeClr val="tx1"/>
                </a:solidFill>
                <a:effectLst/>
                <a:latin typeface="Meta IGM" panose="02000503040000020004" pitchFamily="2" charset="0"/>
                <a:ea typeface="+mn-ea"/>
                <a:cs typeface="+mn-cs"/>
              </a:rPr>
              <a:t>(</a:t>
            </a:r>
            <a:r>
              <a:rPr lang="de-DE" sz="1200" b="0" i="0" kern="1200" dirty="0" smtClean="0">
                <a:solidFill>
                  <a:schemeClr val="tx1"/>
                </a:solidFill>
                <a:effectLst/>
                <a:latin typeface="Meta IGM" panose="02000503040000020004" pitchFamily="2" charset="0"/>
                <a:ea typeface="+mn-ea"/>
                <a:cs typeface="+mn-cs"/>
              </a:rPr>
              <a:t>BSG vom 17.5.1983 – 7 </a:t>
            </a:r>
            <a:r>
              <a:rPr lang="de-DE" sz="1200" b="0" i="0" kern="1200" dirty="0" err="1" smtClean="0">
                <a:solidFill>
                  <a:schemeClr val="tx1"/>
                </a:solidFill>
                <a:effectLst/>
                <a:latin typeface="Meta IGM" panose="02000503040000020004" pitchFamily="2" charset="0"/>
                <a:ea typeface="+mn-ea"/>
                <a:cs typeface="+mn-cs"/>
              </a:rPr>
              <a:t>RAr</a:t>
            </a:r>
            <a:r>
              <a:rPr lang="de-DE" sz="1200" b="0" i="0" kern="1200" dirty="0" smtClean="0">
                <a:solidFill>
                  <a:schemeClr val="tx1"/>
                </a:solidFill>
                <a:effectLst/>
                <a:latin typeface="Meta IGM" panose="02000503040000020004" pitchFamily="2" charset="0"/>
                <a:ea typeface="+mn-ea"/>
                <a:cs typeface="+mn-cs"/>
              </a:rPr>
              <a:t> 13/82).</a:t>
            </a:r>
          </a:p>
          <a:p>
            <a:r>
              <a:rPr lang="de-DE" sz="1200" b="0" i="0" kern="1200" dirty="0" smtClean="0">
                <a:solidFill>
                  <a:schemeClr val="tx1"/>
                </a:solidFill>
                <a:effectLst/>
                <a:latin typeface="Meta IGM" panose="02000503040000020004" pitchFamily="2" charset="0"/>
                <a:ea typeface="+mn-ea"/>
                <a:cs typeface="+mn-cs"/>
              </a:rPr>
              <a:t> </a:t>
            </a:r>
          </a:p>
          <a:p>
            <a:r>
              <a:rPr lang="de-DE" sz="1200" b="0" i="0" kern="1200" dirty="0" smtClean="0">
                <a:solidFill>
                  <a:schemeClr val="tx1"/>
                </a:solidFill>
                <a:effectLst/>
                <a:latin typeface="Meta IGM" panose="02000503040000020004" pitchFamily="2" charset="0"/>
                <a:ea typeface="+mn-ea"/>
                <a:cs typeface="+mn-cs"/>
              </a:rPr>
              <a:t>Die vorübergehende Natur des Arbeitsausfalls muss während der gesamten Dauer des Kurzarbeitergeldbezuges gegeben sein. Indizien dafür sind z. B.: in Aussicht stehende oder bereits für einen späteren Zeitraum abgeschlossene Aufträge oder der in absehbarer Zeit bevorstehende Abschluss von Anpassungsmaßnahmen an neue Entwicklungen. Außerdem muss die finanzielle Lage des Unternehmens nach Liquidität und Ertragskraft so beschaffen sein, dass der Kurzarbeitszeitraum wirtschaftlich überbrückt werden kann. Trifft der Arbeitgeber während des Bezugszeitraums von </a:t>
            </a:r>
            <a:r>
              <a:rPr lang="de-DE" sz="1200" b="0" i="0" kern="1200" dirty="0" err="1" smtClean="0">
                <a:solidFill>
                  <a:schemeClr val="tx1"/>
                </a:solidFill>
                <a:effectLst/>
                <a:latin typeface="Meta IGM" panose="02000503040000020004" pitchFamily="2" charset="0"/>
                <a:ea typeface="+mn-ea"/>
                <a:cs typeface="+mn-cs"/>
              </a:rPr>
              <a:t>Kug</a:t>
            </a:r>
            <a:r>
              <a:rPr lang="de-DE" sz="1200" b="0" i="0" kern="1200" dirty="0" smtClean="0">
                <a:solidFill>
                  <a:schemeClr val="tx1"/>
                </a:solidFill>
                <a:effectLst/>
                <a:latin typeface="Meta IGM" panose="02000503040000020004" pitchFamily="2" charset="0"/>
                <a:ea typeface="+mn-ea"/>
                <a:cs typeface="+mn-cs"/>
              </a:rPr>
              <a:t> die Entscheidung, den Betrieb endgültig oder auf nicht absehbare Zeit zu schließen, ist die Prognose widerlegt; die Agentur für Arbeit ist zur weiteren Leistung von </a:t>
            </a:r>
            <a:r>
              <a:rPr lang="de-DE" sz="1200" b="0" i="0" kern="1200" dirty="0" err="1" smtClean="0">
                <a:solidFill>
                  <a:schemeClr val="tx1"/>
                </a:solidFill>
                <a:effectLst/>
                <a:latin typeface="Meta IGM" panose="02000503040000020004" pitchFamily="2" charset="0"/>
                <a:ea typeface="+mn-ea"/>
                <a:cs typeface="+mn-cs"/>
              </a:rPr>
              <a:t>Kug</a:t>
            </a:r>
            <a:r>
              <a:rPr lang="de-DE" sz="1200" b="0" i="0" kern="1200" dirty="0" smtClean="0">
                <a:solidFill>
                  <a:schemeClr val="tx1"/>
                </a:solidFill>
                <a:effectLst/>
                <a:latin typeface="Meta IGM" panose="02000503040000020004" pitchFamily="2" charset="0"/>
                <a:ea typeface="+mn-ea"/>
                <a:cs typeface="+mn-cs"/>
              </a:rPr>
              <a:t> nicht mehr berechtigt.</a:t>
            </a:r>
          </a:p>
          <a:p>
            <a:endParaRPr lang="de-DE" sz="1200" b="0" i="0" kern="1200" dirty="0" smtClean="0">
              <a:solidFill>
                <a:schemeClr val="tx1"/>
              </a:solidFill>
              <a:effectLst/>
              <a:latin typeface="Meta IGM" panose="02000503040000020004" pitchFamily="2" charset="0"/>
              <a:ea typeface="+mn-ea"/>
              <a:cs typeface="+mn-cs"/>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30</a:t>
            </a:fld>
            <a:endParaRPr lang="de-DE" dirty="0"/>
          </a:p>
        </p:txBody>
      </p:sp>
    </p:spTree>
    <p:extLst>
      <p:ext uri="{BB962C8B-B14F-4D97-AF65-F5344CB8AC3E}">
        <p14:creationId xmlns:p14="http://schemas.microsoft.com/office/powerpoint/2010/main" val="1925443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eaLnBrk="1" hangingPunct="1">
              <a:buFont typeface="Times" panose="02020603050405020304" pitchFamily="18" charset="0"/>
              <a:buNone/>
            </a:pPr>
            <a:r>
              <a:rPr lang="de-DE" altLang="de-DE" sz="1400" dirty="0" smtClean="0"/>
              <a:t>Ein Arbeitsausfall ist </a:t>
            </a:r>
            <a:r>
              <a:rPr lang="de-DE" altLang="de-DE" sz="1400" b="1" dirty="0" smtClean="0"/>
              <a:t>nicht vermeidbar</a:t>
            </a:r>
            <a:r>
              <a:rPr lang="de-DE" altLang="de-DE" sz="1400" dirty="0" smtClean="0"/>
              <a:t>, </a:t>
            </a:r>
            <a:r>
              <a:rPr lang="de-DE" altLang="de-DE" sz="1400" b="0" dirty="0" smtClean="0"/>
              <a:t>wenn in einem Betrieb alle zumutbaren Vorkehrungen getroffen wurden, um den Eintritt des Arbeitsausfalls zu </a:t>
            </a:r>
            <a:r>
              <a:rPr lang="de-DE" altLang="de-DE" sz="1400" dirty="0" smtClean="0"/>
              <a:t>vermindern oder zu beheben.</a:t>
            </a:r>
            <a:endParaRPr lang="de-DE" altLang="de-DE" sz="1400" b="0" baseline="0" dirty="0" smtClean="0"/>
          </a:p>
          <a:p>
            <a:pPr marL="0" indent="0" eaLnBrk="1" hangingPunct="1">
              <a:buFont typeface="Times" panose="02020603050405020304" pitchFamily="18" charset="0"/>
              <a:buNone/>
            </a:pPr>
            <a:r>
              <a:rPr lang="de-DE" altLang="de-DE" sz="1400" b="0" dirty="0" smtClean="0"/>
              <a:t>.</a:t>
            </a:r>
          </a:p>
          <a:p>
            <a:pPr marL="0" indent="0" eaLnBrk="1" hangingPunct="1">
              <a:buFont typeface="Times" panose="02020603050405020304" pitchFamily="18" charset="0"/>
              <a:buNone/>
            </a:pPr>
            <a:r>
              <a:rPr lang="de-DE" altLang="de-DE" sz="1600" dirty="0" smtClean="0"/>
              <a:t>Ein Arbeitsausfall gilt insbesondere als</a:t>
            </a:r>
            <a:r>
              <a:rPr lang="de-DE" altLang="de-DE" sz="1600" b="1" dirty="0" smtClean="0"/>
              <a:t> vermeidbar</a:t>
            </a:r>
            <a:r>
              <a:rPr lang="de-DE" altLang="de-DE" sz="1600" dirty="0" smtClean="0"/>
              <a:t>, wenn er:</a:t>
            </a:r>
          </a:p>
          <a:p>
            <a:pPr marL="0" indent="0" eaLnBrk="1" hangingPunct="1">
              <a:buFont typeface="Times" panose="02020603050405020304" pitchFamily="18" charset="0"/>
              <a:buNone/>
            </a:pPr>
            <a:endParaRPr lang="de-DE" altLang="de-DE" sz="1600" b="0" dirty="0" smtClean="0"/>
          </a:p>
          <a:p>
            <a:pPr marL="171450" indent="-171450" eaLnBrk="1" hangingPunct="1">
              <a:buFont typeface="Arial" panose="020B0604020202020204" pitchFamily="34" charset="0"/>
              <a:buChar char="•"/>
            </a:pPr>
            <a:r>
              <a:rPr lang="de-DE" altLang="de-DE" dirty="0" smtClean="0"/>
              <a:t>betriebsüblich, überwiegend branchenüblich oder saisonbedingt ist oder</a:t>
            </a:r>
          </a:p>
          <a:p>
            <a:pPr marL="171450" indent="-171450" eaLnBrk="1" hangingPunct="1">
              <a:buFont typeface="Arial" panose="020B0604020202020204" pitchFamily="34" charset="0"/>
              <a:buChar char="•"/>
            </a:pPr>
            <a:r>
              <a:rPr lang="de-DE" altLang="de-DE" dirty="0" smtClean="0"/>
              <a:t>ausschließlich auf betriebsorganisatorischen Gründen beruht </a:t>
            </a:r>
          </a:p>
          <a:p>
            <a:pPr marL="171450" indent="-171450" eaLnBrk="1" hangingPunct="1">
              <a:buFont typeface="Arial" panose="020B0604020202020204" pitchFamily="34" charset="0"/>
              <a:buChar char="•"/>
            </a:pPr>
            <a:r>
              <a:rPr lang="de-DE" altLang="de-DE" dirty="0" smtClean="0"/>
              <a:t>durch andere betriebliche Instrumente bzw. Maßnahmen, abgewendet oder eingeschränkt werden kann</a:t>
            </a:r>
          </a:p>
          <a:p>
            <a:pPr marL="171450" indent="-171450" eaLnBrk="1" hangingPunct="1">
              <a:buFont typeface="Arial" panose="020B0604020202020204" pitchFamily="34" charset="0"/>
              <a:buChar char="•"/>
            </a:pPr>
            <a:r>
              <a:rPr lang="de-DE" altLang="de-DE" dirty="0" smtClean="0"/>
              <a:t>durch die  Gewährung von Urlaub aufgefangen werden kann. Das gilt nicht, wenn es entgegenstehende Wünsche der Beschäftigten gibt (Mitbestimmung des BR nach § 87 Abs.1 Nr. 5 BetrVG) </a:t>
            </a:r>
          </a:p>
          <a:p>
            <a:pPr marL="171450" indent="-171450" eaLnBrk="1" hangingPunct="1">
              <a:buFont typeface="Arial" panose="020B0604020202020204" pitchFamily="34" charset="0"/>
              <a:buChar char="•"/>
            </a:pPr>
            <a:r>
              <a:rPr lang="de-DE" altLang="de-DE" dirty="0" smtClean="0"/>
              <a:t>durch die Nutzung von im Betrieb zulässigen Arbeitszeitschwankungen vermieden werden kann </a:t>
            </a:r>
          </a:p>
          <a:p>
            <a:pPr marL="0" indent="0" eaLnBrk="1" hangingPunct="1">
              <a:buFont typeface="Times" panose="02020603050405020304" pitchFamily="18" charset="0"/>
              <a:buNone/>
            </a:pPr>
            <a:endParaRPr lang="de-DE" altLang="de-DE" dirty="0" smtClean="0"/>
          </a:p>
          <a:p>
            <a:r>
              <a:rPr lang="de-DE" sz="1200" b="0" i="0" kern="1200" dirty="0" smtClean="0">
                <a:solidFill>
                  <a:schemeClr val="tx1"/>
                </a:solidFill>
                <a:effectLst/>
                <a:latin typeface="Meta IGM" panose="02000503040000020004" pitchFamily="2" charset="0"/>
                <a:ea typeface="+mn-ea"/>
                <a:cs typeface="+mn-cs"/>
              </a:rPr>
              <a:t>Grenze ist die wirtschaftliche Zumutbarkeit. Einem Arbeitgeber darf nicht abverlangt werden, was die betrieblichen Strukturen wirtschaftlich nicht zulassen.</a:t>
            </a:r>
            <a:r>
              <a:rPr lang="de-DE" sz="1200" b="0" i="0" kern="1200" baseline="0" dirty="0" smtClean="0">
                <a:solidFill>
                  <a:schemeClr val="tx1"/>
                </a:solidFill>
                <a:effectLst/>
                <a:latin typeface="Meta IGM" panose="02000503040000020004" pitchFamily="2" charset="0"/>
                <a:ea typeface="+mn-ea"/>
                <a:cs typeface="+mn-cs"/>
              </a:rPr>
              <a:t> </a:t>
            </a:r>
            <a:r>
              <a:rPr lang="de-DE" sz="1200" b="0" i="0" kern="1200" dirty="0" smtClean="0">
                <a:solidFill>
                  <a:schemeClr val="tx1"/>
                </a:solidFill>
                <a:effectLst/>
                <a:latin typeface="Meta IGM" panose="02000503040000020004" pitchFamily="2" charset="0"/>
                <a:ea typeface="+mn-ea"/>
                <a:cs typeface="+mn-cs"/>
              </a:rPr>
              <a:t>Eine wirtschaftliche Unzumutbarkeit</a:t>
            </a:r>
            <a:r>
              <a:rPr lang="de-DE" sz="1200" b="0" i="0" kern="1200" baseline="0" dirty="0" smtClean="0">
                <a:solidFill>
                  <a:schemeClr val="tx1"/>
                </a:solidFill>
                <a:effectLst/>
                <a:latin typeface="Meta IGM" panose="02000503040000020004" pitchFamily="2" charset="0"/>
                <a:ea typeface="+mn-ea"/>
                <a:cs typeface="+mn-cs"/>
              </a:rPr>
              <a:t> </a:t>
            </a:r>
            <a:r>
              <a:rPr lang="de-DE" sz="1200" b="0" i="0" kern="1200" dirty="0" smtClean="0">
                <a:solidFill>
                  <a:schemeClr val="tx1"/>
                </a:solidFill>
                <a:effectLst/>
                <a:latin typeface="Meta IGM" panose="02000503040000020004" pitchFamily="2" charset="0"/>
                <a:ea typeface="+mn-ea"/>
                <a:cs typeface="+mn-cs"/>
              </a:rPr>
              <a:t>kann auch vorliegen, wenn die kurzfristige Liquidität des Arbeitgebers durch die Maßnahme zur Vermeidung der Kurzarbeit (z.B. Vorfinanzierung von Minusguthaben) gefährdet ist.</a:t>
            </a:r>
          </a:p>
          <a:p>
            <a:endParaRPr lang="de-DE" sz="1200" b="0" i="1" kern="1200" dirty="0" smtClean="0">
              <a:solidFill>
                <a:schemeClr val="tx1"/>
              </a:solidFill>
              <a:effectLst/>
              <a:latin typeface="Meta IGM" panose="02000503040000020004" pitchFamily="2" charset="0"/>
              <a:ea typeface="+mn-ea"/>
              <a:cs typeface="+mn-cs"/>
            </a:endParaRPr>
          </a:p>
          <a:p>
            <a:r>
              <a:rPr lang="de-DE" sz="1200" b="1" i="1" kern="1200" dirty="0" smtClean="0">
                <a:solidFill>
                  <a:schemeClr val="tx1"/>
                </a:solidFill>
                <a:effectLst/>
                <a:latin typeface="Meta IGM" panose="02000503040000020004" pitchFamily="2" charset="0"/>
                <a:ea typeface="+mn-ea"/>
                <a:cs typeface="+mn-cs"/>
              </a:rPr>
              <a:t> </a:t>
            </a:r>
            <a:r>
              <a:rPr lang="de-DE" sz="1200" b="1" i="0" kern="1200" dirty="0" smtClean="0">
                <a:solidFill>
                  <a:schemeClr val="tx1"/>
                </a:solidFill>
                <a:effectLst/>
                <a:latin typeface="Meta IGM" panose="02000503040000020004" pitchFamily="2" charset="0"/>
                <a:ea typeface="+mn-ea"/>
                <a:cs typeface="+mn-cs"/>
              </a:rPr>
              <a:t>Zur Vermeidung </a:t>
            </a:r>
            <a:r>
              <a:rPr lang="de-DE" sz="1200" b="0" i="0" kern="1200" dirty="0" smtClean="0">
                <a:solidFill>
                  <a:schemeClr val="tx1"/>
                </a:solidFill>
                <a:effectLst/>
                <a:latin typeface="Meta IGM" panose="02000503040000020004" pitchFamily="2" charset="0"/>
                <a:ea typeface="+mn-ea"/>
                <a:cs typeface="+mn-cs"/>
              </a:rPr>
              <a:t>des Arbeitsausfalls kommen insbesondere folgende betriebliche </a:t>
            </a:r>
            <a:r>
              <a:rPr lang="de-DE" sz="1200" b="1" i="0" kern="1200" dirty="0" smtClean="0">
                <a:solidFill>
                  <a:schemeClr val="tx1"/>
                </a:solidFill>
                <a:effectLst/>
                <a:latin typeface="Meta IGM" panose="02000503040000020004" pitchFamily="2" charset="0"/>
                <a:ea typeface="+mn-ea"/>
                <a:cs typeface="+mn-cs"/>
              </a:rPr>
              <a:t>Maßnahmen </a:t>
            </a:r>
            <a:r>
              <a:rPr lang="de-DE" sz="1200" b="0" i="0" kern="1200" dirty="0" smtClean="0">
                <a:solidFill>
                  <a:schemeClr val="tx1"/>
                </a:solidFill>
                <a:effectLst/>
                <a:latin typeface="Meta IGM" panose="02000503040000020004" pitchFamily="2" charset="0"/>
                <a:ea typeface="+mn-ea"/>
                <a:cs typeface="+mn-cs"/>
              </a:rPr>
              <a:t>in Betracht:</a:t>
            </a:r>
          </a:p>
          <a:p>
            <a:endParaRPr lang="de-DE" sz="1200" b="0" i="0" kern="1200" dirty="0" smtClean="0">
              <a:solidFill>
                <a:schemeClr val="tx1"/>
              </a:solidFill>
              <a:effectLst/>
              <a:latin typeface="Meta IGM" panose="02000503040000020004" pitchFamily="2" charset="0"/>
              <a:ea typeface="+mn-ea"/>
              <a:cs typeface="+mn-cs"/>
            </a:endParaRPr>
          </a:p>
          <a:p>
            <a:pPr marL="228600" indent="-228600">
              <a:buAutoNum type="arabicPeriod"/>
            </a:pPr>
            <a:r>
              <a:rPr lang="de-DE" sz="1200" b="0" i="0" kern="1200" dirty="0" smtClean="0">
                <a:solidFill>
                  <a:schemeClr val="tx1"/>
                </a:solidFill>
                <a:effectLst/>
                <a:latin typeface="Meta IGM" panose="02000503040000020004" pitchFamily="2" charset="0"/>
                <a:ea typeface="+mn-ea"/>
                <a:cs typeface="+mn-cs"/>
              </a:rPr>
              <a:t>Arbeit  auf  Lager,  soweit  dies  räumlich  und  wirtschaftlich vertretbar ist;</a:t>
            </a:r>
          </a:p>
          <a:p>
            <a:pPr marL="228600" indent="-228600">
              <a:buAutoNum type="arabicPeriod"/>
            </a:pPr>
            <a:r>
              <a:rPr lang="de-DE" sz="1200" b="0" i="0" kern="1200" dirty="0" smtClean="0">
                <a:solidFill>
                  <a:schemeClr val="tx1"/>
                </a:solidFill>
                <a:effectLst/>
                <a:latin typeface="Meta IGM" panose="02000503040000020004" pitchFamily="2" charset="0"/>
                <a:ea typeface="+mn-ea"/>
                <a:cs typeface="+mn-cs"/>
              </a:rPr>
              <a:t>rechtzeitige und ausreichende Beschaffung von Rohstoffen oder von Heiz- oder Betriebsstoffen;</a:t>
            </a:r>
          </a:p>
          <a:p>
            <a:pPr marL="228600" indent="-228600">
              <a:buAutoNum type="arabicPeriod"/>
            </a:pPr>
            <a:r>
              <a:rPr lang="de-DE" sz="1200" b="0" i="0" kern="1200" dirty="0" smtClean="0">
                <a:solidFill>
                  <a:schemeClr val="tx1"/>
                </a:solidFill>
                <a:effectLst/>
                <a:latin typeface="Meta IGM" panose="02000503040000020004" pitchFamily="2" charset="0"/>
                <a:ea typeface="+mn-ea"/>
                <a:cs typeface="+mn-cs"/>
              </a:rPr>
              <a:t>wirtschaftlich zumutbare Umstellung auf andere Energiequellen oder Transportwege (z.B. Schiene statt Straße) bei Heiz- oder Betriebsstoffmangel;</a:t>
            </a:r>
          </a:p>
          <a:p>
            <a:pPr marL="228600" indent="-228600">
              <a:buAutoNum type="arabicPeriod"/>
            </a:pPr>
            <a:r>
              <a:rPr lang="de-DE" sz="1200" b="0" i="0" kern="1200" dirty="0" smtClean="0">
                <a:solidFill>
                  <a:schemeClr val="tx1"/>
                </a:solidFill>
                <a:effectLst/>
                <a:latin typeface="Meta IGM" panose="02000503040000020004" pitchFamily="2" charset="0"/>
                <a:ea typeface="+mn-ea"/>
                <a:cs typeface="+mn-cs"/>
              </a:rPr>
              <a:t>Umsetzung der Kurzarbeiter in andere,  vollarbeitende Betriebsabteilungen, soweit dies arbeitsrechtlich zulässig und betriebstechnisch möglich ist; Ggf. Aufräumungs-, Instandsetzungs- oder Füllarbeiten </a:t>
            </a:r>
          </a:p>
          <a:p>
            <a:pPr marL="0" indent="0">
              <a:buNone/>
            </a:pPr>
            <a:endParaRPr lang="de-DE" sz="1200" b="0" i="0" kern="1200" dirty="0" smtClean="0">
              <a:solidFill>
                <a:schemeClr val="tx1"/>
              </a:solidFill>
              <a:effectLst/>
              <a:latin typeface="Meta IGM" panose="02000503040000020004" pitchFamily="2" charset="0"/>
              <a:ea typeface="+mn-ea"/>
              <a:cs typeface="+mn-cs"/>
            </a:endParaRPr>
          </a:p>
          <a:p>
            <a:pPr marL="0" indent="0">
              <a:buNone/>
            </a:pPr>
            <a:r>
              <a:rPr lang="de-DE" sz="1200" b="1" i="0" kern="1200" dirty="0" smtClean="0">
                <a:solidFill>
                  <a:schemeClr val="tx1"/>
                </a:solidFill>
                <a:effectLst/>
                <a:latin typeface="Meta IGM" panose="02000503040000020004" pitchFamily="2" charset="0"/>
                <a:ea typeface="+mn-ea"/>
                <a:cs typeface="+mn-cs"/>
              </a:rPr>
              <a:t>Nicht</a:t>
            </a:r>
            <a:r>
              <a:rPr lang="de-DE" sz="1200" b="0" i="0" kern="1200" dirty="0" smtClean="0">
                <a:solidFill>
                  <a:schemeClr val="tx1"/>
                </a:solidFill>
                <a:effectLst/>
                <a:latin typeface="Meta IGM" panose="02000503040000020004" pitchFamily="2" charset="0"/>
                <a:ea typeface="+mn-ea"/>
                <a:cs typeface="+mn-cs"/>
              </a:rPr>
              <a:t> einzufordern ist dagegen,</a:t>
            </a:r>
          </a:p>
          <a:p>
            <a:pPr marL="0" indent="0">
              <a:buNone/>
            </a:pPr>
            <a:endParaRPr lang="de-DE" sz="1200" b="0" i="0" kern="1200" dirty="0" smtClean="0">
              <a:solidFill>
                <a:schemeClr val="tx1"/>
              </a:solidFill>
              <a:effectLst/>
              <a:latin typeface="Meta IGM" panose="02000503040000020004" pitchFamily="2" charset="0"/>
              <a:ea typeface="+mn-ea"/>
              <a:cs typeface="+mn-cs"/>
            </a:endParaRPr>
          </a:p>
          <a:p>
            <a:pPr marL="228600" indent="-228600">
              <a:buAutoNum type="arabicPeriod"/>
            </a:pPr>
            <a:r>
              <a:rPr lang="de-DE" sz="1200" b="0" i="0" kern="1200" dirty="0" smtClean="0">
                <a:solidFill>
                  <a:schemeClr val="tx1"/>
                </a:solidFill>
                <a:effectLst/>
                <a:latin typeface="Meta IGM" panose="02000503040000020004" pitchFamily="2" charset="0"/>
                <a:ea typeface="+mn-ea"/>
                <a:cs typeface="+mn-cs"/>
              </a:rPr>
              <a:t>die Freistellung von Zeitarbeitnehmern, die im kurzarbeitenden Betrieb beschäftigt werden</a:t>
            </a:r>
          </a:p>
          <a:p>
            <a:pPr marL="228600" indent="-228600">
              <a:buAutoNum type="arabicPeriod"/>
            </a:pPr>
            <a:r>
              <a:rPr lang="de-DE" sz="1200" b="0" i="0" kern="1200" dirty="0" smtClean="0">
                <a:solidFill>
                  <a:schemeClr val="tx1"/>
                </a:solidFill>
                <a:effectLst/>
                <a:latin typeface="Meta IGM" panose="02000503040000020004" pitchFamily="2" charset="0"/>
                <a:ea typeface="+mn-ea"/>
                <a:cs typeface="+mn-cs"/>
              </a:rPr>
              <a:t>das Auslaufenlassen von befristeten Beschäftigungsverhältnissen</a:t>
            </a:r>
          </a:p>
          <a:p>
            <a:endParaRPr lang="de-DE" i="0"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31</a:t>
            </a:fld>
            <a:endParaRPr lang="de-DE" dirty="0"/>
          </a:p>
        </p:txBody>
      </p:sp>
    </p:spTree>
    <p:extLst>
      <p:ext uri="{BB962C8B-B14F-4D97-AF65-F5344CB8AC3E}">
        <p14:creationId xmlns:p14="http://schemas.microsoft.com/office/powerpoint/2010/main" val="168145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32</a:t>
            </a:fld>
            <a:endParaRPr lang="de-DE" dirty="0"/>
          </a:p>
        </p:txBody>
      </p:sp>
    </p:spTree>
    <p:extLst>
      <p:ext uri="{BB962C8B-B14F-4D97-AF65-F5344CB8AC3E}">
        <p14:creationId xmlns:p14="http://schemas.microsoft.com/office/powerpoint/2010/main" val="480756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der folgende Folie erläutern wir die allgemeingültigen, sich aus § 96 SGB III ergebenden Regelungen zum Einsatz von Arbeitszeitkonten. Hinzugedacht werden muss dann die Regelung der VO.</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33</a:t>
            </a:fld>
            <a:endParaRPr lang="de-DE" dirty="0"/>
          </a:p>
        </p:txBody>
      </p:sp>
    </p:spTree>
    <p:extLst>
      <p:ext uri="{BB962C8B-B14F-4D97-AF65-F5344CB8AC3E}">
        <p14:creationId xmlns:p14="http://schemas.microsoft.com/office/powerpoint/2010/main" val="67476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fld id="{AD868B3C-6C54-1D41-B938-33F4013C078E}" type="slidenum">
              <a:rPr lang="de-DE" smtClean="0"/>
              <a:pPr/>
              <a:t>34</a:t>
            </a:fld>
            <a:endParaRPr lang="de-DE" dirty="0"/>
          </a:p>
        </p:txBody>
      </p:sp>
    </p:spTree>
    <p:extLst>
      <p:ext uri="{BB962C8B-B14F-4D97-AF65-F5344CB8AC3E}">
        <p14:creationId xmlns:p14="http://schemas.microsoft.com/office/powerpoint/2010/main" val="3122867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35</a:t>
            </a:fld>
            <a:endParaRPr lang="de-DE" dirty="0"/>
          </a:p>
        </p:txBody>
      </p:sp>
    </p:spTree>
    <p:extLst>
      <p:ext uri="{BB962C8B-B14F-4D97-AF65-F5344CB8AC3E}">
        <p14:creationId xmlns:p14="http://schemas.microsoft.com/office/powerpoint/2010/main" val="208195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smtClean="0"/>
              <a:t>Instrumentenkasten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Es</a:t>
            </a:r>
            <a:r>
              <a:rPr lang="de-DE" baseline="0" dirty="0" smtClean="0"/>
              <a:t> existieren verschiedene Instrumente zur Beschäftigungssicherung, die teils zusammenspielen/ineinandergreifen (können):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Betriebliche Instrumente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Tarifpolitische Instrumente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baseline="0" dirty="0" smtClean="0"/>
              <a:t>Arbeitsmarktpolitische Instrumente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b="1" dirty="0" smtClean="0"/>
              <a:t>Kurzarbeit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t>Ist ein arbeitsmarktpolitisches</a:t>
            </a:r>
            <a:r>
              <a:rPr lang="de-DE" altLang="de-DE" sz="1200" baseline="0" dirty="0" smtClean="0"/>
              <a:t> Instrument. </a:t>
            </a:r>
            <a:endParaRPr lang="de-DE" alt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Es kam insbesondere in der Krise 2008ff. zum Einsatz und hat damals maßgeblich zur Beschäftigungssicherung beigetragen.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b="1" baseline="0" dirty="0" smtClean="0"/>
              <a:t>Abwägen der Instrumente: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t>Welche Instrumente zu</a:t>
            </a:r>
            <a:r>
              <a:rPr lang="de-DE" altLang="de-DE" sz="1200" baseline="0" dirty="0" smtClean="0"/>
              <a:t>r Anwendung kommen</a:t>
            </a:r>
            <a:r>
              <a:rPr lang="de-DE" altLang="de-DE" sz="1200" dirty="0" smtClean="0"/>
              <a:t>, wie sie ausgestaltet und vereinbart werden,</a:t>
            </a:r>
            <a:r>
              <a:rPr lang="de-DE" altLang="de-DE" sz="1200" baseline="0" dirty="0" smtClean="0"/>
              <a:t> hängt von verschiedenen Faktoren ab, insbesondere von der konkreten betrieblichen Situation</a:t>
            </a:r>
            <a:endParaRPr lang="de-DE" alt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alt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a:t>
            </a:fld>
            <a:endParaRPr lang="de-DE" dirty="0"/>
          </a:p>
        </p:txBody>
      </p:sp>
    </p:spTree>
    <p:extLst>
      <p:ext uri="{BB962C8B-B14F-4D97-AF65-F5344CB8AC3E}">
        <p14:creationId xmlns:p14="http://schemas.microsoft.com/office/powerpoint/2010/main" val="1882793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kern="1200" dirty="0" smtClean="0">
              <a:solidFill>
                <a:schemeClr val="tx1"/>
              </a:solidFill>
              <a:effectLst/>
              <a:latin typeface="Meta IGM" panose="02000503040000020004" pitchFamily="2" charset="0"/>
              <a:ea typeface="+mn-ea"/>
              <a:cs typeface="+mn-cs"/>
            </a:endParaRPr>
          </a:p>
          <a:p>
            <a:r>
              <a:rPr lang="de-DE" sz="1200" b="0" i="0" kern="1200" dirty="0" smtClean="0">
                <a:solidFill>
                  <a:schemeClr val="tx1"/>
                </a:solidFill>
                <a:effectLst/>
                <a:latin typeface="Meta IGM" panose="02000503040000020004" pitchFamily="2" charset="0"/>
                <a:ea typeface="+mn-ea"/>
                <a:cs typeface="+mn-cs"/>
              </a:rPr>
              <a:t>Arbeitsausfälle, die unter dieser gesetzlichen Grenze im Betrieb eintreten, können durch </a:t>
            </a:r>
            <a:r>
              <a:rPr lang="de-DE" sz="1200" b="0" i="0" kern="1200" dirty="0" err="1" smtClean="0">
                <a:solidFill>
                  <a:schemeClr val="tx1"/>
                </a:solidFill>
                <a:effectLst/>
                <a:latin typeface="Meta IGM" panose="02000503040000020004" pitchFamily="2" charset="0"/>
                <a:ea typeface="+mn-ea"/>
                <a:cs typeface="+mn-cs"/>
              </a:rPr>
              <a:t>Kug</a:t>
            </a:r>
            <a:r>
              <a:rPr lang="de-DE" sz="1200" b="0" i="0" kern="1200" dirty="0" smtClean="0">
                <a:solidFill>
                  <a:schemeClr val="tx1"/>
                </a:solidFill>
                <a:effectLst/>
                <a:latin typeface="Meta IGM" panose="02000503040000020004" pitchFamily="2" charset="0"/>
                <a:ea typeface="+mn-ea"/>
                <a:cs typeface="+mn-cs"/>
              </a:rPr>
              <a:t> nicht ausgeglichen werden, sondern sollen durch innerbetriebliche Maßnahmen vermieden werden. Dies</a:t>
            </a:r>
            <a:r>
              <a:rPr lang="de-DE" sz="1200" b="0" i="0" kern="1200" baseline="0" dirty="0" smtClean="0">
                <a:solidFill>
                  <a:schemeClr val="tx1"/>
                </a:solidFill>
                <a:effectLst/>
                <a:latin typeface="Meta IGM" panose="02000503040000020004" pitchFamily="2" charset="0"/>
                <a:ea typeface="+mn-ea"/>
                <a:cs typeface="+mn-cs"/>
              </a:rPr>
              <a:t> kann z.B. auch durch tarifliche Regelungen unterstützt werden.</a:t>
            </a:r>
          </a:p>
          <a:p>
            <a:r>
              <a:rPr lang="de-DE" sz="1200" b="0" i="0" kern="1200" dirty="0" smtClean="0">
                <a:solidFill>
                  <a:schemeClr val="tx1"/>
                </a:solidFill>
                <a:effectLst/>
                <a:latin typeface="Meta IGM" panose="02000503040000020004" pitchFamily="2" charset="0"/>
                <a:ea typeface="+mn-ea"/>
                <a:cs typeface="+mn-cs"/>
              </a:rPr>
              <a:t>Ist das Betroffenenquorum erreicht können auch die ungekündigten, versicherungspflichtigen Arbeitnehmerinnen und Arbeitnehmer, deren Gehaltsausfall 10 Prozent oder weniger beträgt, Kurzarbeitergeld erhalten.</a:t>
            </a:r>
          </a:p>
          <a:p>
            <a:endParaRPr lang="de-DE" sz="1200" b="0" i="0" kern="1200" dirty="0" smtClean="0">
              <a:solidFill>
                <a:schemeClr val="tx1"/>
              </a:solidFill>
              <a:effectLst/>
              <a:latin typeface="Meta IGM" panose="02000503040000020004" pitchFamily="2" charset="0"/>
              <a:ea typeface="+mn-ea"/>
              <a:cs typeface="+mn-cs"/>
            </a:endParaRPr>
          </a:p>
          <a:p>
            <a:r>
              <a:rPr lang="de-DE" sz="1200" b="0" i="0" kern="1200" dirty="0" smtClean="0">
                <a:solidFill>
                  <a:schemeClr val="tx1"/>
                </a:solidFill>
                <a:effectLst/>
                <a:latin typeface="Meta IGM" panose="02000503040000020004" pitchFamily="2" charset="0"/>
                <a:ea typeface="+mn-ea"/>
                <a:cs typeface="+mn-cs"/>
              </a:rPr>
              <a:t>Für die Erfüllung der Mindesterfordernisse sind während des </a:t>
            </a:r>
            <a:r>
              <a:rPr lang="de-DE" sz="1200" b="0" i="0" kern="1200" dirty="0" err="1" smtClean="0">
                <a:solidFill>
                  <a:schemeClr val="tx1"/>
                </a:solidFill>
                <a:effectLst/>
                <a:latin typeface="Meta IGM" panose="02000503040000020004" pitchFamily="2" charset="0"/>
                <a:ea typeface="+mn-ea"/>
                <a:cs typeface="+mn-cs"/>
              </a:rPr>
              <a:t>Kug</a:t>
            </a:r>
            <a:r>
              <a:rPr lang="de-DE" sz="1200" b="0" i="0" kern="1200" dirty="0" smtClean="0">
                <a:solidFill>
                  <a:schemeClr val="tx1"/>
                </a:solidFill>
                <a:effectLst/>
                <a:latin typeface="Meta IGM" panose="02000503040000020004" pitchFamily="2" charset="0"/>
                <a:ea typeface="+mn-ea"/>
                <a:cs typeface="+mn-cs"/>
              </a:rPr>
              <a:t>-Bezuges stets die Verhältnisse des Versicherungsfalles (Betrieb oder Betriebsabteilung) maßgebend, für den eine Anzeige über Arbeitsausfall erstattet und die Voraussetzungen anerkannt wurden. Bei rückläufiger Kurzarbeit kann zur Erfüllung der Mindesterfordernisse an die Stelle des Betriebes nicht die Betriebsabteilung treten.</a:t>
            </a:r>
          </a:p>
          <a:p>
            <a:endParaRPr lang="de-DE" sz="1200" b="0" i="0" kern="1200" dirty="0" smtClean="0">
              <a:solidFill>
                <a:schemeClr val="tx1"/>
              </a:solidFill>
              <a:effectLst/>
              <a:latin typeface="Meta IGM" panose="02000503040000020004" pitchFamily="2" charset="0"/>
              <a:ea typeface="+mn-ea"/>
              <a:cs typeface="+mn-cs"/>
            </a:endParaRPr>
          </a:p>
        </p:txBody>
      </p:sp>
      <p:sp>
        <p:nvSpPr>
          <p:cNvPr id="4" name="Foliennummernplatzhalter 3"/>
          <p:cNvSpPr>
            <a:spLocks noGrp="1"/>
          </p:cNvSpPr>
          <p:nvPr>
            <p:ph type="sldNum" sz="quarter" idx="10"/>
          </p:nvPr>
        </p:nvSpPr>
        <p:spPr/>
        <p:txBody>
          <a:bodyPr/>
          <a:lstStyle/>
          <a:p>
            <a:fld id="{AD868B3C-6C54-1D41-B938-33F4013C078E}" type="slidenum">
              <a:rPr lang="de-DE" smtClean="0"/>
              <a:pPr/>
              <a:t>36</a:t>
            </a:fld>
            <a:endParaRPr lang="de-DE" dirty="0"/>
          </a:p>
        </p:txBody>
      </p:sp>
    </p:spTree>
    <p:extLst>
      <p:ext uri="{BB962C8B-B14F-4D97-AF65-F5344CB8AC3E}">
        <p14:creationId xmlns:p14="http://schemas.microsoft.com/office/powerpoint/2010/main" val="398937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4500" lvl="1" indent="0" eaLnBrk="1" hangingPunct="1">
              <a:buFont typeface="Times" panose="02020603050405020304" pitchFamily="18" charset="0"/>
              <a:buNone/>
              <a:defRPr/>
            </a:pPr>
            <a:r>
              <a:rPr lang="de-DE" sz="1600" b="1" dirty="0" smtClean="0"/>
              <a:t>§ 97 SGB III</a:t>
            </a:r>
          </a:p>
          <a:p>
            <a:pPr marL="752475" lvl="2" indent="0" eaLnBrk="1" hangingPunct="1">
              <a:buFont typeface="Times" panose="02020603050405020304" pitchFamily="18" charset="0"/>
              <a:buNone/>
              <a:defRPr/>
            </a:pPr>
            <a:r>
              <a:rPr lang="de-DE" i="1" dirty="0" smtClean="0"/>
              <a:t>Die betrieblichen Voraussetzungen sind erfüllt, wenn in dem Betrieb mindestens eine Arbeitnehmerin oder ein Arbeitnehmer beschäftigt ist. </a:t>
            </a:r>
          </a:p>
          <a:p>
            <a:pPr marL="752475" lvl="2" indent="0" eaLnBrk="1" hangingPunct="1">
              <a:buFont typeface="Times" panose="02020603050405020304" pitchFamily="18" charset="0"/>
              <a:buNone/>
              <a:defRPr/>
            </a:pPr>
            <a:r>
              <a:rPr lang="de-DE" i="1" dirty="0" smtClean="0"/>
              <a:t>Betrieb im Sinne der Vorschriften über das Kurzarbeitergeld ist auch eine Betriebsabteilung. </a:t>
            </a:r>
          </a:p>
          <a:p>
            <a:pPr marL="752475" lvl="2" indent="0" eaLnBrk="1" hangingPunct="1">
              <a:buFont typeface="Times" panose="02020603050405020304" pitchFamily="18" charset="0"/>
              <a:buNone/>
              <a:defRPr/>
            </a:pPr>
            <a:endParaRPr lang="de-DE" i="1" dirty="0" smtClean="0"/>
          </a:p>
          <a:p>
            <a:pPr marL="752475" lvl="2" indent="0" eaLnBrk="1" hangingPunct="1">
              <a:buFont typeface="Times" panose="02020603050405020304" pitchFamily="18" charset="0"/>
              <a:buNone/>
              <a:defRPr/>
            </a:pPr>
            <a:r>
              <a:rPr lang="de-DE" b="1" i="0" dirty="0" smtClean="0"/>
              <a:t>Betrieb</a:t>
            </a:r>
          </a:p>
          <a:p>
            <a:pPr marL="752475" lvl="2" indent="0" eaLnBrk="1" hangingPunct="1">
              <a:buFont typeface="Times" panose="02020603050405020304" pitchFamily="18" charset="0"/>
              <a:buNone/>
              <a:defRPr/>
            </a:pPr>
            <a:endParaRPr lang="de-DE" i="1" dirty="0" smtClean="0"/>
          </a:p>
          <a:p>
            <a:pPr marL="628650" lvl="1" indent="-171450" algn="l" eaLnBrk="1" hangingPunct="1">
              <a:buFont typeface="Arial" panose="020B0604020202020204" pitchFamily="34" charset="0"/>
              <a:buChar char="•"/>
              <a:defRPr/>
            </a:pPr>
            <a:r>
              <a:rPr lang="de-DE" dirty="0" smtClean="0"/>
              <a:t>Unter dem Begriff des </a:t>
            </a:r>
            <a:r>
              <a:rPr lang="de-DE" u="sng" dirty="0" smtClean="0"/>
              <a:t>Betriebes</a:t>
            </a:r>
            <a:r>
              <a:rPr lang="de-DE" dirty="0" smtClean="0"/>
              <a:t> i. S. d. §§ 95 ff. SGB III ist </a:t>
            </a:r>
            <a:r>
              <a:rPr lang="de-DE" dirty="0" err="1" smtClean="0"/>
              <a:t>grds</a:t>
            </a:r>
            <a:r>
              <a:rPr lang="de-DE" dirty="0" smtClean="0"/>
              <a:t>. die organisatorische Einheit zu verstehen, innerhalb der der Arbeitgeber mit seinen Mitarbeitern mit Hilfe sächlicher und sonstiger Mittel einen bestimmten arbeitstechnischen Zweck fortgesetzt verfolgt. </a:t>
            </a:r>
            <a:br>
              <a:rPr lang="de-DE" dirty="0" smtClean="0"/>
            </a:br>
            <a:endParaRPr lang="de-DE" dirty="0" smtClean="0"/>
          </a:p>
          <a:p>
            <a:pPr marL="628650" lvl="1" indent="-171450" eaLnBrk="1" hangingPunct="1">
              <a:buFont typeface="Arial" panose="020B0604020202020204" pitchFamily="34" charset="0"/>
              <a:buChar char="•"/>
              <a:defRPr/>
            </a:pPr>
            <a:r>
              <a:rPr lang="de-DE" dirty="0" smtClean="0"/>
              <a:t>Dabei kommt es wesentlich auf das Vorhandensein einer eigenen institutionellen Leitung an, die die Durchführung der arbeitstechnischen Zwecke steuert und dabei den Kern der Arbeitgeberfunktionen im sozialen und personellen Bereich wahrnimmt. Maßgebendes Kriterium ist die Entscheidung in mitbestimmungspflichtigen Angelegenheiten. </a:t>
            </a:r>
            <a:br>
              <a:rPr lang="de-DE" dirty="0" smtClean="0"/>
            </a:br>
            <a:endParaRPr lang="de-DE" dirty="0" smtClean="0"/>
          </a:p>
          <a:p>
            <a:pPr marL="628650" lvl="1" indent="-171450" eaLnBrk="1" hangingPunct="1">
              <a:buFont typeface="Arial" panose="020B0604020202020204" pitchFamily="34" charset="0"/>
              <a:buChar char="•"/>
              <a:defRPr/>
            </a:pPr>
            <a:r>
              <a:rPr lang="de-DE" dirty="0" smtClean="0"/>
              <a:t>Bei einheitlicher Leitung; aber weiter räumlicher Entfernung mehrerer Betriebsstätten mit jeweils eigenem Betriebsrat- ab etwa 50 km- wird i.d.R. von der Existenz mehrerer Betriebe ausgegangen. Gleiches könnte bei geringerer räumlicher Entfernung gelten, wenn eine Umsetzung des Beschäftigten/der Beschäftigten aus verkehrstechnischen oder arbeitsrechtlichen Gründen ausgeschlossen ist. </a:t>
            </a:r>
          </a:p>
          <a:p>
            <a:pPr lvl="1" eaLnBrk="1" hangingPunct="1">
              <a:buFont typeface="Times" panose="02020603050405020304" pitchFamily="18" charset="0"/>
              <a:buBlip>
                <a:blip r:embed="rId3"/>
              </a:buBlip>
              <a:defRPr/>
            </a:pPr>
            <a:endParaRPr lang="de-DE" dirty="0" smtClean="0"/>
          </a:p>
          <a:p>
            <a:pPr marL="0" indent="0">
              <a:buFont typeface="Times" panose="02020603050405020304" pitchFamily="18" charset="0"/>
              <a:buNone/>
            </a:pPr>
            <a:r>
              <a:rPr lang="de-DE" altLang="de-DE" b="1" dirty="0" smtClean="0"/>
              <a:t>Betriebsabteilung</a:t>
            </a:r>
            <a:r>
              <a:rPr lang="de-DE" altLang="de-DE" dirty="0" smtClean="0"/>
              <a:t> </a:t>
            </a:r>
            <a:br>
              <a:rPr lang="de-DE" altLang="de-DE" dirty="0" smtClean="0"/>
            </a:br>
            <a:endParaRPr lang="de-DE" altLang="de-DE" b="0" dirty="0" smtClean="0"/>
          </a:p>
          <a:p>
            <a:pPr marL="285750" indent="-285750">
              <a:buFont typeface="Arial" panose="020B0604020202020204" pitchFamily="34" charset="0"/>
              <a:buChar char="•"/>
            </a:pPr>
            <a:r>
              <a:rPr lang="de-DE" altLang="de-DE" sz="1400" b="0" dirty="0" smtClean="0"/>
              <a:t>Als Betriebsabteilung ist die mit technischen Mitteln ausgestattete Zusammenfassung von Arbeitnehmerinnen und Arbeitnehmern zu einer geschlossenen Arbeitsgruppe anzusehen, die aus sachlichen Gründen organisatorisch (insbesondere durch eine eigene technische Leitung) vom übrigen Betrieb getrennt ist und einen eigenen Betriebszweck – auch Hilfszweck – verfolgt. </a:t>
            </a:r>
            <a:br>
              <a:rPr lang="de-DE" altLang="de-DE" sz="1400" b="0" dirty="0" smtClean="0"/>
            </a:br>
            <a:endParaRPr lang="de-DE" altLang="de-DE" sz="1400" b="0" dirty="0" smtClean="0"/>
          </a:p>
          <a:p>
            <a:pPr marL="0" indent="0">
              <a:buFont typeface="Times" panose="02020603050405020304" pitchFamily="18" charset="0"/>
              <a:buNone/>
            </a:pPr>
            <a:r>
              <a:rPr lang="de-DE" altLang="de-DE" sz="1400" b="0" dirty="0" smtClean="0"/>
              <a:t>Beurteilung erfolgt anhand einer </a:t>
            </a:r>
            <a:r>
              <a:rPr lang="de-DE" altLang="de-DE" sz="1400" b="0" u="none" dirty="0" smtClean="0"/>
              <a:t>Einzelfallprüfung.</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37</a:t>
            </a:fld>
            <a:endParaRPr lang="de-DE" dirty="0"/>
          </a:p>
        </p:txBody>
      </p:sp>
    </p:spTree>
    <p:extLst>
      <p:ext uri="{BB962C8B-B14F-4D97-AF65-F5344CB8AC3E}">
        <p14:creationId xmlns:p14="http://schemas.microsoft.com/office/powerpoint/2010/main" val="399297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pPr marL="0" indent="0">
              <a:buNone/>
              <a:defRPr/>
            </a:pPr>
            <a:r>
              <a:rPr lang="de-DE" altLang="de-DE" dirty="0" smtClean="0">
                <a:solidFill>
                  <a:srgbClr val="000000"/>
                </a:solidFill>
              </a:rPr>
              <a:t>Keinen Anspruch auf Kurzarbeitergeld haben Arbeitnehmer/-innen </a:t>
            </a:r>
            <a:r>
              <a:rPr lang="de-DE" altLang="de-DE" u="sng" dirty="0" smtClean="0">
                <a:solidFill>
                  <a:srgbClr val="000000"/>
                </a:solidFill>
              </a:rPr>
              <a:t>insbesondere</a:t>
            </a:r>
            <a:r>
              <a:rPr lang="de-DE" altLang="de-DE" dirty="0" smtClean="0">
                <a:solidFill>
                  <a:srgbClr val="000000"/>
                </a:solidFill>
              </a:rPr>
              <a:t>, wenn</a:t>
            </a:r>
            <a:r>
              <a:rPr lang="de-DE" altLang="de-DE" baseline="0" dirty="0" smtClean="0">
                <a:solidFill>
                  <a:srgbClr val="000000"/>
                </a:solidFill>
              </a:rPr>
              <a:t> sie</a:t>
            </a:r>
            <a:endParaRPr lang="de-DE" altLang="de-DE" dirty="0" smtClean="0">
              <a:solidFill>
                <a:srgbClr val="000000"/>
              </a:solidFill>
            </a:endParaRPr>
          </a:p>
          <a:p>
            <a:pPr marL="0" indent="0">
              <a:buNone/>
              <a:defRPr/>
            </a:pPr>
            <a:endParaRPr lang="de-DE" altLang="de-DE" sz="1600" dirty="0" smtClean="0">
              <a:solidFill>
                <a:srgbClr val="000000"/>
              </a:solidFill>
            </a:endParaRPr>
          </a:p>
          <a:p>
            <a:pPr marL="171450" indent="-171450">
              <a:buFont typeface="Arial" panose="020B0604020202020204" pitchFamily="34" charset="0"/>
              <a:buChar char="•"/>
              <a:defRPr/>
            </a:pPr>
            <a:r>
              <a:rPr lang="de-DE" altLang="de-DE" dirty="0" smtClean="0">
                <a:solidFill>
                  <a:srgbClr val="000000"/>
                </a:solidFill>
              </a:rPr>
              <a:t>eine geringfügige Beschäftigung ausüben</a:t>
            </a:r>
          </a:p>
          <a:p>
            <a:pPr marL="171450" indent="-171450">
              <a:buFont typeface="Arial" panose="020B0604020202020204" pitchFamily="34" charset="0"/>
              <a:buChar char="•"/>
              <a:defRPr/>
            </a:pPr>
            <a:r>
              <a:rPr lang="de-DE" altLang="de-DE" dirty="0" smtClean="0">
                <a:solidFill>
                  <a:srgbClr val="000000"/>
                </a:solidFill>
              </a:rPr>
              <a:t>die Regelaltersgrenze vollendet haben, mit Beginn des folgenden Monats, bzw. die eine volle Erwerbminderungsrente beziehen</a:t>
            </a:r>
          </a:p>
          <a:p>
            <a:pPr marL="171450" indent="-171450">
              <a:buFont typeface="Arial" panose="020B0604020202020204" pitchFamily="34" charset="0"/>
              <a:buChar char="•"/>
              <a:defRPr/>
            </a:pPr>
            <a:r>
              <a:rPr lang="de-DE" altLang="de-DE" dirty="0" smtClean="0">
                <a:solidFill>
                  <a:srgbClr val="000000"/>
                </a:solidFill>
              </a:rPr>
              <a:t>vor dem Studium oder während der Studienzeit in den Semesterferien arbeiten</a:t>
            </a:r>
          </a:p>
          <a:p>
            <a:pPr marL="171450" indent="-171450">
              <a:buFont typeface="Arial" panose="020B0604020202020204" pitchFamily="34" charset="0"/>
              <a:buChar char="•"/>
              <a:defRPr/>
            </a:pPr>
            <a:r>
              <a:rPr lang="de-DE" altLang="de-DE" u="none" dirty="0" smtClean="0">
                <a:solidFill>
                  <a:srgbClr val="000000"/>
                </a:solidFill>
              </a:rPr>
              <a:t>vor der Einführung von Kurzarbeit bereits </a:t>
            </a:r>
            <a:r>
              <a:rPr lang="de-DE" altLang="de-DE" dirty="0" smtClean="0">
                <a:solidFill>
                  <a:srgbClr val="000000"/>
                </a:solidFill>
              </a:rPr>
              <a:t>arbeitsunfähig erkrankt sind  </a:t>
            </a:r>
          </a:p>
          <a:p>
            <a:pPr marL="171450" indent="-171450">
              <a:buFont typeface="Arial" panose="020B0604020202020204" pitchFamily="34" charset="0"/>
              <a:buChar char="•"/>
              <a:defRPr/>
            </a:pPr>
            <a:r>
              <a:rPr lang="de-DE" dirty="0" smtClean="0"/>
              <a:t>an einer beruflichen Weiterbildungsmaßnahme mit Bezug von Arbeitslosengeld oder Übergangsgeld teilnehmen, wenn diese Leistung nicht für eine neben der Beschäftigung durchgeführte Teilzeitmaßnahme gezahlt wird,</a:t>
            </a:r>
          </a:p>
          <a:p>
            <a:pPr marL="171450" indent="-171450">
              <a:buFont typeface="Arial" panose="020B0604020202020204" pitchFamily="34" charset="0"/>
              <a:buChar char="•"/>
              <a:defRPr/>
            </a:pPr>
            <a:r>
              <a:rPr lang="de-DE" dirty="0" smtClean="0"/>
              <a:t>Leistungen für den Ausfall von Arbeitseinkünften wegen einer Spende nach §§ 8 und 8a </a:t>
            </a:r>
            <a:r>
              <a:rPr lang="de-DE" dirty="0" err="1" smtClean="0"/>
              <a:t>TransplG</a:t>
            </a:r>
            <a:r>
              <a:rPr lang="de-DE" dirty="0" smtClean="0"/>
              <a:t> oder § 9 </a:t>
            </a:r>
            <a:r>
              <a:rPr lang="de-DE" dirty="0" err="1" smtClean="0"/>
              <a:t>TransfG</a:t>
            </a:r>
            <a:r>
              <a:rPr lang="de-DE" dirty="0" smtClean="0"/>
              <a:t> erhalten</a:t>
            </a:r>
          </a:p>
          <a:p>
            <a:pPr marL="171450" indent="-171450">
              <a:buFont typeface="Arial" panose="020B0604020202020204" pitchFamily="34" charset="0"/>
              <a:buChar char="•"/>
              <a:defRPr/>
            </a:pPr>
            <a:r>
              <a:rPr lang="de-DE" dirty="0" smtClean="0"/>
              <a:t>Personen, deren Arbeitsverhältnis gekündigt ist, bzw. ein</a:t>
            </a:r>
            <a:r>
              <a:rPr lang="de-DE" baseline="0" dirty="0" smtClean="0"/>
              <a:t> Aufhebungsvertrag abgeschlossen worden ist</a:t>
            </a:r>
            <a:endParaRPr lang="de-DE" dirty="0" smtClean="0"/>
          </a:p>
          <a:p>
            <a:pPr marL="171450" indent="-171450">
              <a:buFont typeface="Arial" panose="020B0604020202020204" pitchFamily="34" charset="0"/>
              <a:buChar char="•"/>
              <a:defRPr/>
            </a:pPr>
            <a:r>
              <a:rPr lang="de-DE" altLang="de-DE" dirty="0" smtClean="0">
                <a:solidFill>
                  <a:srgbClr val="000000"/>
                </a:solidFill>
              </a:rPr>
              <a:t>Arbeitnehmer/-innen, wenn und solange sie bei der Vermittlung in Arbeit nicht mitwirken</a:t>
            </a:r>
          </a:p>
          <a:p>
            <a:pPr marL="0" indent="0">
              <a:buFont typeface="Arial" panose="020B0604020202020204" pitchFamily="34" charset="0"/>
              <a:buNone/>
              <a:defRPr/>
            </a:pP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38</a:t>
            </a:fld>
            <a:endParaRPr lang="de-DE" dirty="0"/>
          </a:p>
        </p:txBody>
      </p:sp>
    </p:spTree>
    <p:extLst>
      <p:ext uri="{BB962C8B-B14F-4D97-AF65-F5344CB8AC3E}">
        <p14:creationId xmlns:p14="http://schemas.microsoft.com/office/powerpoint/2010/main" val="1270010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Weiteres dazu</a:t>
            </a:r>
            <a:r>
              <a:rPr lang="de-DE" baseline="0" dirty="0" smtClean="0"/>
              <a:t> wird ab Folie 33 erläutert.</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39</a:t>
            </a:fld>
            <a:endParaRPr lang="de-DE" dirty="0"/>
          </a:p>
        </p:txBody>
      </p:sp>
    </p:spTree>
    <p:extLst>
      <p:ext uri="{BB962C8B-B14F-4D97-AF65-F5344CB8AC3E}">
        <p14:creationId xmlns:p14="http://schemas.microsoft.com/office/powerpoint/2010/main" val="1842953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868B3C-6C54-1D41-B938-33F4013C078E}" type="slidenum">
              <a:rPr lang="de-DE" smtClean="0"/>
              <a:pPr/>
              <a:t>40</a:t>
            </a:fld>
            <a:endParaRPr lang="de-DE" dirty="0"/>
          </a:p>
        </p:txBody>
      </p:sp>
    </p:spTree>
    <p:extLst>
      <p:ext uri="{BB962C8B-B14F-4D97-AF65-F5344CB8AC3E}">
        <p14:creationId xmlns:p14="http://schemas.microsoft.com/office/powerpoint/2010/main" val="1321501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folgenden</a:t>
            </a:r>
            <a:r>
              <a:rPr lang="de-DE" baseline="0" dirty="0" smtClean="0"/>
              <a:t> Folien enthalten weitere Ausführungen zu dem hier skizzierten Grundsatz. Insbesondere auch zu dem Vorgehen bei Betrieben mit und ohne BR.</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41</a:t>
            </a:fld>
            <a:endParaRPr lang="de-DE" dirty="0"/>
          </a:p>
        </p:txBody>
      </p:sp>
    </p:spTree>
    <p:extLst>
      <p:ext uri="{BB962C8B-B14F-4D97-AF65-F5344CB8AC3E}">
        <p14:creationId xmlns:p14="http://schemas.microsoft.com/office/powerpoint/2010/main" val="1421620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Einführung von Kurzarbeit bedeutet arbeitsrechtlich einen Eingriff in das Vertragsverhältnis zwischen Arbeitgeber und Arbeitnehmer/-in. Essentielle Bestandteile des Vertrages, nämlich Arbeitszeit und Vergütung, sollen für einem vorübergehenden Zeitraum anders gestaltet werden. Dies ist nur unter ganz bestimmten Voraussetzungen möglich.</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42</a:t>
            </a:fld>
            <a:endParaRPr lang="de-DE" dirty="0"/>
          </a:p>
        </p:txBody>
      </p:sp>
    </p:spTree>
    <p:extLst>
      <p:ext uri="{BB962C8B-B14F-4D97-AF65-F5344CB8AC3E}">
        <p14:creationId xmlns:p14="http://schemas.microsoft.com/office/powerpoint/2010/main" val="3998368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43</a:t>
            </a:fld>
            <a:endParaRPr lang="de-DE" dirty="0"/>
          </a:p>
        </p:txBody>
      </p:sp>
    </p:spTree>
    <p:extLst>
      <p:ext uri="{BB962C8B-B14F-4D97-AF65-F5344CB8AC3E}">
        <p14:creationId xmlns:p14="http://schemas.microsoft.com/office/powerpoint/2010/main" val="3417022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44</a:t>
            </a:fld>
            <a:endParaRPr lang="de-DE" dirty="0"/>
          </a:p>
        </p:txBody>
      </p:sp>
    </p:spTree>
    <p:extLst>
      <p:ext uri="{BB962C8B-B14F-4D97-AF65-F5344CB8AC3E}">
        <p14:creationId xmlns:p14="http://schemas.microsoft.com/office/powerpoint/2010/main" val="890717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45</a:t>
            </a:fld>
            <a:endParaRPr lang="de-DE" dirty="0"/>
          </a:p>
        </p:txBody>
      </p:sp>
    </p:spTree>
    <p:extLst>
      <p:ext uri="{BB962C8B-B14F-4D97-AF65-F5344CB8AC3E}">
        <p14:creationId xmlns:p14="http://schemas.microsoft.com/office/powerpoint/2010/main" val="268376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6</a:t>
            </a:fld>
            <a:endParaRPr lang="de-DE" dirty="0"/>
          </a:p>
        </p:txBody>
      </p:sp>
    </p:spTree>
    <p:extLst>
      <p:ext uri="{BB962C8B-B14F-4D97-AF65-F5344CB8AC3E}">
        <p14:creationId xmlns:p14="http://schemas.microsoft.com/office/powerpoint/2010/main" val="1768454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1925" lvl="1" indent="0">
              <a:buNone/>
            </a:pPr>
            <a:endParaRPr lang="de-DE" alt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46</a:t>
            </a:fld>
            <a:endParaRPr lang="de-DE" dirty="0"/>
          </a:p>
        </p:txBody>
      </p:sp>
    </p:spTree>
    <p:extLst>
      <p:ext uri="{BB962C8B-B14F-4D97-AF65-F5344CB8AC3E}">
        <p14:creationId xmlns:p14="http://schemas.microsoft.com/office/powerpoint/2010/main" val="2497358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D868B3C-6C54-1D41-B938-33F4013C078E}" type="slidenum">
              <a:rPr kumimoji="0" lang="de-DE" sz="1000" b="0" i="0" u="none" strike="noStrike" kern="1200" cap="none" spc="0" normalizeH="0" baseline="0" noProof="0" smtClean="0">
                <a:ln>
                  <a:noFill/>
                </a:ln>
                <a:solidFill>
                  <a:prstClr val="black"/>
                </a:solidFill>
                <a:effectLst/>
                <a:uLnTx/>
                <a:uFillTx/>
                <a:latin typeface="Meta IGM" panose="02000503040000020004"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47</a:t>
            </a:fld>
            <a:endParaRPr kumimoji="0" lang="de-DE" sz="1000" b="0" i="0" u="none" strike="noStrike" kern="1200" cap="none" spc="0" normalizeH="0" baseline="0" noProof="0" dirty="0">
              <a:ln>
                <a:noFill/>
              </a:ln>
              <a:solidFill>
                <a:prstClr val="black"/>
              </a:solidFill>
              <a:effectLst/>
              <a:uLnTx/>
              <a:uFillTx/>
              <a:latin typeface="Meta IGM" panose="02000503040000020004" pitchFamily="2" charset="0"/>
              <a:ea typeface="+mn-ea"/>
              <a:cs typeface="+mn-cs"/>
            </a:endParaRPr>
          </a:p>
        </p:txBody>
      </p:sp>
    </p:spTree>
    <p:extLst>
      <p:ext uri="{BB962C8B-B14F-4D97-AF65-F5344CB8AC3E}">
        <p14:creationId xmlns:p14="http://schemas.microsoft.com/office/powerpoint/2010/main" val="3156099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Zur Rechtsprechung des EuGH ausführliche</a:t>
            </a:r>
            <a:r>
              <a:rPr lang="de-DE" baseline="0" dirty="0" smtClean="0"/>
              <a:t> Folien unter FAQ.</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49</a:t>
            </a:fld>
            <a:endParaRPr lang="de-DE" dirty="0"/>
          </a:p>
        </p:txBody>
      </p:sp>
    </p:spTree>
    <p:extLst>
      <p:ext uri="{BB962C8B-B14F-4D97-AF65-F5344CB8AC3E}">
        <p14:creationId xmlns:p14="http://schemas.microsoft.com/office/powerpoint/2010/main" val="2069704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Erhöhungsregelung wird in den folgenden Folien</a:t>
            </a:r>
            <a:r>
              <a:rPr lang="de-DE" baseline="0" dirty="0" smtClean="0"/>
              <a:t> genauer erläutert werden.</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51</a:t>
            </a:fld>
            <a:endParaRPr lang="de-DE" dirty="0"/>
          </a:p>
        </p:txBody>
      </p:sp>
    </p:spTree>
    <p:extLst>
      <p:ext uri="{BB962C8B-B14F-4D97-AF65-F5344CB8AC3E}">
        <p14:creationId xmlns:p14="http://schemas.microsoft.com/office/powerpoint/2010/main" val="990340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Times" panose="02020603050405020304" pitchFamily="18" charset="0"/>
              <a:buNone/>
            </a:pPr>
            <a:endParaRPr lang="de-DE" altLang="de-DE" sz="1600" b="1" dirty="0" smtClean="0"/>
          </a:p>
          <a:p>
            <a:pPr marL="0" indent="0">
              <a:buFont typeface="Times" panose="02020603050405020304" pitchFamily="18" charset="0"/>
              <a:buNone/>
            </a:pPr>
            <a:endParaRPr lang="de-DE" altLang="de-DE" sz="1600" b="1" dirty="0" smtClean="0"/>
          </a:p>
        </p:txBody>
      </p:sp>
      <p:sp>
        <p:nvSpPr>
          <p:cNvPr id="4" name="Foliennummernplatzhalter 3"/>
          <p:cNvSpPr>
            <a:spLocks noGrp="1"/>
          </p:cNvSpPr>
          <p:nvPr>
            <p:ph type="sldNum" sz="quarter" idx="10"/>
          </p:nvPr>
        </p:nvSpPr>
        <p:spPr/>
        <p:txBody>
          <a:bodyPr/>
          <a:lstStyle/>
          <a:p>
            <a:fld id="{AD868B3C-6C54-1D41-B938-33F4013C078E}" type="slidenum">
              <a:rPr lang="de-DE" smtClean="0"/>
              <a:pPr/>
              <a:t>52</a:t>
            </a:fld>
            <a:endParaRPr lang="de-DE" dirty="0"/>
          </a:p>
        </p:txBody>
      </p:sp>
    </p:spTree>
    <p:extLst>
      <p:ext uri="{BB962C8B-B14F-4D97-AF65-F5344CB8AC3E}">
        <p14:creationId xmlns:p14="http://schemas.microsoft.com/office/powerpoint/2010/main" val="1094112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56</a:t>
            </a:fld>
            <a:endParaRPr lang="de-DE" dirty="0"/>
          </a:p>
        </p:txBody>
      </p:sp>
    </p:spTree>
    <p:extLst>
      <p:ext uri="{BB962C8B-B14F-4D97-AF65-F5344CB8AC3E}">
        <p14:creationId xmlns:p14="http://schemas.microsoft.com/office/powerpoint/2010/main" val="3964416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57</a:t>
            </a:fld>
            <a:endParaRPr lang="de-DE" dirty="0"/>
          </a:p>
        </p:txBody>
      </p:sp>
    </p:spTree>
    <p:extLst>
      <p:ext uri="{BB962C8B-B14F-4D97-AF65-F5344CB8AC3E}">
        <p14:creationId xmlns:p14="http://schemas.microsoft.com/office/powerpoint/2010/main" val="3507473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69</a:t>
            </a:fld>
            <a:endParaRPr lang="de-DE" dirty="0"/>
          </a:p>
        </p:txBody>
      </p:sp>
    </p:spTree>
    <p:extLst>
      <p:ext uri="{BB962C8B-B14F-4D97-AF65-F5344CB8AC3E}">
        <p14:creationId xmlns:p14="http://schemas.microsoft.com/office/powerpoint/2010/main" val="709532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768" y="4741098"/>
            <a:ext cx="5438140" cy="3908614"/>
          </a:xfrm>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70</a:t>
            </a:fld>
            <a:endParaRPr lang="de-DE" dirty="0"/>
          </a:p>
        </p:txBody>
      </p:sp>
    </p:spTree>
    <p:extLst>
      <p:ext uri="{BB962C8B-B14F-4D97-AF65-F5344CB8AC3E}">
        <p14:creationId xmlns:p14="http://schemas.microsoft.com/office/powerpoint/2010/main" val="17787938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71</a:t>
            </a:fld>
            <a:endParaRPr lang="de-DE" dirty="0"/>
          </a:p>
        </p:txBody>
      </p:sp>
    </p:spTree>
    <p:extLst>
      <p:ext uri="{BB962C8B-B14F-4D97-AF65-F5344CB8AC3E}">
        <p14:creationId xmlns:p14="http://schemas.microsoft.com/office/powerpoint/2010/main" val="379141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a:t>
            </a:fld>
            <a:endParaRPr lang="de-DE" dirty="0"/>
          </a:p>
        </p:txBody>
      </p:sp>
    </p:spTree>
    <p:extLst>
      <p:ext uri="{BB962C8B-B14F-4D97-AF65-F5344CB8AC3E}">
        <p14:creationId xmlns:p14="http://schemas.microsoft.com/office/powerpoint/2010/main" val="3772991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72</a:t>
            </a:fld>
            <a:endParaRPr lang="de-DE" dirty="0"/>
          </a:p>
        </p:txBody>
      </p:sp>
    </p:spTree>
    <p:extLst>
      <p:ext uri="{BB962C8B-B14F-4D97-AF65-F5344CB8AC3E}">
        <p14:creationId xmlns:p14="http://schemas.microsoft.com/office/powerpoint/2010/main" val="2425221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Es</a:t>
            </a:r>
            <a:r>
              <a:rPr lang="de-DE" baseline="0" dirty="0" smtClean="0"/>
              <a:t> ist sinnvoll, das von der Agentur für Arbeit erstellte Formular zu benutzen:</a:t>
            </a:r>
          </a:p>
          <a:p>
            <a:endParaRPr lang="de-DE" dirty="0" smtClean="0">
              <a:effectLst/>
            </a:endParaRPr>
          </a:p>
          <a:p>
            <a:pPr marL="171450" indent="-171450">
              <a:buFont typeface="Arial" panose="020B0604020202020204" pitchFamily="34" charset="0"/>
              <a:buChar char="•"/>
            </a:pPr>
            <a:r>
              <a:rPr lang="de-DE" dirty="0" smtClean="0">
                <a:effectLst/>
              </a:rPr>
              <a:t>Anzeige über Arbeitsausfall - Vordruck </a:t>
            </a:r>
            <a:r>
              <a:rPr lang="de-DE" dirty="0" err="1" smtClean="0">
                <a:effectLst/>
              </a:rPr>
              <a:t>Kug</a:t>
            </a:r>
            <a:r>
              <a:rPr lang="de-DE" dirty="0" smtClean="0">
                <a:effectLst/>
              </a:rPr>
              <a:t> 101</a:t>
            </a:r>
            <a:endParaRPr lang="de-DE" baseline="0" dirty="0" smtClean="0"/>
          </a:p>
          <a:p>
            <a:endParaRPr lang="de-DE" baseline="0" dirty="0" smtClean="0"/>
          </a:p>
          <a:p>
            <a:endParaRPr lang="de-DE" dirty="0" smtClean="0"/>
          </a:p>
          <a:p>
            <a:r>
              <a:rPr lang="de-DE" dirty="0" smtClean="0"/>
              <a:t>Der Zeitpunkt der Anzeige ist wichtig. Die BA erstattet das Kurzarbeitergeld frühestens von dem Kalendermonat an, in dem die Anzeige über den Arbeitsausfall dort eingegangen ist (§ 99 Abs. 2 SGB III). Das gilt auch dann, wenn Kurzarbeit aus einem entschuldbaren Grund nicht rechtzeitig angezeigt wurde.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73</a:t>
            </a:fld>
            <a:endParaRPr lang="de-DE" dirty="0"/>
          </a:p>
        </p:txBody>
      </p:sp>
    </p:spTree>
    <p:extLst>
      <p:ext uri="{BB962C8B-B14F-4D97-AF65-F5344CB8AC3E}">
        <p14:creationId xmlns:p14="http://schemas.microsoft.com/office/powerpoint/2010/main" val="2097031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74</a:t>
            </a:fld>
            <a:endParaRPr lang="de-DE" dirty="0"/>
          </a:p>
        </p:txBody>
      </p:sp>
    </p:spTree>
    <p:extLst>
      <p:ext uri="{BB962C8B-B14F-4D97-AF65-F5344CB8AC3E}">
        <p14:creationId xmlns:p14="http://schemas.microsoft.com/office/powerpoint/2010/main" val="2439698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Times" panose="02020603050405020304" pitchFamily="18" charset="0"/>
              <a:buNone/>
            </a:pPr>
            <a:r>
              <a:rPr lang="de-DE" altLang="de-DE" dirty="0" smtClean="0">
                <a:solidFill>
                  <a:srgbClr val="FF0000"/>
                </a:solidFill>
              </a:rPr>
              <a:t>ACHTUNG</a:t>
            </a:r>
            <a:r>
              <a:rPr lang="de-DE" altLang="de-DE" dirty="0" smtClean="0">
                <a:solidFill>
                  <a:srgbClr val="C00000"/>
                </a:solidFill>
              </a:rPr>
              <a:t>! </a:t>
            </a:r>
            <a:r>
              <a:rPr lang="de-DE" altLang="de-DE" sz="1100" dirty="0" smtClean="0"/>
              <a:t>Wird die Ausschlussfrist bei der Agentur für Arbeit nicht eingehalten, können Leistungen ohne Rücksicht auf die Gründe des Fristversäumnisses nicht mehr gewährt werden. </a:t>
            </a:r>
          </a:p>
          <a:p>
            <a:pPr>
              <a:buFont typeface="Times" panose="02020603050405020304" pitchFamily="18" charset="0"/>
              <a:buNone/>
            </a:pPr>
            <a:r>
              <a:rPr lang="de-DE" altLang="de-DE" dirty="0" smtClean="0">
                <a:solidFill>
                  <a:srgbClr val="FF0000"/>
                </a:solidFill>
              </a:rPr>
              <a:t>Deshalb sollte in der BV zur Kurzarbeit eine Klausel vereinbart werden, die dem/der Arbeitnehmer/-in für den Fall, dass kein </a:t>
            </a:r>
            <a:r>
              <a:rPr lang="de-DE" altLang="de-DE" dirty="0" err="1" smtClean="0">
                <a:solidFill>
                  <a:srgbClr val="FF0000"/>
                </a:solidFill>
              </a:rPr>
              <a:t>Kug</a:t>
            </a:r>
            <a:r>
              <a:rPr lang="de-DE" altLang="de-DE" dirty="0" smtClean="0">
                <a:solidFill>
                  <a:srgbClr val="FF0000"/>
                </a:solidFill>
              </a:rPr>
              <a:t> gezahlt wird, den vollen Lohn garantiert!</a:t>
            </a:r>
          </a:p>
          <a:p>
            <a:endParaRPr lang="de-DE" dirty="0" smtClean="0">
              <a:effectLst/>
            </a:endParaRPr>
          </a:p>
          <a:p>
            <a:r>
              <a:rPr lang="de-DE" dirty="0" smtClean="0">
                <a:effectLst/>
              </a:rPr>
              <a:t>Für den Antrag auf Kurzarbeitergeld (Leistungsantrag) können</a:t>
            </a:r>
            <a:r>
              <a:rPr lang="de-DE" baseline="0" dirty="0" smtClean="0">
                <a:effectLst/>
              </a:rPr>
              <a:t> folgende Formulare der Agentur für Arbeit genutzt werden:</a:t>
            </a:r>
            <a:endParaRPr lang="de-DE" dirty="0" smtClean="0">
              <a:effectLst/>
            </a:endParaRPr>
          </a:p>
          <a:p>
            <a:r>
              <a:rPr lang="de-DE" dirty="0" smtClean="0">
                <a:effectLst/>
              </a:rPr>
              <a:t> </a:t>
            </a:r>
          </a:p>
          <a:p>
            <a:pPr marL="171450" indent="-171450">
              <a:buFont typeface="Arial" panose="020B0604020202020204" pitchFamily="34" charset="0"/>
              <a:buChar char="•"/>
            </a:pPr>
            <a:r>
              <a:rPr lang="de-DE" dirty="0" smtClean="0">
                <a:effectLst/>
              </a:rPr>
              <a:t>Vordruck </a:t>
            </a:r>
            <a:r>
              <a:rPr lang="de-DE" dirty="0" err="1" smtClean="0">
                <a:effectLst/>
              </a:rPr>
              <a:t>Kug</a:t>
            </a:r>
            <a:r>
              <a:rPr lang="de-DE" dirty="0" smtClean="0">
                <a:effectLst/>
              </a:rPr>
              <a:t> 107 und die dazugehörige</a:t>
            </a:r>
          </a:p>
          <a:p>
            <a:pPr marL="171450" indent="-171450">
              <a:buFont typeface="Arial" panose="020B0604020202020204" pitchFamily="34" charset="0"/>
              <a:buChar char="•"/>
            </a:pPr>
            <a:r>
              <a:rPr lang="de-DE" dirty="0" smtClean="0">
                <a:effectLst/>
              </a:rPr>
              <a:t>Abrechnungsliste - Vordruck </a:t>
            </a:r>
            <a:r>
              <a:rPr lang="de-DE" dirty="0" err="1" smtClean="0">
                <a:effectLst/>
              </a:rPr>
              <a:t>Kug</a:t>
            </a:r>
            <a:r>
              <a:rPr lang="de-DE" dirty="0" smtClean="0">
                <a:effectLst/>
              </a:rPr>
              <a:t> 108</a:t>
            </a:r>
          </a:p>
          <a:p>
            <a:endParaRPr lang="de-DE" dirty="0" smtClean="0"/>
          </a:p>
        </p:txBody>
      </p:sp>
      <p:sp>
        <p:nvSpPr>
          <p:cNvPr id="4" name="Foliennummernplatzhalter 3"/>
          <p:cNvSpPr>
            <a:spLocks noGrp="1"/>
          </p:cNvSpPr>
          <p:nvPr>
            <p:ph type="sldNum" sz="quarter" idx="10"/>
          </p:nvPr>
        </p:nvSpPr>
        <p:spPr/>
        <p:txBody>
          <a:bodyPr/>
          <a:lstStyle/>
          <a:p>
            <a:fld id="{AD868B3C-6C54-1D41-B938-33F4013C078E}" type="slidenum">
              <a:rPr lang="de-DE" smtClean="0"/>
              <a:pPr/>
              <a:t>75</a:t>
            </a:fld>
            <a:endParaRPr lang="de-DE" dirty="0"/>
          </a:p>
        </p:txBody>
      </p:sp>
    </p:spTree>
    <p:extLst>
      <p:ext uri="{BB962C8B-B14F-4D97-AF65-F5344CB8AC3E}">
        <p14:creationId xmlns:p14="http://schemas.microsoft.com/office/powerpoint/2010/main" val="2030085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76</a:t>
            </a:fld>
            <a:endParaRPr lang="de-DE" dirty="0"/>
          </a:p>
        </p:txBody>
      </p:sp>
    </p:spTree>
    <p:extLst>
      <p:ext uri="{BB962C8B-B14F-4D97-AF65-F5344CB8AC3E}">
        <p14:creationId xmlns:p14="http://schemas.microsoft.com/office/powerpoint/2010/main" val="1416872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b="1" dirty="0" smtClean="0"/>
              <a:t>Weitere Erläuterung: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t>Wenn der</a:t>
            </a:r>
            <a:r>
              <a:rPr lang="de-DE" altLang="de-DE" sz="1200" baseline="0" dirty="0" smtClean="0"/>
              <a:t> Arbeitsausfall nicht mehr auf wirtschaftlichen gründen basiert, wird </a:t>
            </a:r>
            <a:r>
              <a:rPr lang="de-DE" altLang="de-DE" sz="1200" dirty="0" smtClean="0"/>
              <a:t>kein Kurzarbeitergeld mehr gezahlt. </a:t>
            </a:r>
            <a:r>
              <a:rPr lang="de-DE" altLang="de-DE" dirty="0" smtClean="0"/>
              <a:t>Die wirtschaftlichen Gründe sind nicht (mehr) wesentliche Ursache für den Arbeitsausfall, wenn wegen der Qualifizierung im Betrieb kurzgearbeitet wird. Davon ist z.B. auszugehen, wenn der Arbeitgeber aufgrund von Gesetz, Tarifvertrag oder Betriebsvereinbarung zur Qualifizierung verpflichtet ist.</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smtClean="0"/>
              <a:t>Hinweis: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altLang="de-DE" sz="1200" dirty="0" smtClean="0"/>
              <a:t>Für eine </a:t>
            </a:r>
            <a:r>
              <a:rPr lang="de-DE" altLang="de-DE" sz="1200" u="sng" dirty="0" smtClean="0"/>
              <a:t>vor </a:t>
            </a:r>
            <a:r>
              <a:rPr lang="de-DE" altLang="de-DE" sz="1200" dirty="0" smtClean="0"/>
              <a:t>der Kurzarbeit begonnene Qualifizierungsmaßnahme, die ganz oder teilweise während der Arbeitszeit stattfindet, besteht weiterhin Lohnanspruch und kein Anspruch auf </a:t>
            </a:r>
            <a:r>
              <a:rPr lang="de-DE" altLang="de-DE" sz="1200" dirty="0" err="1" smtClean="0"/>
              <a:t>KuG</a:t>
            </a:r>
            <a:r>
              <a:rPr lang="de-DE" altLang="de-DE" sz="1200" dirty="0" smtClean="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altLang="de-DE" sz="1200" dirty="0" smtClean="0"/>
              <a:t>Die Freistellungszeiten sind in diesen Fällen weiterbildungsbedingt und nicht wirtschaftlich bedingt. Unter bestimmten Voraussetzungen können die Qualifizierungskosten von der Bundesagentur für Arbeit übernommen werden. Eine Erkundigung bei der Agentur für Arbeit vor Beginn einer Qualifizierungsmaßnahme ist daher sinnvoll! </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77</a:t>
            </a:fld>
            <a:endParaRPr lang="de-DE" dirty="0"/>
          </a:p>
        </p:txBody>
      </p:sp>
    </p:spTree>
    <p:extLst>
      <p:ext uri="{BB962C8B-B14F-4D97-AF65-F5344CB8AC3E}">
        <p14:creationId xmlns:p14="http://schemas.microsoft.com/office/powerpoint/2010/main" val="792092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Erläuterung: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Der Anspruch auf Kurzarbeitergeld schließt die Gewährung eines AEZ aus, da der Arbeitsausfall vorrangig nicht weiterbildungsbedingt ist, sondern auf wirtschaftlichen Gründen oder auf einem unabwendbaren Ereignis beruht.</a:t>
            </a:r>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78</a:t>
            </a:fld>
            <a:endParaRPr lang="de-DE" dirty="0"/>
          </a:p>
        </p:txBody>
      </p:sp>
    </p:spTree>
    <p:extLst>
      <p:ext uri="{BB962C8B-B14F-4D97-AF65-F5344CB8AC3E}">
        <p14:creationId xmlns:p14="http://schemas.microsoft.com/office/powerpoint/2010/main" val="967823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81</a:t>
            </a:fld>
            <a:endParaRPr lang="de-DE" dirty="0"/>
          </a:p>
        </p:txBody>
      </p:sp>
    </p:spTree>
    <p:extLst>
      <p:ext uri="{BB962C8B-B14F-4D97-AF65-F5344CB8AC3E}">
        <p14:creationId xmlns:p14="http://schemas.microsoft.com/office/powerpoint/2010/main" val="18657585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82</a:t>
            </a:fld>
            <a:endParaRPr lang="de-DE" dirty="0"/>
          </a:p>
        </p:txBody>
      </p:sp>
    </p:spTree>
    <p:extLst>
      <p:ext uri="{BB962C8B-B14F-4D97-AF65-F5344CB8AC3E}">
        <p14:creationId xmlns:p14="http://schemas.microsoft.com/office/powerpoint/2010/main" val="1548615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AD868B3C-6C54-1D41-B938-33F4013C078E}" type="slidenum">
              <a:rPr lang="de-DE" smtClean="0"/>
              <a:pPr/>
              <a:t>83</a:t>
            </a:fld>
            <a:endParaRPr lang="de-DE" dirty="0"/>
          </a:p>
        </p:txBody>
      </p:sp>
    </p:spTree>
    <p:extLst>
      <p:ext uri="{BB962C8B-B14F-4D97-AF65-F5344CB8AC3E}">
        <p14:creationId xmlns:p14="http://schemas.microsoft.com/office/powerpoint/2010/main" val="365248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D868B3C-6C54-1D41-B938-33F4013C078E}" type="slidenum">
              <a:rPr kumimoji="0" lang="de-DE" sz="1000" b="0" i="0" u="none" strike="noStrike" kern="1200" cap="none" spc="0" normalizeH="0" baseline="0" noProof="0" smtClean="0">
                <a:ln>
                  <a:noFill/>
                </a:ln>
                <a:solidFill>
                  <a:prstClr val="black"/>
                </a:solidFill>
                <a:effectLst/>
                <a:uLnTx/>
                <a:uFillTx/>
                <a:latin typeface="Meta IGM" panose="02000503040000020004"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dirty="0">
              <a:ln>
                <a:noFill/>
              </a:ln>
              <a:solidFill>
                <a:prstClr val="black"/>
              </a:solidFill>
              <a:effectLst/>
              <a:uLnTx/>
              <a:uFillTx/>
              <a:latin typeface="Meta IGM" panose="02000503040000020004" pitchFamily="2" charset="0"/>
              <a:ea typeface="+mn-ea"/>
              <a:cs typeface="+mn-cs"/>
            </a:endParaRPr>
          </a:p>
        </p:txBody>
      </p:sp>
    </p:spTree>
    <p:extLst>
      <p:ext uri="{BB962C8B-B14F-4D97-AF65-F5344CB8AC3E}">
        <p14:creationId xmlns:p14="http://schemas.microsoft.com/office/powerpoint/2010/main" val="22421895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smtClean="0">
                <a:solidFill>
                  <a:schemeClr val="tx1"/>
                </a:solidFill>
                <a:effectLst/>
                <a:latin typeface="Meta IGM" panose="02000503040000020004" pitchFamily="2" charset="0"/>
                <a:ea typeface="+mn-ea"/>
                <a:cs typeface="+mn-cs"/>
              </a:rPr>
              <a:t>Der Bezug von </a:t>
            </a:r>
            <a:r>
              <a:rPr lang="de-DE" sz="1200" b="0" i="0" kern="1200" dirty="0" err="1" smtClean="0">
                <a:solidFill>
                  <a:schemeClr val="tx1"/>
                </a:solidFill>
                <a:effectLst/>
                <a:latin typeface="Meta IGM" panose="02000503040000020004" pitchFamily="2" charset="0"/>
                <a:ea typeface="+mn-ea"/>
                <a:cs typeface="+mn-cs"/>
              </a:rPr>
              <a:t>Kug</a:t>
            </a:r>
            <a:r>
              <a:rPr lang="de-DE" sz="1200" b="0" i="0" kern="1200" dirty="0" smtClean="0">
                <a:solidFill>
                  <a:schemeClr val="tx1"/>
                </a:solidFill>
                <a:effectLst/>
                <a:latin typeface="Meta IGM" panose="02000503040000020004" pitchFamily="2" charset="0"/>
                <a:ea typeface="+mn-ea"/>
                <a:cs typeface="+mn-cs"/>
              </a:rPr>
              <a:t> ist grundsätzlich gegenüber der Vermittlung in Arbeit nachrangig.</a:t>
            </a:r>
          </a:p>
          <a:p>
            <a:r>
              <a:rPr lang="de-DE" sz="1200" b="0" i="0" kern="1200" dirty="0" smtClean="0">
                <a:solidFill>
                  <a:schemeClr val="tx1"/>
                </a:solidFill>
                <a:effectLst/>
                <a:latin typeface="Meta IGM" panose="02000503040000020004" pitchFamily="2" charset="0"/>
                <a:ea typeface="+mn-ea"/>
                <a:cs typeface="+mn-cs"/>
              </a:rPr>
              <a:t>Von der vorübergehenden Vermittlung in andere zumutbare Arbeit (Zweitarbeitsverhältnis) darf nur für die Zeiten des Arbeitsausfalls Gebrauch gemacht werden.</a:t>
            </a:r>
          </a:p>
        </p:txBody>
      </p:sp>
      <p:sp>
        <p:nvSpPr>
          <p:cNvPr id="4" name="Foliennummernplatzhalter 3"/>
          <p:cNvSpPr>
            <a:spLocks noGrp="1"/>
          </p:cNvSpPr>
          <p:nvPr>
            <p:ph type="sldNum" sz="quarter" idx="10"/>
          </p:nvPr>
        </p:nvSpPr>
        <p:spPr/>
        <p:txBody>
          <a:bodyPr/>
          <a:lstStyle/>
          <a:p>
            <a:fld id="{AD868B3C-6C54-1D41-B938-33F4013C078E}" type="slidenum">
              <a:rPr lang="de-DE" smtClean="0"/>
              <a:pPr/>
              <a:t>84</a:t>
            </a:fld>
            <a:endParaRPr lang="de-DE" dirty="0"/>
          </a:p>
        </p:txBody>
      </p:sp>
    </p:spTree>
    <p:extLst>
      <p:ext uri="{BB962C8B-B14F-4D97-AF65-F5344CB8AC3E}">
        <p14:creationId xmlns:p14="http://schemas.microsoft.com/office/powerpoint/2010/main" val="187750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Nebenjob bei Kurzarbeit: Hinzuverdienst</a:t>
            </a:r>
          </a:p>
          <a:p>
            <a:r>
              <a:rPr lang="de-DE" dirty="0" smtClean="0"/>
              <a:t>Bei Kurzarbeitern, die während des Bezugs von Kurzarbeitergeld eine weitere Beschäftigung aufnehmen, gilt,</a:t>
            </a:r>
            <a:r>
              <a:rPr lang="de-DE" baseline="0" dirty="0" smtClean="0"/>
              <a:t> dass das daraus </a:t>
            </a:r>
            <a:r>
              <a:rPr lang="de-DE" dirty="0" smtClean="0"/>
              <a:t>erziele Entgelt als „</a:t>
            </a:r>
            <a:r>
              <a:rPr lang="de-DE" dirty="0" err="1" smtClean="0"/>
              <a:t>Istentgelt</a:t>
            </a:r>
            <a:r>
              <a:rPr lang="de-DE" dirty="0" smtClean="0"/>
              <a:t>“ bei der Berechnung des </a:t>
            </a:r>
            <a:r>
              <a:rPr lang="de-DE" dirty="0" err="1" smtClean="0"/>
              <a:t>Kug</a:t>
            </a:r>
            <a:r>
              <a:rPr lang="de-DE" dirty="0" smtClean="0"/>
              <a:t> zu berücksichtigen und dem erzielten Entgelt aus der Hauptbeschäftigung hinzuzurechnen ist.</a:t>
            </a:r>
            <a:r>
              <a:rPr lang="de-DE" baseline="0" dirty="0" smtClean="0"/>
              <a:t> Un</a:t>
            </a:r>
            <a:r>
              <a:rPr lang="de-DE" dirty="0" smtClean="0"/>
              <a:t>bedeutend ist, ob es sich um eine sozialversicherungspflichtige Beschäftigung oder etwa ein Minijob handelt. Die Regelung gilt auch für Einkommen aus einer selbstständigen oder mithelfenden Tätigkeit.</a:t>
            </a:r>
          </a:p>
          <a:p>
            <a:endParaRPr lang="de-DE" dirty="0" smtClean="0"/>
          </a:p>
          <a:p>
            <a:r>
              <a:rPr lang="de-DE" b="1" dirty="0" smtClean="0"/>
              <a:t>Nebenjob bei Kurzarbeit: Ausnahme bei fortgesetzter Nebentätigkeit</a:t>
            </a:r>
          </a:p>
          <a:p>
            <a:r>
              <a:rPr lang="de-DE" dirty="0" smtClean="0"/>
              <a:t>Eine bereits zuvor ausgeübte und insoweit lediglich „fortgesetzte“ Nebenbeschäftigung bleibt bei der Leistungsberechnung unberücksichtigt. Dabei gilt keine vorherige Mindestdauer. </a:t>
            </a:r>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85</a:t>
            </a:fld>
            <a:endParaRPr lang="de-DE" dirty="0"/>
          </a:p>
        </p:txBody>
      </p:sp>
    </p:spTree>
    <p:extLst>
      <p:ext uri="{BB962C8B-B14F-4D97-AF65-F5344CB8AC3E}">
        <p14:creationId xmlns:p14="http://schemas.microsoft.com/office/powerpoint/2010/main" val="15320887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89</a:t>
            </a:fld>
            <a:endParaRPr lang="de-DE" dirty="0"/>
          </a:p>
        </p:txBody>
      </p:sp>
    </p:spTree>
    <p:extLst>
      <p:ext uri="{BB962C8B-B14F-4D97-AF65-F5344CB8AC3E}">
        <p14:creationId xmlns:p14="http://schemas.microsoft.com/office/powerpoint/2010/main" val="12421398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ct val="0"/>
              </a:spcBef>
              <a:buFont typeface="Times" panose="02020603050405020304" pitchFamily="18" charset="0"/>
              <a:buNone/>
            </a:pPr>
            <a:r>
              <a:rPr lang="de-DE" altLang="de-DE" dirty="0" smtClean="0"/>
              <a:t>1. </a:t>
            </a:r>
            <a:r>
              <a:rPr lang="de-DE" altLang="de-DE" u="sng" dirty="0" smtClean="0"/>
              <a:t>Grundsätzlich wird bei Arbeitsunfähigkeit zunächst Entgeltfortzahlung (EFZ) geleistet. Im Zusammenhang mit Kurzarbeit ist dabei zu beachten:</a:t>
            </a:r>
          </a:p>
          <a:p>
            <a:pPr marL="0" indent="0">
              <a:spcBef>
                <a:spcPct val="0"/>
              </a:spcBef>
              <a:buFont typeface="Times" panose="02020603050405020304" pitchFamily="18" charset="0"/>
              <a:buNone/>
            </a:pPr>
            <a:endParaRPr lang="de-DE" altLang="de-DE" dirty="0" smtClean="0"/>
          </a:p>
          <a:p>
            <a:pPr marL="0" indent="0">
              <a:spcBef>
                <a:spcPct val="0"/>
              </a:spcBef>
              <a:buFont typeface="Times" panose="02020603050405020304" pitchFamily="18" charset="0"/>
              <a:buNone/>
            </a:pPr>
            <a:r>
              <a:rPr lang="de-DE" altLang="de-DE" sz="1400" b="1" dirty="0" smtClean="0"/>
              <a:t>Beginn der EFZ vor Eintreten der Kurzarbeit</a:t>
            </a:r>
          </a:p>
          <a:p>
            <a:pPr marL="0" indent="0">
              <a:spcBef>
                <a:spcPct val="0"/>
              </a:spcBef>
              <a:buFont typeface="Times" panose="02020603050405020304" pitchFamily="18" charset="0"/>
              <a:buNone/>
            </a:pPr>
            <a:r>
              <a:rPr lang="de-DE" altLang="de-DE" dirty="0" smtClean="0"/>
              <a:t>Für die Zeit der Entgeltfortzahlung nach Eintreten der Kurzarbeit wird das durch Kurzarbeit verminderte Entgelt sowie Krankengeld in Höhe des Kurzarbeitergeldes gezahlt. Dieses Krankengeld ist vom Arbeitgeber kostenlos auszurechnen und auszuzahlen.</a:t>
            </a:r>
          </a:p>
          <a:p>
            <a:pPr marL="0" indent="0">
              <a:spcBef>
                <a:spcPct val="0"/>
              </a:spcBef>
              <a:buFont typeface="Times" panose="02020603050405020304" pitchFamily="18" charset="0"/>
              <a:buNone/>
            </a:pPr>
            <a:endParaRPr lang="de-DE" altLang="de-DE" sz="1400" dirty="0" smtClean="0"/>
          </a:p>
          <a:p>
            <a:pPr marL="0" indent="0">
              <a:spcBef>
                <a:spcPct val="0"/>
              </a:spcBef>
              <a:buFont typeface="Times" panose="02020603050405020304" pitchFamily="18" charset="0"/>
              <a:buNone/>
            </a:pPr>
            <a:r>
              <a:rPr lang="de-DE" altLang="de-DE" sz="1400" b="1" dirty="0" smtClean="0"/>
              <a:t>Beginn der EFZ während der Kurzarbeit</a:t>
            </a:r>
          </a:p>
          <a:p>
            <a:pPr marL="0" indent="0">
              <a:spcBef>
                <a:spcPct val="0"/>
              </a:spcBef>
              <a:buFont typeface="Times" panose="02020603050405020304" pitchFamily="18" charset="0"/>
              <a:buNone/>
            </a:pPr>
            <a:r>
              <a:rPr lang="de-DE" altLang="de-DE" dirty="0" smtClean="0"/>
              <a:t>Für die nicht ausgefallene Arbeitszeit besteht ein Anspruch auf Entgeltfortzahlung durch den Arbeitgeber. Für die Zeiten der Kurzarbeit wird das sogenannte Kranken-</a:t>
            </a:r>
            <a:r>
              <a:rPr lang="de-DE" altLang="de-DE" dirty="0" err="1" smtClean="0"/>
              <a:t>Kug</a:t>
            </a:r>
            <a:r>
              <a:rPr lang="de-DE" altLang="de-DE" dirty="0" smtClean="0"/>
              <a:t> durch die Agentur für Arbeit gewährt. </a:t>
            </a:r>
          </a:p>
          <a:p>
            <a:endParaRPr lang="de-DE" u="sng" dirty="0" smtClean="0"/>
          </a:p>
          <a:p>
            <a:pPr marL="0" indent="0">
              <a:spcBef>
                <a:spcPct val="0"/>
              </a:spcBef>
              <a:buFont typeface="Times" panose="02020603050405020304" pitchFamily="18" charset="0"/>
              <a:buNone/>
            </a:pPr>
            <a:r>
              <a:rPr lang="de-DE" altLang="de-DE" sz="1400" u="sng" dirty="0" smtClean="0"/>
              <a:t>2.</a:t>
            </a:r>
            <a:r>
              <a:rPr lang="de-DE" altLang="de-DE" sz="1400" u="sng" baseline="0" dirty="0" smtClean="0"/>
              <a:t> </a:t>
            </a:r>
            <a:r>
              <a:rPr lang="de-DE" altLang="de-DE" sz="1400" u="sng" dirty="0" smtClean="0"/>
              <a:t>Nach Ablauf der Entgeltfortzahlung erhält der/die Arbeitnehmer/-in Krankengeld von der Krankenkasse. Hier ist Folgendes zu beachten:</a:t>
            </a:r>
          </a:p>
          <a:p>
            <a:pPr marL="0" indent="0">
              <a:spcBef>
                <a:spcPct val="0"/>
              </a:spcBef>
              <a:buFont typeface="Times" panose="02020603050405020304" pitchFamily="18" charset="0"/>
              <a:buNone/>
            </a:pPr>
            <a:endParaRPr lang="de-DE" altLang="de-DE" sz="1400" b="1" dirty="0" smtClean="0"/>
          </a:p>
          <a:p>
            <a:pPr marL="0" indent="0">
              <a:spcBef>
                <a:spcPct val="0"/>
              </a:spcBef>
              <a:buFont typeface="Times" panose="02020603050405020304" pitchFamily="18" charset="0"/>
              <a:buNone/>
            </a:pPr>
            <a:r>
              <a:rPr lang="de-DE" altLang="de-DE" sz="1400" b="1" dirty="0" smtClean="0"/>
              <a:t>Krankengeldbezug vor </a:t>
            </a:r>
            <a:r>
              <a:rPr lang="de-DE" altLang="de-DE" sz="1400" b="1" dirty="0" err="1" smtClean="0"/>
              <a:t>Kug</a:t>
            </a:r>
            <a:r>
              <a:rPr lang="de-DE" altLang="de-DE" sz="1400" b="1" dirty="0" smtClean="0"/>
              <a:t>-Beginn</a:t>
            </a:r>
          </a:p>
          <a:p>
            <a:pPr marL="0" indent="0">
              <a:spcBef>
                <a:spcPct val="0"/>
              </a:spcBef>
              <a:buFont typeface="Times" panose="02020603050405020304" pitchFamily="18" charset="0"/>
              <a:buNone/>
            </a:pPr>
            <a:r>
              <a:rPr lang="de-DE" altLang="de-DE" dirty="0" smtClean="0"/>
              <a:t>War man bereits vor </a:t>
            </a:r>
            <a:r>
              <a:rPr lang="de-DE" altLang="de-DE" dirty="0" err="1" smtClean="0"/>
              <a:t>Kug</a:t>
            </a:r>
            <a:r>
              <a:rPr lang="de-DE" altLang="de-DE" dirty="0" smtClean="0"/>
              <a:t>-Beginn im Krankengeldbezug, so erhält man weiter Krankengeld an dessen Höhe sich nichts ändert. Maßgeblich bleibt der letzte Entgeltabrechnungszeitraum vor Eintritt der Arbeitsunfähigkeit.</a:t>
            </a:r>
          </a:p>
          <a:p>
            <a:pPr marL="0" indent="0">
              <a:spcBef>
                <a:spcPct val="0"/>
              </a:spcBef>
              <a:buFont typeface="Times" panose="02020603050405020304" pitchFamily="18" charset="0"/>
              <a:buNone/>
            </a:pPr>
            <a:endParaRPr lang="de-DE" altLang="de-DE" dirty="0" smtClean="0"/>
          </a:p>
          <a:p>
            <a:pPr marL="0" indent="0">
              <a:spcBef>
                <a:spcPct val="0"/>
              </a:spcBef>
              <a:buFont typeface="Times" panose="02020603050405020304" pitchFamily="18" charset="0"/>
              <a:buNone/>
            </a:pPr>
            <a:r>
              <a:rPr lang="de-DE" altLang="de-DE" sz="1400" b="1" dirty="0" smtClean="0"/>
              <a:t>Krankengeldbezug beginnt während </a:t>
            </a:r>
            <a:r>
              <a:rPr lang="de-DE" altLang="de-DE" sz="1400" b="1" dirty="0" err="1" smtClean="0"/>
              <a:t>Kug</a:t>
            </a:r>
            <a:r>
              <a:rPr lang="de-DE" altLang="de-DE" sz="1400" b="1" dirty="0" smtClean="0"/>
              <a:t> </a:t>
            </a:r>
          </a:p>
          <a:p>
            <a:pPr marL="0" indent="0">
              <a:spcBef>
                <a:spcPct val="0"/>
              </a:spcBef>
              <a:buFont typeface="Times" panose="02020603050405020304" pitchFamily="18" charset="0"/>
              <a:buNone/>
            </a:pPr>
            <a:r>
              <a:rPr lang="de-DE" altLang="de-DE" dirty="0" smtClean="0"/>
              <a:t>Beginnt der Anspruch auf Krankengeld während des Bezugs von </a:t>
            </a:r>
            <a:r>
              <a:rPr lang="de-DE" altLang="de-DE" dirty="0" err="1" smtClean="0"/>
              <a:t>Kug</a:t>
            </a:r>
            <a:r>
              <a:rPr lang="de-DE" altLang="de-DE" dirty="0" smtClean="0"/>
              <a:t>, wird das Krankengeld nach dem regelmäßigen Arbeitsentgelt, das zuletzt vor Eintritt des Arbeitsausfalls erzielt wurde, bezahlt.</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90</a:t>
            </a:fld>
            <a:endParaRPr lang="de-DE" dirty="0"/>
          </a:p>
        </p:txBody>
      </p:sp>
    </p:spTree>
    <p:extLst>
      <p:ext uri="{BB962C8B-B14F-4D97-AF65-F5344CB8AC3E}">
        <p14:creationId xmlns:p14="http://schemas.microsoft.com/office/powerpoint/2010/main" val="25986049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95</a:t>
            </a:fld>
            <a:endParaRPr lang="de-DE" dirty="0"/>
          </a:p>
        </p:txBody>
      </p:sp>
    </p:spTree>
    <p:extLst>
      <p:ext uri="{BB962C8B-B14F-4D97-AF65-F5344CB8AC3E}">
        <p14:creationId xmlns:p14="http://schemas.microsoft.com/office/powerpoint/2010/main" val="2098317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71463" marR="0" lvl="0" indent="0" algn="l" defTabSz="685800" rtl="0" eaLnBrk="1" fontAlgn="auto" latinLnBrk="0" hangingPunct="1">
              <a:lnSpc>
                <a:spcPct val="90000"/>
              </a:lnSpc>
              <a:spcBef>
                <a:spcPts val="750"/>
              </a:spcBef>
              <a:spcAft>
                <a:spcPts val="0"/>
              </a:spcAft>
              <a:buClrTx/>
              <a:buSzPct val="90000"/>
              <a:buFontTx/>
              <a:buNone/>
              <a:tabLst/>
              <a:defRPr/>
            </a:pPr>
            <a:r>
              <a:rPr kumimoji="0" lang="de-DE" altLang="de-DE" sz="1800" b="0" i="0" u="sng" strike="noStrike" kern="1200" cap="none" spc="0" normalizeH="0" baseline="0" noProof="0" dirty="0" smtClean="0">
                <a:ln>
                  <a:noFill/>
                </a:ln>
                <a:solidFill>
                  <a:srgbClr val="3C3C3B"/>
                </a:solidFill>
                <a:effectLst/>
                <a:uLnTx/>
                <a:uFillTx/>
                <a:latin typeface="Meta IGM"/>
                <a:ea typeface="+mn-ea"/>
                <a:cs typeface="Calibri" panose="020F0502020204030204" pitchFamily="34" charset="0"/>
              </a:rPr>
              <a:t>Beispiel: </a:t>
            </a:r>
            <a:r>
              <a:rPr kumimoji="0" lang="de-DE" altLang="de-DE" sz="1800" b="0" i="0" u="none" strike="noStrike" kern="1200" cap="none" spc="0" normalizeH="0" baseline="0" noProof="0" dirty="0" smtClean="0">
                <a:ln>
                  <a:noFill/>
                </a:ln>
                <a:solidFill>
                  <a:srgbClr val="3C3C3B"/>
                </a:solidFill>
                <a:effectLst/>
                <a:uLnTx/>
                <a:uFillTx/>
                <a:latin typeface="Meta IGM"/>
                <a:ea typeface="+mn-ea"/>
                <a:cs typeface="Calibri" panose="020F0502020204030204" pitchFamily="34" charset="0"/>
              </a:rPr>
              <a:t>Bruttoarbeitsentgelt beträgt 2.500 Euro monatlich. Das Entgelt reduziert sich durch Kurzarbeit auf 1.500 Euro. Der Differenzbetrag beträgt 1.000 Euro. Davon ergeben 80 Prozent ein fiktives beitragspflichtiges Entgelt in Höhe von 800 Euro.</a:t>
            </a:r>
          </a:p>
          <a:p>
            <a:endParaRPr lang="de-DE" dirty="0"/>
          </a:p>
        </p:txBody>
      </p:sp>
      <p:sp>
        <p:nvSpPr>
          <p:cNvPr id="4" name="Foliennummernplatzhalt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D868B3C-6C54-1D41-B938-33F4013C078E}" type="slidenum">
              <a:rPr kumimoji="0" lang="de-DE" sz="1000" b="0" i="0" u="none" strike="noStrike" kern="1200" cap="none" spc="0" normalizeH="0" baseline="0" noProof="0" smtClean="0">
                <a:ln>
                  <a:noFill/>
                </a:ln>
                <a:solidFill>
                  <a:prstClr val="black"/>
                </a:solidFill>
                <a:effectLst/>
                <a:uLnTx/>
                <a:uFillTx/>
                <a:latin typeface="Meta IGM" panose="02000503040000020004"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96</a:t>
            </a:fld>
            <a:endParaRPr kumimoji="0" lang="de-DE" sz="1000" b="0" i="0" u="none" strike="noStrike" kern="1200" cap="none" spc="0" normalizeH="0" baseline="0" noProof="0" dirty="0">
              <a:ln>
                <a:noFill/>
              </a:ln>
              <a:solidFill>
                <a:prstClr val="black"/>
              </a:solidFill>
              <a:effectLst/>
              <a:uLnTx/>
              <a:uFillTx/>
              <a:latin typeface="Meta IGM" panose="02000503040000020004" pitchFamily="2" charset="0"/>
              <a:ea typeface="+mn-ea"/>
              <a:cs typeface="+mn-cs"/>
            </a:endParaRPr>
          </a:p>
        </p:txBody>
      </p:sp>
    </p:spTree>
    <p:extLst>
      <p:ext uri="{BB962C8B-B14F-4D97-AF65-F5344CB8AC3E}">
        <p14:creationId xmlns:p14="http://schemas.microsoft.com/office/powerpoint/2010/main" val="31786540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smtClean="0"/>
          </a:p>
          <a:p>
            <a:pPr marL="0" indent="0">
              <a:buFont typeface="Arial" panose="020B0604020202020204" pitchFamily="34" charset="0"/>
              <a:buNone/>
            </a:pPr>
            <a:r>
              <a:rPr lang="de-DE" dirty="0" smtClean="0"/>
              <a:t>§</a:t>
            </a:r>
            <a:r>
              <a:rPr lang="de-DE" baseline="0" dirty="0" smtClean="0"/>
              <a:t> 1 Abs. 1 Nr. 8 Sozialversicherungsentgeltverordnung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Dem Arbeitsentgelt sind nicht zuzurechnen: …Zuschüsse des Arbeitgebers zum Kurzarbeitergeld und Saison-Kurzarbeitergeld, soweit sie zusammen mit dem Kurzarbeitergeld 80 Prozent des Unterschiedsbetrages zwischen dem Sollentgelt und dem Ist-Entgelt nach § 106 des Dritten Buches Sozialgesetzbuch nicht übersteigen,…</a:t>
            </a:r>
          </a:p>
          <a:p>
            <a:endParaRPr lang="de-DE" baseline="0" dirty="0" smtClean="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97</a:t>
            </a:fld>
            <a:endParaRPr lang="de-DE" dirty="0"/>
          </a:p>
        </p:txBody>
      </p:sp>
    </p:spTree>
    <p:extLst>
      <p:ext uri="{BB962C8B-B14F-4D97-AF65-F5344CB8AC3E}">
        <p14:creationId xmlns:p14="http://schemas.microsoft.com/office/powerpoint/2010/main" val="24598835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100</a:t>
            </a:fld>
            <a:endParaRPr lang="de-DE" dirty="0"/>
          </a:p>
        </p:txBody>
      </p:sp>
    </p:spTree>
    <p:extLst>
      <p:ext uri="{BB962C8B-B14F-4D97-AF65-F5344CB8AC3E}">
        <p14:creationId xmlns:p14="http://schemas.microsoft.com/office/powerpoint/2010/main" val="63646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11</a:t>
            </a:fld>
            <a:endParaRPr lang="de-DE" dirty="0"/>
          </a:p>
        </p:txBody>
      </p:sp>
    </p:spTree>
    <p:extLst>
      <p:ext uri="{BB962C8B-B14F-4D97-AF65-F5344CB8AC3E}">
        <p14:creationId xmlns:p14="http://schemas.microsoft.com/office/powerpoint/2010/main" val="183237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13</a:t>
            </a:fld>
            <a:endParaRPr lang="de-DE" dirty="0"/>
          </a:p>
        </p:txBody>
      </p:sp>
    </p:spTree>
    <p:extLst>
      <p:ext uri="{BB962C8B-B14F-4D97-AF65-F5344CB8AC3E}">
        <p14:creationId xmlns:p14="http://schemas.microsoft.com/office/powerpoint/2010/main" val="239680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Weiteres dazu</a:t>
            </a:r>
            <a:r>
              <a:rPr lang="de-DE" baseline="0" dirty="0" smtClean="0"/>
              <a:t> ab Folie 44</a:t>
            </a:r>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14</a:t>
            </a:fld>
            <a:endParaRPr lang="de-DE" dirty="0"/>
          </a:p>
        </p:txBody>
      </p:sp>
    </p:spTree>
    <p:extLst>
      <p:ext uri="{BB962C8B-B14F-4D97-AF65-F5344CB8AC3E}">
        <p14:creationId xmlns:p14="http://schemas.microsoft.com/office/powerpoint/2010/main" val="1055879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D868B3C-6C54-1D41-B938-33F4013C078E}" type="slidenum">
              <a:rPr lang="de-DE" smtClean="0"/>
              <a:pPr/>
              <a:t>23</a:t>
            </a:fld>
            <a:endParaRPr lang="de-DE" dirty="0"/>
          </a:p>
        </p:txBody>
      </p:sp>
    </p:spTree>
    <p:extLst>
      <p:ext uri="{BB962C8B-B14F-4D97-AF65-F5344CB8AC3E}">
        <p14:creationId xmlns:p14="http://schemas.microsoft.com/office/powerpoint/2010/main" val="1065439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cstate="print">
              <a:extLst>
                <a:ext uri="{28A0092B-C50C-407E-A947-70E740481C1C}">
                  <a14:useLocalDpi xmlns:a14="http://schemas.microsoft.com/office/drawing/2010/main"/>
                </a:ext>
              </a:extLst>
            </a:blip>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6333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3883117"/>
            <a:ext cx="3187699" cy="1015663"/>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smtClean="0">
                <a:solidFill>
                  <a:srgbClr val="3C3C3B"/>
                </a:solidFill>
                <a:effectLst/>
                <a:latin typeface="Meta IGM" panose="02000503040000020004" pitchFamily="2" charset="0"/>
                <a:ea typeface="+mn-ea"/>
                <a:cs typeface="+mn-cs"/>
              </a:rPr>
              <a:t>FB Sozialpolitik</a:t>
            </a:r>
            <a:endParaRPr lang="de-DE" sz="1100" b="1" i="0" kern="1200" dirty="0">
              <a:solidFill>
                <a:srgbClr val="3C3C3B"/>
              </a:solidFill>
              <a:effectLst/>
              <a:latin typeface="Meta IGM" panose="02000503040000020004" pitchFamily="2" charset="0"/>
              <a:ea typeface="+mn-ea"/>
              <a:cs typeface="+mn-cs"/>
            </a:endParaRP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smtClean="0">
                <a:solidFill>
                  <a:srgbClr val="3C3C3B"/>
                </a:solidFill>
                <a:effectLst/>
                <a:latin typeface="Meta IGM" panose="02000503040000020004" pitchFamily="2" charset="0"/>
                <a:ea typeface="+mn-ea"/>
                <a:cs typeface="+mn-cs"/>
              </a:rPr>
              <a:t>Katharina Grabietz</a:t>
            </a:r>
            <a:endParaRPr lang="de-DE" sz="1100" b="0" i="0" kern="1200" dirty="0">
              <a:solidFill>
                <a:srgbClr val="3C3C3B"/>
              </a:solidFill>
              <a:effectLst/>
              <a:latin typeface="Meta IGM" panose="02000503040000020004" pitchFamily="2" charset="0"/>
              <a:ea typeface="+mn-ea"/>
              <a:cs typeface="+mn-cs"/>
            </a:endParaRP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smtClean="0">
                <a:solidFill>
                  <a:srgbClr val="3C3C3B"/>
                </a:solidFill>
                <a:effectLst/>
                <a:latin typeface="Meta IGM" panose="02000503040000020004" pitchFamily="2" charset="0"/>
                <a:ea typeface="+mn-ea"/>
                <a:cs typeface="+mn-cs"/>
              </a:rPr>
              <a:t>Katharina.grabietz@igmetall.de</a:t>
            </a:r>
            <a:endParaRPr lang="de-DE" sz="11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a:t>
            </a:r>
            <a:r>
              <a:rPr lang="de-DE" dirty="0" smtClean="0"/>
              <a:t>Die Aufmerksamkeit</a:t>
            </a:r>
            <a:endParaRPr lang="en-US" dirty="0"/>
          </a:p>
        </p:txBody>
      </p:sp>
    </p:spTree>
    <p:extLst>
      <p:ext uri="{BB962C8B-B14F-4D97-AF65-F5344CB8AC3E}">
        <p14:creationId xmlns:p14="http://schemas.microsoft.com/office/powerpoint/2010/main" val="180963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Calibri" panose="020F0502020204030204" pitchFamily="34" charset="0"/>
                <a:cs typeface="Calibri" panose="020F0502020204030204" pitchFamily="34" charset="0"/>
              </a:defRPr>
            </a:lvl1pPr>
            <a:lvl2pPr marL="586350" indent="-279450">
              <a:spcBef>
                <a:spcPts val="750"/>
              </a:spcBef>
              <a:buSzPct val="90000"/>
              <a:buFontTx/>
              <a:buBlip>
                <a:blip r:embed="rId2"/>
              </a:buBlip>
              <a:defRPr sz="1800" b="0" i="0">
                <a:solidFill>
                  <a:srgbClr val="3C3C3B"/>
                </a:solidFill>
                <a:latin typeface="Calibri" panose="020F0502020204030204" pitchFamily="34" charset="0"/>
                <a:cs typeface="Calibri" panose="020F0502020204030204" pitchFamily="34" charset="0"/>
              </a:defRPr>
            </a:lvl2pPr>
            <a:lvl3pPr marL="899550" indent="-285750">
              <a:spcBef>
                <a:spcPts val="750"/>
              </a:spcBef>
              <a:buFontTx/>
              <a:buBlip>
                <a:blip r:embed="rId2"/>
              </a:buBlip>
              <a:defRPr b="0" i="0">
                <a:solidFill>
                  <a:srgbClr val="3C3C3B"/>
                </a:solidFill>
                <a:latin typeface="Calibri" panose="020F0502020204030204" pitchFamily="34" charset="0"/>
                <a:cs typeface="Calibri" panose="020F0502020204030204" pitchFamily="34" charset="0"/>
              </a:defRPr>
            </a:lvl3pPr>
            <a:lvl4pPr marL="1200150" indent="-279450">
              <a:spcBef>
                <a:spcPts val="750"/>
              </a:spcBef>
              <a:buFontTx/>
              <a:buBlip>
                <a:blip r:embed="rId2"/>
              </a:buBlip>
              <a:defRPr b="0" i="0">
                <a:solidFill>
                  <a:srgbClr val="3C3C3B"/>
                </a:solidFill>
                <a:latin typeface="Calibri" panose="020F0502020204030204" pitchFamily="34" charset="0"/>
                <a:cs typeface="Calibri" panose="020F0502020204030204" pitchFamily="34" charset="0"/>
              </a:defRPr>
            </a:lvl4pPr>
            <a:lvl5pPr marL="1471050">
              <a:spcBef>
                <a:spcPts val="750"/>
              </a:spcBef>
              <a:defRPr b="0" i="0">
                <a:solidFill>
                  <a:srgbClr val="3C3C3B"/>
                </a:solidFill>
                <a:latin typeface="Calibri" panose="020F0502020204030204" pitchFamily="34" charset="0"/>
                <a:cs typeface="Calibri" panose="020F0502020204030204" pitchFamily="34" charset="0"/>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t" anchorCtr="0">
            <a:noAutofit/>
          </a:bodyPr>
          <a:lstStyle>
            <a:lvl1pPr marL="0" indent="0">
              <a:buNone/>
              <a:defRPr sz="2100" b="0" i="0" spc="100" baseline="0">
                <a:latin typeface="Calibri" panose="020F0502020204030204" pitchFamily="34" charset="0"/>
                <a:cs typeface="Calibri" panose="020F0502020204030204" pitchFamily="34" charset="0"/>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8384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Textplatzhalter 8"/>
          <p:cNvSpPr>
            <a:spLocks noGrp="1"/>
          </p:cNvSpPr>
          <p:nvPr>
            <p:ph type="body" sz="quarter" idx="12"/>
          </p:nvPr>
        </p:nvSpPr>
        <p:spPr>
          <a:xfrm>
            <a:off x="539751" y="195263"/>
            <a:ext cx="6119813" cy="378619"/>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3"/>
          </p:nvPr>
        </p:nvSpPr>
        <p:spPr/>
        <p:txBody>
          <a:bodyPr/>
          <a:lstStyle>
            <a:lvl1pPr>
              <a:defRPr/>
            </a:lvl1pPr>
          </a:lstStyle>
          <a:p>
            <a:pPr>
              <a:defRPr/>
            </a:pPr>
            <a:fld id="{7DAB986C-4615-44FC-BAC5-9B84F45CE073}" type="slidenum">
              <a:rPr lang="de-DE" altLang="de-DE"/>
              <a:pPr>
                <a:defRPr/>
              </a:pPr>
              <a:t>‹Nr.›</a:t>
            </a:fld>
            <a:endParaRPr lang="de-DE" altLang="de-DE" dirty="0">
              <a:solidFill>
                <a:schemeClr val="tx1"/>
              </a:solidFill>
            </a:endParaRPr>
          </a:p>
        </p:txBody>
      </p:sp>
      <p:sp>
        <p:nvSpPr>
          <p:cNvPr id="5" name="Rectangle 5"/>
          <p:cNvSpPr>
            <a:spLocks noGrp="1" noChangeArrowheads="1"/>
          </p:cNvSpPr>
          <p:nvPr>
            <p:ph type="ftr" sz="quarter" idx="14"/>
          </p:nvPr>
        </p:nvSpPr>
        <p:spPr>
          <a:xfrm>
            <a:off x="179389" y="4914900"/>
            <a:ext cx="2763837" cy="115491"/>
          </a:xfrm>
        </p:spPr>
        <p:txBody>
          <a:bodyPr/>
          <a:lstStyle>
            <a:lvl1pPr>
              <a:defRPr/>
            </a:lvl1pPr>
          </a:lstStyle>
          <a:p>
            <a:pPr>
              <a:defRPr/>
            </a:pPr>
            <a:r>
              <a:rPr lang="de-DE" dirty="0"/>
              <a:t>IG Metall, FB </a:t>
            </a:r>
            <a:r>
              <a:rPr lang="de-DE" dirty="0" smtClean="0"/>
              <a:t>Betriebspolitik</a:t>
            </a:r>
            <a:r>
              <a:rPr lang="de-DE" dirty="0"/>
              <a:t>, FB Sozialpolitik</a:t>
            </a:r>
          </a:p>
        </p:txBody>
      </p:sp>
    </p:spTree>
    <p:extLst>
      <p:ext uri="{BB962C8B-B14F-4D97-AF65-F5344CB8AC3E}">
        <p14:creationId xmlns:p14="http://schemas.microsoft.com/office/powerpoint/2010/main" val="379773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303213"/>
            <a:ext cx="7264541" cy="454025"/>
          </a:xfrm>
        </p:spPr>
        <p:txBody>
          <a:bodyPr/>
          <a:lstStyle>
            <a:lvl1pPr>
              <a:defRPr spc="200" baseline="0"/>
            </a:lvl1pPr>
          </a:lstStyle>
          <a:p>
            <a:r>
              <a:rPr lang="de-DE" dirty="0" smtClean="0"/>
              <a:t>Titel bearbeiten</a:t>
            </a:r>
            <a:endParaRPr lang="en-US" dirty="0"/>
          </a:p>
        </p:txBody>
      </p:sp>
      <p:sp>
        <p:nvSpPr>
          <p:cNvPr id="3" name="Content Placeholder 2"/>
          <p:cNvSpPr>
            <a:spLocks noGrp="1"/>
          </p:cNvSpPr>
          <p:nvPr>
            <p:ph idx="1"/>
          </p:nvPr>
        </p:nvSpPr>
        <p:spPr>
          <a:xfrm>
            <a:off x="250826" y="1876087"/>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Calibri" panose="020F0502020204030204" pitchFamily="34" charset="0"/>
                <a:cs typeface="Calibri" panose="020F0502020204030204" pitchFamily="34"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4" y="945757"/>
            <a:ext cx="8642349" cy="495300"/>
          </a:xfrm>
        </p:spPr>
        <p:txBody>
          <a:bodyPr lIns="0" tIns="0" rIns="0" bIns="0" anchor="ctr" anchorCtr="0">
            <a:noAutofit/>
          </a:bodyPr>
          <a:lstStyle>
            <a:lvl1pPr marL="0" indent="0">
              <a:buNone/>
              <a:defRPr sz="2400" b="0" i="0" spc="100" baseline="0">
                <a:latin typeface="Calibri" panose="020F0502020204030204" pitchFamily="34" charset="0"/>
                <a:cs typeface="Calibri" panose="020F0502020204030204" pitchFamily="34" charset="0"/>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726752"/>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750289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2 Inhalt">
    <p:spTree>
      <p:nvGrpSpPr>
        <p:cNvPr id="1" name=""/>
        <p:cNvGrpSpPr/>
        <p:nvPr/>
      </p:nvGrpSpPr>
      <p:grpSpPr>
        <a:xfrm>
          <a:off x="0" y="0"/>
          <a:ext cx="0" cy="0"/>
          <a:chOff x="0" y="0"/>
          <a:chExt cx="0" cy="0"/>
        </a:xfrm>
      </p:grpSpPr>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7" name="Content Placeholder 2"/>
          <p:cNvSpPr>
            <a:spLocks noGrp="1"/>
          </p:cNvSpPr>
          <p:nvPr>
            <p:ph idx="1"/>
          </p:nvPr>
        </p:nvSpPr>
        <p:spPr>
          <a:xfrm>
            <a:off x="4630775" y="1080000"/>
            <a:ext cx="4262400" cy="3517746"/>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dirty="0" smtClean="0"/>
              <a:t>Formatvorlagen des Textmasters bearbeiten</a:t>
            </a:r>
          </a:p>
        </p:txBody>
      </p:sp>
      <p:sp>
        <p:nvSpPr>
          <p:cNvPr id="2" name="Title 1"/>
          <p:cNvSpPr>
            <a:spLocks noGrp="1"/>
          </p:cNvSpPr>
          <p:nvPr>
            <p:ph type="title" hasCustomPrompt="1"/>
          </p:nvPr>
        </p:nvSpPr>
        <p:spPr>
          <a:xfrm>
            <a:off x="250826" y="238618"/>
            <a:ext cx="7799951" cy="396000"/>
          </a:xfrm>
        </p:spPr>
        <p:txBody>
          <a:bodyPr/>
          <a:lstStyle>
            <a:lvl1pPr>
              <a:defRPr spc="200" baseline="0"/>
            </a:lvl1pPr>
          </a:lstStyle>
          <a:p>
            <a:r>
              <a:rPr lang="de-DE" dirty="0"/>
              <a:t>TITEL BEARBEITEN</a:t>
            </a:r>
            <a:endParaRPr lang="en-US" dirty="0"/>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7" y="646567"/>
            <a:ext cx="7799950" cy="312051"/>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Content Placeholder 2"/>
          <p:cNvSpPr>
            <a:spLocks noGrp="1"/>
          </p:cNvSpPr>
          <p:nvPr>
            <p:ph idx="14"/>
          </p:nvPr>
        </p:nvSpPr>
        <p:spPr>
          <a:xfrm>
            <a:off x="250826" y="1080001"/>
            <a:ext cx="4262400" cy="3517746"/>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dirty="0" smtClean="0"/>
              <a:t>Formatvorlagen des Textmasters bearbeiten</a:t>
            </a:r>
          </a:p>
        </p:txBody>
      </p:sp>
    </p:spTree>
    <p:extLst>
      <p:ext uri="{BB962C8B-B14F-4D97-AF65-F5344CB8AC3E}">
        <p14:creationId xmlns:p14="http://schemas.microsoft.com/office/powerpoint/2010/main" val="347073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mit Bi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7A5ECE3D-4B62-964E-BF60-6DD95EC06B60}"/>
              </a:ext>
            </a:extLst>
          </p:cNvPr>
          <p:cNvSpPr/>
          <p:nvPr userDrawn="1"/>
        </p:nvSpPr>
        <p:spPr>
          <a:xfrm>
            <a:off x="0" y="0"/>
            <a:ext cx="9144000" cy="4064000"/>
          </a:xfrm>
          <a:prstGeom prst="rect">
            <a:avLst/>
          </a:prstGeom>
          <a:blipFill>
            <a:blip r:embed="rId2" cstate="print">
              <a:extLst>
                <a:ext uri="{28A0092B-C50C-407E-A947-70E740481C1C}">
                  <a14:useLocalDpi xmlns:a14="http://schemas.microsoft.com/office/drawing/2010/main"/>
                </a:ext>
              </a:extLst>
            </a:blip>
            <a:srcRect/>
            <a:stretch>
              <a:fillRect t="-66265" b="-662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36" name="Rechteck 35">
            <a:extLst>
              <a:ext uri="{FF2B5EF4-FFF2-40B4-BE49-F238E27FC236}">
                <a16:creationId xmlns:a16="http://schemas.microsoft.com/office/drawing/2014/main" id="{551D7B0F-DCAE-5B45-A92D-07BA8B987DC0}"/>
              </a:ext>
            </a:extLst>
          </p:cNvPr>
          <p:cNvSpPr/>
          <p:nvPr userDrawn="1"/>
        </p:nvSpPr>
        <p:spPr>
          <a:xfrm rot="3786198">
            <a:off x="6696058" y="1873841"/>
            <a:ext cx="1741767" cy="4431387"/>
          </a:xfrm>
          <a:custGeom>
            <a:avLst/>
            <a:gdLst>
              <a:gd name="connsiteX0" fmla="*/ 0 w 1559566"/>
              <a:gd name="connsiteY0" fmla="*/ 0 h 3868614"/>
              <a:gd name="connsiteX1" fmla="*/ 1559566 w 1559566"/>
              <a:gd name="connsiteY1" fmla="*/ 0 h 3868614"/>
              <a:gd name="connsiteX2" fmla="*/ 1559566 w 1559566"/>
              <a:gd name="connsiteY2" fmla="*/ 3868614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424813 w 1559566"/>
              <a:gd name="connsiteY2" fmla="*/ 3663256 h 3868614"/>
              <a:gd name="connsiteX3" fmla="*/ 0 w 1559566"/>
              <a:gd name="connsiteY3" fmla="*/ 3868614 h 3868614"/>
              <a:gd name="connsiteX4" fmla="*/ 0 w 1559566"/>
              <a:gd name="connsiteY4" fmla="*/ 0 h 3868614"/>
              <a:gd name="connsiteX0" fmla="*/ 0 w 1559566"/>
              <a:gd name="connsiteY0" fmla="*/ 0 h 3868614"/>
              <a:gd name="connsiteX1" fmla="*/ 1559566 w 1559566"/>
              <a:gd name="connsiteY1" fmla="*/ 0 h 3868614"/>
              <a:gd name="connsiteX2" fmla="*/ 577634 w 1559566"/>
              <a:gd name="connsiteY2" fmla="*/ 3755016 h 3868614"/>
              <a:gd name="connsiteX3" fmla="*/ 0 w 1559566"/>
              <a:gd name="connsiteY3" fmla="*/ 3868614 h 3868614"/>
              <a:gd name="connsiteX4" fmla="*/ 0 w 1559566"/>
              <a:gd name="connsiteY4" fmla="*/ 0 h 3868614"/>
              <a:gd name="connsiteX0" fmla="*/ 0 w 1842555"/>
              <a:gd name="connsiteY0" fmla="*/ 0 h 3868614"/>
              <a:gd name="connsiteX1" fmla="*/ 1842555 w 1842555"/>
              <a:gd name="connsiteY1" fmla="*/ 172029 h 3868614"/>
              <a:gd name="connsiteX2" fmla="*/ 577634 w 1842555"/>
              <a:gd name="connsiteY2" fmla="*/ 3755016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634265 w 1842555"/>
              <a:gd name="connsiteY2" fmla="*/ 3783743 h 3868614"/>
              <a:gd name="connsiteX3" fmla="*/ 0 w 1842555"/>
              <a:gd name="connsiteY3" fmla="*/ 3868614 h 3868614"/>
              <a:gd name="connsiteX4" fmla="*/ 0 w 1842555"/>
              <a:gd name="connsiteY4" fmla="*/ 0 h 3868614"/>
              <a:gd name="connsiteX0" fmla="*/ 0 w 1842555"/>
              <a:gd name="connsiteY0" fmla="*/ 0 h 3868614"/>
              <a:gd name="connsiteX1" fmla="*/ 1842555 w 1842555"/>
              <a:gd name="connsiteY1" fmla="*/ 172029 h 3868614"/>
              <a:gd name="connsiteX2" fmla="*/ 487189 w 1842555"/>
              <a:gd name="connsiteY2" fmla="*/ 3680657 h 3868614"/>
              <a:gd name="connsiteX3" fmla="*/ 0 w 1842555"/>
              <a:gd name="connsiteY3" fmla="*/ 3868614 h 3868614"/>
              <a:gd name="connsiteX4" fmla="*/ 0 w 1842555"/>
              <a:gd name="connsiteY4" fmla="*/ 0 h 3868614"/>
              <a:gd name="connsiteX0" fmla="*/ 0 w 1600947"/>
              <a:gd name="connsiteY0" fmla="*/ 0 h 3868614"/>
              <a:gd name="connsiteX1" fmla="*/ 1600947 w 1600947"/>
              <a:gd name="connsiteY1" fmla="*/ 807584 h 3868614"/>
              <a:gd name="connsiteX2" fmla="*/ 487189 w 1600947"/>
              <a:gd name="connsiteY2" fmla="*/ 3680657 h 3868614"/>
              <a:gd name="connsiteX3" fmla="*/ 0 w 1600947"/>
              <a:gd name="connsiteY3" fmla="*/ 3868614 h 3868614"/>
              <a:gd name="connsiteX4" fmla="*/ 0 w 1600947"/>
              <a:gd name="connsiteY4" fmla="*/ 0 h 3868614"/>
              <a:gd name="connsiteX0" fmla="*/ 0 w 1603382"/>
              <a:gd name="connsiteY0" fmla="*/ 0 h 3868614"/>
              <a:gd name="connsiteX1" fmla="*/ 1603382 w 1603382"/>
              <a:gd name="connsiteY1" fmla="*/ 815034 h 3868614"/>
              <a:gd name="connsiteX2" fmla="*/ 487189 w 1603382"/>
              <a:gd name="connsiteY2" fmla="*/ 3680657 h 3868614"/>
              <a:gd name="connsiteX3" fmla="*/ 0 w 1603382"/>
              <a:gd name="connsiteY3" fmla="*/ 3868614 h 3868614"/>
              <a:gd name="connsiteX4" fmla="*/ 0 w 1603382"/>
              <a:gd name="connsiteY4" fmla="*/ 0 h 3868614"/>
              <a:gd name="connsiteX0" fmla="*/ 0 w 1603382"/>
              <a:gd name="connsiteY0" fmla="*/ 0 h 4431387"/>
              <a:gd name="connsiteX1" fmla="*/ 1603382 w 1603382"/>
              <a:gd name="connsiteY1" fmla="*/ 815034 h 4431387"/>
              <a:gd name="connsiteX2" fmla="*/ 19379 w 1603382"/>
              <a:gd name="connsiteY2" fmla="*/ 4431387 h 4431387"/>
              <a:gd name="connsiteX3" fmla="*/ 0 w 1603382"/>
              <a:gd name="connsiteY3" fmla="*/ 3868614 h 4431387"/>
              <a:gd name="connsiteX4" fmla="*/ 0 w 1603382"/>
              <a:gd name="connsiteY4" fmla="*/ 0 h 4431387"/>
              <a:gd name="connsiteX0" fmla="*/ 0 w 1741767"/>
              <a:gd name="connsiteY0" fmla="*/ 0 h 4431387"/>
              <a:gd name="connsiteX1" fmla="*/ 1741767 w 1741767"/>
              <a:gd name="connsiteY1" fmla="*/ 885230 h 4431387"/>
              <a:gd name="connsiteX2" fmla="*/ 19379 w 1741767"/>
              <a:gd name="connsiteY2" fmla="*/ 4431387 h 4431387"/>
              <a:gd name="connsiteX3" fmla="*/ 0 w 1741767"/>
              <a:gd name="connsiteY3" fmla="*/ 3868614 h 4431387"/>
              <a:gd name="connsiteX4" fmla="*/ 0 w 1741767"/>
              <a:gd name="connsiteY4" fmla="*/ 0 h 443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67" h="4431387">
                <a:moveTo>
                  <a:pt x="0" y="0"/>
                </a:moveTo>
                <a:lnTo>
                  <a:pt x="1741767" y="885230"/>
                </a:lnTo>
                <a:lnTo>
                  <a:pt x="19379" y="4431387"/>
                </a:lnTo>
                <a:lnTo>
                  <a:pt x="0" y="386861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pic>
        <p:nvPicPr>
          <p:cNvPr id="38" name="Grafik 37">
            <a:extLst>
              <a:ext uri="{FF2B5EF4-FFF2-40B4-BE49-F238E27FC236}">
                <a16:creationId xmlns:a16="http://schemas.microsoft.com/office/drawing/2014/main" id="{31492AB0-7B02-C047-9A95-FAF70C8D8A54}"/>
              </a:ext>
            </a:extLst>
          </p:cNvPr>
          <p:cNvPicPr>
            <a:picLocks noChangeAspect="1"/>
          </p:cNvPicPr>
          <p:nvPr userDrawn="1"/>
        </p:nvPicPr>
        <p:blipFill>
          <a:blip r:embed="rId4"/>
          <a:stretch>
            <a:fillRect/>
          </a:stretch>
        </p:blipFill>
        <p:spPr>
          <a:xfrm>
            <a:off x="-264862" y="733269"/>
            <a:ext cx="6747304" cy="6661461"/>
          </a:xfrm>
          <a:prstGeom prst="rect">
            <a:avLst/>
          </a:prstGeom>
        </p:spPr>
      </p:pic>
      <p:sp>
        <p:nvSpPr>
          <p:cNvPr id="2" name="Title 1"/>
          <p:cNvSpPr>
            <a:spLocks noGrp="1"/>
          </p:cNvSpPr>
          <p:nvPr>
            <p:ph type="ctrTitle" hasCustomPrompt="1"/>
          </p:nvPr>
        </p:nvSpPr>
        <p:spPr>
          <a:xfrm>
            <a:off x="250825" y="2876550"/>
            <a:ext cx="4859057" cy="1541626"/>
          </a:xfrm>
        </p:spPr>
        <p:txBody>
          <a:bodyPr anchor="b" anchorCtr="0"/>
          <a:lstStyle>
            <a:lvl1pPr algn="l">
              <a:defRPr sz="3500" b="1" i="0" spc="200" baseline="0">
                <a:solidFill>
                  <a:schemeClr val="bg1"/>
                </a:solidFill>
                <a:latin typeface="Meta Head IGM Cond Black" panose="02000506030000020004" pitchFamily="2" charset="77"/>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4430210"/>
            <a:ext cx="2514146" cy="37925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3385203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446831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728339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080000"/>
            <a:ext cx="8642349"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p:nvPr>
        </p:nvSpPr>
        <p:spPr>
          <a:xfrm>
            <a:off x="250825" y="2299168"/>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5" y="1544968"/>
            <a:ext cx="8642349"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323698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smtClean="0"/>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smtClean="0"/>
              <a:t>Bild durch Klicken auf Symbol hinzufügen</a:t>
            </a:r>
            <a:endParaRPr lang="de-DE" dirty="0"/>
          </a:p>
        </p:txBody>
      </p:sp>
      <p:sp>
        <p:nvSpPr>
          <p:cNvPr id="17" name="Rechteck 16">
            <a:extLst>
              <a:ext uri="{FF2B5EF4-FFF2-40B4-BE49-F238E27FC236}">
                <a16:creationId xmlns:a16="http://schemas.microsoft.com/office/drawing/2014/main" id="{328332BA-1E60-C547-87CF-B32F3589022F}"/>
              </a:ext>
            </a:extLst>
          </p:cNvPr>
          <p:cNvSpPr/>
          <p:nvPr userDrawn="1"/>
        </p:nvSpPr>
        <p:spPr>
          <a:xfrm>
            <a:off x="5250569" y="3766384"/>
            <a:ext cx="3791420" cy="3543684"/>
          </a:xfrm>
          <a:custGeom>
            <a:avLst/>
            <a:gdLst>
              <a:gd name="connsiteX0" fmla="*/ 0 w 1533886"/>
              <a:gd name="connsiteY0" fmla="*/ 0 h 2268362"/>
              <a:gd name="connsiteX1" fmla="*/ 1533886 w 1533886"/>
              <a:gd name="connsiteY1" fmla="*/ 0 h 2268362"/>
              <a:gd name="connsiteX2" fmla="*/ 1533886 w 1533886"/>
              <a:gd name="connsiteY2" fmla="*/ 2268362 h 2268362"/>
              <a:gd name="connsiteX3" fmla="*/ 0 w 1533886"/>
              <a:gd name="connsiteY3" fmla="*/ 2268362 h 2268362"/>
              <a:gd name="connsiteX4" fmla="*/ 0 w 1533886"/>
              <a:gd name="connsiteY4" fmla="*/ 0 h 2268362"/>
              <a:gd name="connsiteX0" fmla="*/ 0 w 1533886"/>
              <a:gd name="connsiteY0" fmla="*/ 0 h 2268362"/>
              <a:gd name="connsiteX1" fmla="*/ 1533886 w 1533886"/>
              <a:gd name="connsiteY1" fmla="*/ 2268362 h 2268362"/>
              <a:gd name="connsiteX2" fmla="*/ 0 w 1533886"/>
              <a:gd name="connsiteY2" fmla="*/ 2268362 h 2268362"/>
              <a:gd name="connsiteX3" fmla="*/ 0 w 1533886"/>
              <a:gd name="connsiteY3" fmla="*/ 0 h 2268362"/>
              <a:gd name="connsiteX0" fmla="*/ 0 w 3896086"/>
              <a:gd name="connsiteY0" fmla="*/ 0 h 2268362"/>
              <a:gd name="connsiteX1" fmla="*/ 3896086 w 3896086"/>
              <a:gd name="connsiteY1" fmla="*/ 1938162 h 2268362"/>
              <a:gd name="connsiteX2" fmla="*/ 0 w 3896086"/>
              <a:gd name="connsiteY2" fmla="*/ 2268362 h 2268362"/>
              <a:gd name="connsiteX3" fmla="*/ 0 w 3896086"/>
              <a:gd name="connsiteY3" fmla="*/ 0 h 2268362"/>
              <a:gd name="connsiteX0" fmla="*/ 0 w 4607286"/>
              <a:gd name="connsiteY0" fmla="*/ 0 h 2306462"/>
              <a:gd name="connsiteX1" fmla="*/ 4607286 w 4607286"/>
              <a:gd name="connsiteY1" fmla="*/ 2306462 h 2306462"/>
              <a:gd name="connsiteX2" fmla="*/ 0 w 4607286"/>
              <a:gd name="connsiteY2" fmla="*/ 2268362 h 2306462"/>
              <a:gd name="connsiteX3" fmla="*/ 0 w 4607286"/>
              <a:gd name="connsiteY3" fmla="*/ 0 h 2306462"/>
              <a:gd name="connsiteX0" fmla="*/ 12700 w 4619986"/>
              <a:gd name="connsiteY0" fmla="*/ 0 h 4262262"/>
              <a:gd name="connsiteX1" fmla="*/ 4619986 w 4619986"/>
              <a:gd name="connsiteY1" fmla="*/ 2306462 h 4262262"/>
              <a:gd name="connsiteX2" fmla="*/ 0 w 4619986"/>
              <a:gd name="connsiteY2" fmla="*/ 4262262 h 4262262"/>
              <a:gd name="connsiteX3" fmla="*/ 12700 w 4619986"/>
              <a:gd name="connsiteY3" fmla="*/ 0 h 4262262"/>
            </a:gdLst>
            <a:ahLst/>
            <a:cxnLst>
              <a:cxn ang="0">
                <a:pos x="connsiteX0" y="connsiteY0"/>
              </a:cxn>
              <a:cxn ang="0">
                <a:pos x="connsiteX1" y="connsiteY1"/>
              </a:cxn>
              <a:cxn ang="0">
                <a:pos x="connsiteX2" y="connsiteY2"/>
              </a:cxn>
              <a:cxn ang="0">
                <a:pos x="connsiteX3" y="connsiteY3"/>
              </a:cxn>
            </a:cxnLst>
            <a:rect l="l" t="t" r="r" b="b"/>
            <a:pathLst>
              <a:path w="4619986" h="4262262">
                <a:moveTo>
                  <a:pt x="12700" y="0"/>
                </a:moveTo>
                <a:lnTo>
                  <a:pt x="4619986" y="2306462"/>
                </a:lnTo>
                <a:lnTo>
                  <a:pt x="0" y="4262262"/>
                </a:lnTo>
                <a:cubicBezTo>
                  <a:pt x="4233" y="2841508"/>
                  <a:pt x="8467" y="1420754"/>
                  <a:pt x="12700" y="0"/>
                </a:cubicBezTo>
                <a:close/>
              </a:path>
            </a:pathLst>
          </a:custGeom>
          <a:gradFill>
            <a:gsLst>
              <a:gs pos="0">
                <a:schemeClr val="accent2"/>
              </a:gs>
              <a:gs pos="52000">
                <a:schemeClr val="tx1"/>
              </a:gs>
              <a:gs pos="98000">
                <a:schemeClr val="accent1"/>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Tree>
    <p:extLst>
      <p:ext uri="{BB962C8B-B14F-4D97-AF65-F5344CB8AC3E}">
        <p14:creationId xmlns:p14="http://schemas.microsoft.com/office/powerpoint/2010/main" val="198915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0AA2AEA-20EE-1F47-ACF4-0C99D615D4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7143750" cy="5143500"/>
          </a:xfrm>
          <a:prstGeom prst="rect">
            <a:avLst/>
          </a:prstGeom>
        </p:spPr>
      </p:pic>
      <p:sp>
        <p:nvSpPr>
          <p:cNvPr id="2" name="Title 1"/>
          <p:cNvSpPr>
            <a:spLocks noGrp="1"/>
          </p:cNvSpPr>
          <p:nvPr>
            <p:ph type="ctrTitle" hasCustomPrompt="1"/>
          </p:nvPr>
        </p:nvSpPr>
        <p:spPr>
          <a:xfrm>
            <a:off x="250825" y="2374211"/>
            <a:ext cx="6591039" cy="961628"/>
          </a:xfrm>
        </p:spPr>
        <p:txBody>
          <a:bodyPr anchor="ctr" anchorCtr="0"/>
          <a:lstStyle>
            <a:lvl1pPr algn="l">
              <a:defRPr sz="3500" spc="200" baseline="0">
                <a:solidFill>
                  <a:schemeClr val="bg1"/>
                </a:solidFill>
              </a:defRPr>
            </a:lvl1pPr>
          </a:lstStyle>
          <a:p>
            <a:r>
              <a:rPr lang="de-DE" dirty="0"/>
              <a:t>PRÄSENTATIONSTITEL BEARBEITEN</a:t>
            </a:r>
            <a:endParaRPr lang="en-US" dirty="0"/>
          </a:p>
        </p:txBody>
      </p:sp>
      <p:sp>
        <p:nvSpPr>
          <p:cNvPr id="15" name="Textplatzhalter 14">
            <a:extLst>
              <a:ext uri="{FF2B5EF4-FFF2-40B4-BE49-F238E27FC236}">
                <a16:creationId xmlns:a16="http://schemas.microsoft.com/office/drawing/2014/main" id="{64E9B235-21E8-9341-A119-8338AD853901}"/>
              </a:ext>
            </a:extLst>
          </p:cNvPr>
          <p:cNvSpPr>
            <a:spLocks noGrp="1"/>
          </p:cNvSpPr>
          <p:nvPr>
            <p:ph type="body" sz="quarter" idx="14" hasCustomPrompt="1"/>
          </p:nvPr>
        </p:nvSpPr>
        <p:spPr>
          <a:xfrm>
            <a:off x="250825" y="3352934"/>
            <a:ext cx="2514146" cy="347696"/>
          </a:xfrm>
        </p:spPr>
        <p:txBody>
          <a:bodyPr wrap="none" lIns="0" tIns="0" rIns="0" bIns="0" anchor="ctr" anchorCtr="0">
            <a:normAutofit/>
          </a:bodyPr>
          <a:lstStyle>
            <a:lvl1pPr marL="0" indent="0">
              <a:buNone/>
              <a:defRPr sz="2100" b="0" i="0" spc="100" baseline="0">
                <a:solidFill>
                  <a:schemeClr val="bg1"/>
                </a:solidFill>
                <a:latin typeface="Meta Head IGM Cond Light" panose="02000506030000020004" pitchFamily="2" charset="77"/>
              </a:defRPr>
            </a:lvl1pPr>
          </a:lstStyle>
          <a:p>
            <a:r>
              <a:rPr lang="de-DE" dirty="0"/>
              <a:t>Datum</a:t>
            </a:r>
          </a:p>
        </p:txBody>
      </p:sp>
    </p:spTree>
    <p:extLst>
      <p:ext uri="{BB962C8B-B14F-4D97-AF65-F5344CB8AC3E}">
        <p14:creationId xmlns:p14="http://schemas.microsoft.com/office/powerpoint/2010/main" val="119743149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2178499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4176322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739900"/>
            <a:ext cx="8642350" cy="2701925"/>
          </a:xfrm>
        </p:spPr>
        <p:txBody>
          <a:bodyPr/>
          <a:lstStyle>
            <a:lvl1pPr marL="0" indent="0">
              <a:buNone/>
              <a:defRPr/>
            </a:lvl1pPr>
          </a:lstStyle>
          <a:p>
            <a:r>
              <a:rPr lang="de-DE" smtClean="0"/>
              <a:t>Klicken Sie auf das Symbol, um die SmartArt-Grafik hinzuzufügen</a:t>
            </a:r>
            <a:endParaRPr lang="de-DE" dirty="0"/>
          </a:p>
        </p:txBody>
      </p:sp>
    </p:spTree>
    <p:extLst>
      <p:ext uri="{BB962C8B-B14F-4D97-AF65-F5344CB8AC3E}">
        <p14:creationId xmlns:p14="http://schemas.microsoft.com/office/powerpoint/2010/main" val="730630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2761162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DC8A545D-DAD0-0540-AAC9-9A022508D0A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7143750"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6" name="Rechteck 5">
            <a:extLst>
              <a:ext uri="{FF2B5EF4-FFF2-40B4-BE49-F238E27FC236}">
                <a16:creationId xmlns:a16="http://schemas.microsoft.com/office/drawing/2014/main" id="{A40B9E7E-0156-544E-8B23-4556027F32C5}"/>
              </a:ext>
            </a:extLst>
          </p:cNvPr>
          <p:cNvSpPr/>
          <p:nvPr userDrawn="1"/>
        </p:nvSpPr>
        <p:spPr>
          <a:xfrm>
            <a:off x="6825727" y="4651717"/>
            <a:ext cx="2318273" cy="4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dirty="0">
              <a:latin typeface="Meta IGM" panose="02000503040000020004" pitchFamily="2" charset="0"/>
            </a:endParaRPr>
          </a:p>
        </p:txBody>
      </p:sp>
      <p:sp>
        <p:nvSpPr>
          <p:cNvPr id="5" name="Textfeld 4">
            <a:extLst>
              <a:ext uri="{FF2B5EF4-FFF2-40B4-BE49-F238E27FC236}">
                <a16:creationId xmlns:a16="http://schemas.microsoft.com/office/drawing/2014/main" id="{027B3B13-3C71-104B-92CD-29B6205299BB}"/>
              </a:ext>
            </a:extLst>
          </p:cNvPr>
          <p:cNvSpPr txBox="1"/>
          <p:nvPr userDrawn="1"/>
        </p:nvSpPr>
        <p:spPr>
          <a:xfrm>
            <a:off x="5705475" y="3375286"/>
            <a:ext cx="3187699" cy="1523494"/>
          </a:xfrm>
          <a:prstGeom prst="rect">
            <a:avLst/>
          </a:prstGeom>
          <a:noFill/>
        </p:spPr>
        <p:txBody>
          <a:bodyPr wrap="square" lIns="0" tIns="0" rIns="0" bIns="0" rtlCol="0" anchor="b">
            <a:spAutoFit/>
          </a:bodyPr>
          <a:lstStyle/>
          <a:p>
            <a:pPr algn="r"/>
            <a:r>
              <a:rPr lang="de-DE" sz="1100" b="0" i="0" kern="1200" dirty="0">
                <a:solidFill>
                  <a:srgbClr val="3C3C3B"/>
                </a:solidFill>
                <a:effectLst/>
                <a:latin typeface="Meta IGM" panose="02000503040000020004" pitchFamily="2" charset="0"/>
                <a:ea typeface="+mn-ea"/>
                <a:cs typeface="+mn-cs"/>
              </a:rPr>
              <a:t>IG METALL </a:t>
            </a:r>
            <a:br>
              <a:rPr lang="de-DE" sz="1100" b="0" i="0" kern="1200" dirty="0">
                <a:solidFill>
                  <a:srgbClr val="3C3C3B"/>
                </a:solidFill>
                <a:effectLst/>
                <a:latin typeface="Meta IGM" panose="02000503040000020004" pitchFamily="2" charset="0"/>
                <a:ea typeface="+mn-ea"/>
                <a:cs typeface="+mn-cs"/>
              </a:rPr>
            </a:br>
            <a:r>
              <a:rPr lang="de-DE" sz="1100" b="1" i="0" kern="1200" dirty="0">
                <a:solidFill>
                  <a:srgbClr val="3C3C3B"/>
                </a:solidFill>
                <a:effectLst/>
                <a:latin typeface="Meta IGM" panose="02000503040000020004" pitchFamily="2" charset="0"/>
                <a:ea typeface="+mn-ea"/>
                <a:cs typeface="+mn-cs"/>
              </a:rPr>
              <a:t>Gliederung einfügen</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Max Mustermann</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Musterstraße 12</a:t>
            </a:r>
            <a:br>
              <a:rPr lang="de-DE" sz="1100" b="0" i="0" kern="1200" dirty="0">
                <a:solidFill>
                  <a:srgbClr val="3C3C3B"/>
                </a:solidFill>
                <a:effectLst/>
                <a:latin typeface="Meta IGM" panose="02000503040000020004" pitchFamily="2" charset="0"/>
                <a:ea typeface="+mn-ea"/>
                <a:cs typeface="+mn-cs"/>
              </a:rPr>
            </a:br>
            <a:r>
              <a:rPr lang="de-DE" sz="1100" b="0" i="0" kern="1200" dirty="0">
                <a:solidFill>
                  <a:srgbClr val="3C3C3B"/>
                </a:solidFill>
                <a:effectLst/>
                <a:latin typeface="Meta IGM" panose="02000503040000020004" pitchFamily="2" charset="0"/>
                <a:ea typeface="+mn-ea"/>
                <a:cs typeface="+mn-cs"/>
              </a:rPr>
              <a:t>45678 Musterstadt</a:t>
            </a:r>
          </a:p>
          <a:p>
            <a:pPr algn="r"/>
            <a:endParaRPr lang="de-DE" sz="1100" b="0" i="0" kern="1200" dirty="0">
              <a:solidFill>
                <a:srgbClr val="3C3C3B"/>
              </a:solidFill>
              <a:effectLst/>
              <a:latin typeface="Meta IGM" panose="02000503040000020004" pitchFamily="2" charset="0"/>
              <a:ea typeface="+mn-ea"/>
              <a:cs typeface="+mn-cs"/>
            </a:endParaRPr>
          </a:p>
          <a:p>
            <a:pPr algn="r"/>
            <a:r>
              <a:rPr lang="de-DE" sz="1100" b="0" i="0" kern="1200" dirty="0">
                <a:solidFill>
                  <a:srgbClr val="3C3C3B"/>
                </a:solidFill>
                <a:effectLst/>
                <a:latin typeface="Meta IGM" panose="02000503040000020004" pitchFamily="2" charset="0"/>
                <a:ea typeface="+mn-ea"/>
                <a:cs typeface="+mn-cs"/>
              </a:rPr>
              <a:t>Tel 0123 456789-0</a:t>
            </a:r>
            <a:br>
              <a:rPr lang="de-DE" sz="1100" b="0" i="0" kern="1200" dirty="0">
                <a:solidFill>
                  <a:srgbClr val="3C3C3B"/>
                </a:solidFill>
                <a:effectLst/>
                <a:latin typeface="Meta IGM" panose="02000503040000020004" pitchFamily="2" charset="0"/>
                <a:ea typeface="+mn-ea"/>
                <a:cs typeface="+mn-cs"/>
              </a:rPr>
            </a:br>
            <a:r>
              <a:rPr lang="de-DE" sz="1100" b="0" i="0" kern="1200" dirty="0" err="1">
                <a:solidFill>
                  <a:srgbClr val="3C3C3B"/>
                </a:solidFill>
                <a:effectLst/>
                <a:latin typeface="Meta IGM" panose="02000503040000020004" pitchFamily="2" charset="0"/>
                <a:ea typeface="+mn-ea"/>
                <a:cs typeface="+mn-cs"/>
              </a:rPr>
              <a:t>max.mustermann@igmetall.de</a:t>
            </a:r>
            <a:endParaRPr lang="de-DE" sz="1100" b="0" i="0" kern="1200" dirty="0">
              <a:solidFill>
                <a:srgbClr val="3C3C3B"/>
              </a:solidFill>
              <a:effectLst/>
              <a:latin typeface="Meta IGM" panose="02000503040000020004" pitchFamily="2" charset="0"/>
              <a:ea typeface="+mn-ea"/>
              <a:cs typeface="+mn-cs"/>
            </a:endParaRPr>
          </a:p>
        </p:txBody>
      </p:sp>
      <p:sp>
        <p:nvSpPr>
          <p:cNvPr id="7" name="Title 1">
            <a:extLst>
              <a:ext uri="{FF2B5EF4-FFF2-40B4-BE49-F238E27FC236}">
                <a16:creationId xmlns:a16="http://schemas.microsoft.com/office/drawing/2014/main" id="{C68D3693-BBC6-414A-8E27-D8298EF983B2}"/>
              </a:ext>
            </a:extLst>
          </p:cNvPr>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VIELEN DANK FÜR IHRE</a:t>
            </a:r>
            <a:br>
              <a:rPr lang="de-DE" dirty="0"/>
            </a:br>
            <a:r>
              <a:rPr lang="de-DE" dirty="0"/>
              <a:t>AUFMERKSAMKEIT.</a:t>
            </a:r>
            <a:endParaRPr lang="en-US" dirty="0"/>
          </a:p>
        </p:txBody>
      </p:sp>
    </p:spTree>
    <p:extLst>
      <p:ext uri="{BB962C8B-B14F-4D97-AF65-F5344CB8AC3E}">
        <p14:creationId xmlns:p14="http://schemas.microsoft.com/office/powerpoint/2010/main" val="2719791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6" y="303213"/>
            <a:ext cx="7264541" cy="454025"/>
          </a:xfrm>
        </p:spPr>
        <p:txBody>
          <a:bodyPr/>
          <a:lstStyle>
            <a:lvl1pPr>
              <a:defRPr spc="200" baseline="0"/>
            </a:lvl1pPr>
          </a:lstStyle>
          <a:p>
            <a:r>
              <a:rPr lang="de-DE" dirty="0" smtClean="0"/>
              <a:t>Titel bearbeiten</a:t>
            </a:r>
            <a:endParaRPr lang="en-US" dirty="0"/>
          </a:p>
        </p:txBody>
      </p:sp>
      <p:sp>
        <p:nvSpPr>
          <p:cNvPr id="3" name="Content Placeholder 2"/>
          <p:cNvSpPr>
            <a:spLocks noGrp="1"/>
          </p:cNvSpPr>
          <p:nvPr>
            <p:ph idx="1"/>
          </p:nvPr>
        </p:nvSpPr>
        <p:spPr>
          <a:xfrm>
            <a:off x="250826" y="1876087"/>
            <a:ext cx="8642349" cy="2119409"/>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Calibri" panose="020F0502020204030204" pitchFamily="34" charset="0"/>
                <a:cs typeface="Calibri" panose="020F0502020204030204" pitchFamily="34"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CBAFFCE6-5B0A-D047-AF37-74CD899250A6}"/>
              </a:ext>
            </a:extLst>
          </p:cNvPr>
          <p:cNvSpPr>
            <a:spLocks noGrp="1"/>
          </p:cNvSpPr>
          <p:nvPr>
            <p:ph type="body" sz="quarter" idx="13" hasCustomPrompt="1"/>
          </p:nvPr>
        </p:nvSpPr>
        <p:spPr>
          <a:xfrm>
            <a:off x="250824" y="945757"/>
            <a:ext cx="8642349" cy="495300"/>
          </a:xfrm>
        </p:spPr>
        <p:txBody>
          <a:bodyPr lIns="0" tIns="0" rIns="0" bIns="0" anchor="ctr" anchorCtr="0">
            <a:noAutofit/>
          </a:bodyPr>
          <a:lstStyle>
            <a:lvl1pPr marL="0" indent="0">
              <a:buNone/>
              <a:defRPr sz="2400" b="0" i="0" spc="100" baseline="0">
                <a:latin typeface="Calibri" panose="020F0502020204030204" pitchFamily="34" charset="0"/>
                <a:cs typeface="Calibri" panose="020F0502020204030204" pitchFamily="34" charset="0"/>
              </a:defRPr>
            </a:lvl1pPr>
          </a:lstStyle>
          <a:p>
            <a:r>
              <a:rPr lang="de-DE" dirty="0"/>
              <a:t>Unterzeile einfügen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726752"/>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Calibri" panose="020F0502020204030204" pitchFamily="34" charset="0"/>
                <a:cs typeface="Calibri" panose="020F0502020204030204" pitchFamily="34" charset="0"/>
              </a:rPr>
              <a:pPr algn="ctr"/>
              <a:t>‹Nr.›</a:t>
            </a:fld>
            <a:endParaRPr lang="de-DE" b="0"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250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A6C4DE8-63EB-944F-9420-AFA164894E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5495321" cy="5143500"/>
          </a:xfrm>
          <a:prstGeom prst="rect">
            <a:avLst/>
          </a:prstGeom>
        </p:spPr>
      </p:pic>
      <p:pic>
        <p:nvPicPr>
          <p:cNvPr id="34" name="Grafik 33">
            <a:extLst>
              <a:ext uri="{FF2B5EF4-FFF2-40B4-BE49-F238E27FC236}">
                <a16:creationId xmlns:a16="http://schemas.microsoft.com/office/drawing/2014/main" id="{A1E45744-6AD6-4F43-A343-971D232597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2" name="Title 1"/>
          <p:cNvSpPr>
            <a:spLocks noGrp="1"/>
          </p:cNvSpPr>
          <p:nvPr>
            <p:ph type="ctrTitle" hasCustomPrompt="1"/>
          </p:nvPr>
        </p:nvSpPr>
        <p:spPr>
          <a:xfrm>
            <a:off x="250825" y="1603659"/>
            <a:ext cx="4859057" cy="2524062"/>
          </a:xfrm>
        </p:spPr>
        <p:txBody>
          <a:bodyPr anchor="ctr" anchorCtr="0"/>
          <a:lstStyle>
            <a:lvl1pPr algn="l">
              <a:defRPr sz="3500" b="1" i="0" spc="200" baseline="0">
                <a:solidFill>
                  <a:schemeClr val="bg1"/>
                </a:solidFill>
                <a:latin typeface="Meta Head IGM Cond Black" panose="02000506030000020004" pitchFamily="2" charset="77"/>
              </a:defRPr>
            </a:lvl1pPr>
          </a:lstStyle>
          <a:p>
            <a:r>
              <a:rPr lang="de-DE" dirty="0"/>
              <a:t>ZWISCHENTITEL BEARBEITEN</a:t>
            </a:r>
            <a:endParaRPr lang="en-US" dirty="0"/>
          </a:p>
        </p:txBody>
      </p:sp>
    </p:spTree>
    <p:extLst>
      <p:ext uri="{BB962C8B-B14F-4D97-AF65-F5344CB8AC3E}">
        <p14:creationId xmlns:p14="http://schemas.microsoft.com/office/powerpoint/2010/main" val="3665174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142" y="232507"/>
            <a:ext cx="7880644" cy="454025"/>
          </a:xfrm>
        </p:spPr>
        <p:txBody>
          <a:bodyPr/>
          <a:lstStyle>
            <a:lvl1pPr>
              <a:defRPr spc="200" baseline="0"/>
            </a:lvl1pPr>
          </a:lstStyle>
          <a:p>
            <a:r>
              <a:rPr lang="de-DE" dirty="0"/>
              <a:t>TITEL BEARBEITEN</a:t>
            </a:r>
            <a:endParaRPr lang="en-US" dirty="0"/>
          </a:p>
        </p:txBody>
      </p:sp>
      <p:sp>
        <p:nvSpPr>
          <p:cNvPr id="3" name="Content Placeholder 2"/>
          <p:cNvSpPr>
            <a:spLocks noGrp="1"/>
          </p:cNvSpPr>
          <p:nvPr>
            <p:ph idx="1"/>
          </p:nvPr>
        </p:nvSpPr>
        <p:spPr>
          <a:xfrm>
            <a:off x="250825" y="1043754"/>
            <a:ext cx="8642349" cy="3374823"/>
          </a:xfrm>
        </p:spPr>
        <p:txBody>
          <a:bodyPr lIns="0" tIns="0" rIns="0" bIns="0">
            <a:normAutofit/>
          </a:bodyPr>
          <a:lstStyle>
            <a:lvl1pPr marL="280800" indent="-279450">
              <a:spcBef>
                <a:spcPts val="750"/>
              </a:spcBef>
              <a:buSzPct val="90000"/>
              <a:buFontTx/>
              <a:buBlip>
                <a:blip r:embed="rId2"/>
              </a:buBlip>
              <a:defRPr sz="1800" b="0" i="0">
                <a:solidFill>
                  <a:srgbClr val="3C3C3B"/>
                </a:solidFill>
                <a:latin typeface="Meta IGM" panose="02000503040000020004" pitchFamily="2" charset="0"/>
              </a:defRPr>
            </a:lvl1pPr>
            <a:lvl2pPr marL="586350" indent="-279450">
              <a:spcBef>
                <a:spcPts val="750"/>
              </a:spcBef>
              <a:buSzPct val="90000"/>
              <a:buFontTx/>
              <a:buBlip>
                <a:blip r:embed="rId2"/>
              </a:buBlip>
              <a:defRPr sz="1800" b="0" i="0">
                <a:solidFill>
                  <a:srgbClr val="3C3C3B"/>
                </a:solidFill>
                <a:latin typeface="Meta IGM" panose="02000503040000020004" pitchFamily="2" charset="0"/>
              </a:defRPr>
            </a:lvl2pPr>
            <a:lvl3pPr marL="899550" indent="-285750">
              <a:spcBef>
                <a:spcPts val="750"/>
              </a:spcBef>
              <a:buFontTx/>
              <a:buBlip>
                <a:blip r:embed="rId2"/>
              </a:buBlip>
              <a:defRPr b="0" i="0">
                <a:solidFill>
                  <a:srgbClr val="3C3C3B"/>
                </a:solidFill>
                <a:latin typeface="Meta IGM" panose="02000503040000020004" pitchFamily="2" charset="0"/>
              </a:defRPr>
            </a:lvl3pPr>
            <a:lvl4pPr marL="1200150" indent="-279450">
              <a:spcBef>
                <a:spcPts val="750"/>
              </a:spcBef>
              <a:buFontTx/>
              <a:buBlip>
                <a:blip r:embed="rId2"/>
              </a:buBlip>
              <a:defRPr b="0" i="0">
                <a:solidFill>
                  <a:srgbClr val="3C3C3B"/>
                </a:solidFill>
                <a:latin typeface="Meta IGM" panose="02000503040000020004" pitchFamily="2" charset="0"/>
              </a:defRPr>
            </a:lvl4pPr>
            <a:lvl5pPr marL="1471050">
              <a:spcBef>
                <a:spcPts val="750"/>
              </a:spcBef>
              <a:defRPr b="0" i="0">
                <a:solidFill>
                  <a:srgbClr val="3C3C3B"/>
                </a:solidFill>
                <a:latin typeface="Meta IGM" panose="02000503040000020004" pitchFamily="2" charset="0"/>
              </a:defRPr>
            </a:lvl5pPr>
          </a:lstStyle>
          <a:p>
            <a:pPr lvl="0"/>
            <a:r>
              <a:rPr lang="de-DE" dirty="0" smtClean="0"/>
              <a:t>Formatvorlagen des Textmasters bearbeiten</a:t>
            </a:r>
          </a:p>
        </p:txBody>
      </p:sp>
      <p:sp>
        <p:nvSpPr>
          <p:cNvPr id="8" name="Textplatzhalter 3">
            <a:extLst>
              <a:ext uri="{FF2B5EF4-FFF2-40B4-BE49-F238E27FC236}">
                <a16:creationId xmlns:a16="http://schemas.microsoft.com/office/drawing/2014/main" id="{D7486DF0-5739-C444-8591-8165BD759D7F}"/>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143693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und Bilder in Dreiecke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b="0" i="0">
                <a:latin typeface="Meta IGM" panose="02000503040000020004" pitchFamily="2" charset="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
        <p:nvSpPr>
          <p:cNvPr id="6" name="Bildplatzhalter 5">
            <a:extLst>
              <a:ext uri="{FF2B5EF4-FFF2-40B4-BE49-F238E27FC236}">
                <a16:creationId xmlns:a16="http://schemas.microsoft.com/office/drawing/2014/main" id="{1AFD7D0B-45C0-0649-BF63-2ABAFA50360B}"/>
              </a:ext>
            </a:extLst>
          </p:cNvPr>
          <p:cNvSpPr>
            <a:spLocks noGrp="1"/>
          </p:cNvSpPr>
          <p:nvPr>
            <p:ph type="pic" sz="quarter" idx="15"/>
          </p:nvPr>
        </p:nvSpPr>
        <p:spPr>
          <a:xfrm>
            <a:off x="5250569" y="1732138"/>
            <a:ext cx="3895208" cy="3908072"/>
          </a:xfrm>
          <a:custGeom>
            <a:avLst/>
            <a:gdLst>
              <a:gd name="connsiteX0" fmla="*/ 0 w 2844800"/>
              <a:gd name="connsiteY0" fmla="*/ 1492250 h 1492250"/>
              <a:gd name="connsiteX1" fmla="*/ 1422400 w 2844800"/>
              <a:gd name="connsiteY1" fmla="*/ 0 h 1492250"/>
              <a:gd name="connsiteX2" fmla="*/ 2844800 w 2844800"/>
              <a:gd name="connsiteY2" fmla="*/ 1492250 h 1492250"/>
              <a:gd name="connsiteX3" fmla="*/ 0 w 2844800"/>
              <a:gd name="connsiteY3" fmla="*/ 1492250 h 1492250"/>
              <a:gd name="connsiteX0" fmla="*/ 0 w 3719689"/>
              <a:gd name="connsiteY0" fmla="*/ 1492250 h 3366205"/>
              <a:gd name="connsiteX1" fmla="*/ 1422400 w 3719689"/>
              <a:gd name="connsiteY1" fmla="*/ 0 h 3366205"/>
              <a:gd name="connsiteX2" fmla="*/ 3719689 w 3719689"/>
              <a:gd name="connsiteY2" fmla="*/ 3366205 h 3366205"/>
              <a:gd name="connsiteX3" fmla="*/ 0 w 3719689"/>
              <a:gd name="connsiteY3" fmla="*/ 1492250 h 3366205"/>
              <a:gd name="connsiteX0" fmla="*/ 0 w 3905955"/>
              <a:gd name="connsiteY0" fmla="*/ 1938161 h 3812116"/>
              <a:gd name="connsiteX1" fmla="*/ 3905955 w 3905955"/>
              <a:gd name="connsiteY1" fmla="*/ 0 h 3812116"/>
              <a:gd name="connsiteX2" fmla="*/ 3719689 w 3905955"/>
              <a:gd name="connsiteY2" fmla="*/ 3812116 h 3812116"/>
              <a:gd name="connsiteX3" fmla="*/ 0 w 3905955"/>
              <a:gd name="connsiteY3" fmla="*/ 1938161 h 3812116"/>
              <a:gd name="connsiteX0" fmla="*/ 0 w 3905955"/>
              <a:gd name="connsiteY0" fmla="*/ 1938161 h 3496027"/>
              <a:gd name="connsiteX1" fmla="*/ 3905955 w 3905955"/>
              <a:gd name="connsiteY1" fmla="*/ 0 h 3496027"/>
              <a:gd name="connsiteX2" fmla="*/ 3900311 w 3905955"/>
              <a:gd name="connsiteY2" fmla="*/ 3496027 h 3496027"/>
              <a:gd name="connsiteX3" fmla="*/ 0 w 3905955"/>
              <a:gd name="connsiteY3" fmla="*/ 1938161 h 3496027"/>
              <a:gd name="connsiteX0" fmla="*/ 0 w 3900342"/>
              <a:gd name="connsiteY0" fmla="*/ 1830917 h 3388783"/>
              <a:gd name="connsiteX1" fmla="*/ 3821289 w 3900342"/>
              <a:gd name="connsiteY1" fmla="*/ 0 h 3388783"/>
              <a:gd name="connsiteX2" fmla="*/ 3900311 w 3900342"/>
              <a:gd name="connsiteY2" fmla="*/ 3388783 h 3388783"/>
              <a:gd name="connsiteX3" fmla="*/ 0 w 3900342"/>
              <a:gd name="connsiteY3" fmla="*/ 1830917 h 3388783"/>
              <a:gd name="connsiteX0" fmla="*/ 0 w 3900561"/>
              <a:gd name="connsiteY0" fmla="*/ 1932517 h 3490383"/>
              <a:gd name="connsiteX1" fmla="*/ 3894666 w 3900561"/>
              <a:gd name="connsiteY1" fmla="*/ 0 h 3490383"/>
              <a:gd name="connsiteX2" fmla="*/ 3900311 w 3900561"/>
              <a:gd name="connsiteY2" fmla="*/ 3490383 h 3490383"/>
              <a:gd name="connsiteX3" fmla="*/ 0 w 3900561"/>
              <a:gd name="connsiteY3" fmla="*/ 1932517 h 3490383"/>
              <a:gd name="connsiteX0" fmla="*/ 0 w 3895208"/>
              <a:gd name="connsiteY0" fmla="*/ 1932517 h 3908072"/>
              <a:gd name="connsiteX1" fmla="*/ 3894666 w 3895208"/>
              <a:gd name="connsiteY1" fmla="*/ 0 h 3908072"/>
              <a:gd name="connsiteX2" fmla="*/ 3894666 w 3895208"/>
              <a:gd name="connsiteY2" fmla="*/ 3908072 h 3908072"/>
              <a:gd name="connsiteX3" fmla="*/ 0 w 3895208"/>
              <a:gd name="connsiteY3" fmla="*/ 1932517 h 3908072"/>
            </a:gdLst>
            <a:ahLst/>
            <a:cxnLst>
              <a:cxn ang="0">
                <a:pos x="connsiteX0" y="connsiteY0"/>
              </a:cxn>
              <a:cxn ang="0">
                <a:pos x="connsiteX1" y="connsiteY1"/>
              </a:cxn>
              <a:cxn ang="0">
                <a:pos x="connsiteX2" y="connsiteY2"/>
              </a:cxn>
              <a:cxn ang="0">
                <a:pos x="connsiteX3" y="connsiteY3"/>
              </a:cxn>
            </a:cxnLst>
            <a:rect l="l" t="t" r="r" b="b"/>
            <a:pathLst>
              <a:path w="3895208" h="3908072">
                <a:moveTo>
                  <a:pt x="0" y="1932517"/>
                </a:moveTo>
                <a:lnTo>
                  <a:pt x="3894666" y="0"/>
                </a:lnTo>
                <a:cubicBezTo>
                  <a:pt x="3892785" y="1165342"/>
                  <a:pt x="3896547" y="2742730"/>
                  <a:pt x="3894666" y="3908072"/>
                </a:cubicBezTo>
                <a:lnTo>
                  <a:pt x="0" y="1932517"/>
                </a:lnTo>
                <a:close/>
              </a:path>
            </a:pathLst>
          </a:custGeom>
          <a:solidFill>
            <a:schemeClr val="accent6"/>
          </a:solidFill>
        </p:spPr>
        <p:txBody>
          <a:bodyPr anchor="ctr">
            <a:normAutofit/>
          </a:bodyPr>
          <a:lstStyle>
            <a:lvl1pPr marL="0" indent="0" algn="r">
              <a:spcBef>
                <a:spcPts val="500"/>
              </a:spcBef>
              <a:buFont typeface="Arial" panose="020B0604020202020204" pitchFamily="34" charset="0"/>
              <a:buNone/>
              <a:defRPr sz="1600"/>
            </a:lvl1pPr>
          </a:lstStyle>
          <a:p>
            <a:r>
              <a:rPr lang="de-DE" smtClean="0"/>
              <a:t>Bild durch Klicken auf Symbol hinzufügen</a:t>
            </a:r>
            <a:endParaRPr lang="de-DE" dirty="0"/>
          </a:p>
        </p:txBody>
      </p:sp>
      <p:sp>
        <p:nvSpPr>
          <p:cNvPr id="14" name="Bildplatzhalter 13">
            <a:extLst>
              <a:ext uri="{FF2B5EF4-FFF2-40B4-BE49-F238E27FC236}">
                <a16:creationId xmlns:a16="http://schemas.microsoft.com/office/drawing/2014/main" id="{307DC63A-7B6C-E443-8FD2-12E8BE98F005}"/>
              </a:ext>
            </a:extLst>
          </p:cNvPr>
          <p:cNvSpPr>
            <a:spLocks noGrp="1"/>
          </p:cNvSpPr>
          <p:nvPr>
            <p:ph type="pic" sz="quarter" idx="16"/>
          </p:nvPr>
        </p:nvSpPr>
        <p:spPr>
          <a:xfrm>
            <a:off x="6142614" y="1023853"/>
            <a:ext cx="2114407" cy="2121623"/>
          </a:xfrm>
          <a:custGeom>
            <a:avLst/>
            <a:gdLst>
              <a:gd name="connsiteX0" fmla="*/ 0 w 1614487"/>
              <a:gd name="connsiteY0" fmla="*/ 0 h 2119313"/>
              <a:gd name="connsiteX1" fmla="*/ 1614487 w 1614487"/>
              <a:gd name="connsiteY1" fmla="*/ 0 h 2119313"/>
              <a:gd name="connsiteX2" fmla="*/ 1614487 w 1614487"/>
              <a:gd name="connsiteY2" fmla="*/ 2119313 h 2119313"/>
              <a:gd name="connsiteX3" fmla="*/ 0 w 1614487"/>
              <a:gd name="connsiteY3" fmla="*/ 2119313 h 2119313"/>
              <a:gd name="connsiteX4" fmla="*/ 0 w 1614487"/>
              <a:gd name="connsiteY4" fmla="*/ 0 h 2119313"/>
              <a:gd name="connsiteX0" fmla="*/ 0 w 1614487"/>
              <a:gd name="connsiteY0" fmla="*/ 0 h 2119313"/>
              <a:gd name="connsiteX1" fmla="*/ 1614487 w 1614487"/>
              <a:gd name="connsiteY1" fmla="*/ 2119313 h 2119313"/>
              <a:gd name="connsiteX2" fmla="*/ 0 w 1614487"/>
              <a:gd name="connsiteY2" fmla="*/ 2119313 h 2119313"/>
              <a:gd name="connsiteX3" fmla="*/ 0 w 1614487"/>
              <a:gd name="connsiteY3" fmla="*/ 0 h 2119313"/>
              <a:gd name="connsiteX0" fmla="*/ 90054 w 1614487"/>
              <a:gd name="connsiteY0" fmla="*/ 0 h 2244004"/>
              <a:gd name="connsiteX1" fmla="*/ 1614487 w 1614487"/>
              <a:gd name="connsiteY1" fmla="*/ 2244004 h 2244004"/>
              <a:gd name="connsiteX2" fmla="*/ 0 w 1614487"/>
              <a:gd name="connsiteY2" fmla="*/ 2244004 h 2244004"/>
              <a:gd name="connsiteX3" fmla="*/ 90054 w 1614487"/>
              <a:gd name="connsiteY3" fmla="*/ 0 h 2244004"/>
              <a:gd name="connsiteX0" fmla="*/ 0 w 1524433"/>
              <a:gd name="connsiteY0" fmla="*/ 0 h 2244004"/>
              <a:gd name="connsiteX1" fmla="*/ 1524433 w 1524433"/>
              <a:gd name="connsiteY1" fmla="*/ 2244004 h 2244004"/>
              <a:gd name="connsiteX2" fmla="*/ 6927 w 1524433"/>
              <a:gd name="connsiteY2" fmla="*/ 2160877 h 2244004"/>
              <a:gd name="connsiteX3" fmla="*/ 0 w 1524433"/>
              <a:gd name="connsiteY3" fmla="*/ 0 h 2244004"/>
              <a:gd name="connsiteX0" fmla="*/ 0 w 2120179"/>
              <a:gd name="connsiteY0" fmla="*/ 0 h 2160877"/>
              <a:gd name="connsiteX1" fmla="*/ 2120179 w 2120179"/>
              <a:gd name="connsiteY1" fmla="*/ 1080223 h 2160877"/>
              <a:gd name="connsiteX2" fmla="*/ 6927 w 2120179"/>
              <a:gd name="connsiteY2" fmla="*/ 2160877 h 2160877"/>
              <a:gd name="connsiteX3" fmla="*/ 0 w 2120179"/>
              <a:gd name="connsiteY3" fmla="*/ 0 h 2160877"/>
              <a:gd name="connsiteX0" fmla="*/ 0 w 2120179"/>
              <a:gd name="connsiteY0" fmla="*/ 0 h 2147023"/>
              <a:gd name="connsiteX1" fmla="*/ 2120179 w 2120179"/>
              <a:gd name="connsiteY1" fmla="*/ 1080223 h 2147023"/>
              <a:gd name="connsiteX2" fmla="*/ 6927 w 2120179"/>
              <a:gd name="connsiteY2" fmla="*/ 2147023 h 2147023"/>
              <a:gd name="connsiteX3" fmla="*/ 0 w 2120179"/>
              <a:gd name="connsiteY3" fmla="*/ 0 h 2147023"/>
              <a:gd name="connsiteX0" fmla="*/ 6928 w 2127107"/>
              <a:gd name="connsiteY0" fmla="*/ 0 h 2147023"/>
              <a:gd name="connsiteX1" fmla="*/ 2127107 w 2127107"/>
              <a:gd name="connsiteY1" fmla="*/ 1080223 h 2147023"/>
              <a:gd name="connsiteX2" fmla="*/ 0 w 2127107"/>
              <a:gd name="connsiteY2" fmla="*/ 2147023 h 2147023"/>
              <a:gd name="connsiteX3" fmla="*/ 6928 w 2127107"/>
              <a:gd name="connsiteY3" fmla="*/ 0 h 2147023"/>
              <a:gd name="connsiteX0" fmla="*/ 338 w 2120517"/>
              <a:gd name="connsiteY0" fmla="*/ 0 h 2147023"/>
              <a:gd name="connsiteX1" fmla="*/ 2120517 w 2120517"/>
              <a:gd name="connsiteY1" fmla="*/ 1080223 h 2147023"/>
              <a:gd name="connsiteX2" fmla="*/ 6110 w 2120517"/>
              <a:gd name="connsiteY2" fmla="*/ 2147023 h 2147023"/>
              <a:gd name="connsiteX3" fmla="*/ 338 w 2120517"/>
              <a:gd name="connsiteY3" fmla="*/ 0 h 2147023"/>
              <a:gd name="connsiteX0" fmla="*/ 35503 w 2114407"/>
              <a:gd name="connsiteY0" fmla="*/ 0 h 2004148"/>
              <a:gd name="connsiteX1" fmla="*/ 2114407 w 2114407"/>
              <a:gd name="connsiteY1" fmla="*/ 937348 h 2004148"/>
              <a:gd name="connsiteX2" fmla="*/ 0 w 2114407"/>
              <a:gd name="connsiteY2" fmla="*/ 2004148 h 2004148"/>
              <a:gd name="connsiteX3" fmla="*/ 35503 w 2114407"/>
              <a:gd name="connsiteY3" fmla="*/ 0 h 2004148"/>
              <a:gd name="connsiteX0" fmla="*/ 6928 w 2114407"/>
              <a:gd name="connsiteY0" fmla="*/ 0 h 2121623"/>
              <a:gd name="connsiteX1" fmla="*/ 2114407 w 2114407"/>
              <a:gd name="connsiteY1" fmla="*/ 1054823 h 2121623"/>
              <a:gd name="connsiteX2" fmla="*/ 0 w 2114407"/>
              <a:gd name="connsiteY2" fmla="*/ 2121623 h 2121623"/>
              <a:gd name="connsiteX3" fmla="*/ 6928 w 2114407"/>
              <a:gd name="connsiteY3" fmla="*/ 0 h 2121623"/>
            </a:gdLst>
            <a:ahLst/>
            <a:cxnLst>
              <a:cxn ang="0">
                <a:pos x="connsiteX0" y="connsiteY0"/>
              </a:cxn>
              <a:cxn ang="0">
                <a:pos x="connsiteX1" y="connsiteY1"/>
              </a:cxn>
              <a:cxn ang="0">
                <a:pos x="connsiteX2" y="connsiteY2"/>
              </a:cxn>
              <a:cxn ang="0">
                <a:pos x="connsiteX3" y="connsiteY3"/>
              </a:cxn>
            </a:cxnLst>
            <a:rect l="l" t="t" r="r" b="b"/>
            <a:pathLst>
              <a:path w="2114407" h="2121623">
                <a:moveTo>
                  <a:pt x="6928" y="0"/>
                </a:moveTo>
                <a:lnTo>
                  <a:pt x="2114407" y="1054823"/>
                </a:lnTo>
                <a:lnTo>
                  <a:pt x="0" y="2121623"/>
                </a:lnTo>
                <a:cubicBezTo>
                  <a:pt x="2309" y="1405949"/>
                  <a:pt x="4619" y="715674"/>
                  <a:pt x="6928" y="0"/>
                </a:cubicBezTo>
                <a:close/>
              </a:path>
            </a:pathLst>
          </a:custGeom>
          <a:solidFill>
            <a:schemeClr val="accent6"/>
          </a:solidFill>
        </p:spPr>
        <p:txBody>
          <a:bodyPr anchor="ctr">
            <a:normAutofit/>
          </a:bodyPr>
          <a:lstStyle>
            <a:lvl1pPr marL="0" indent="0" algn="l">
              <a:lnSpc>
                <a:spcPct val="100000"/>
              </a:lnSpc>
              <a:spcBef>
                <a:spcPts val="100"/>
              </a:spcBef>
              <a:buFont typeface="Arial" panose="020B0604020202020204" pitchFamily="34" charset="0"/>
              <a:buNone/>
              <a:defRPr sz="1400"/>
            </a:lvl1pPr>
          </a:lstStyle>
          <a:p>
            <a:r>
              <a:rPr lang="de-DE" dirty="0" smtClean="0"/>
              <a:t>Bild durch Klicken auf Symbol hinzufügen</a:t>
            </a:r>
            <a:endParaRPr lang="de-DE" dirty="0"/>
          </a:p>
        </p:txBody>
      </p:sp>
    </p:spTree>
    <p:extLst>
      <p:ext uri="{BB962C8B-B14F-4D97-AF65-F5344CB8AC3E}">
        <p14:creationId xmlns:p14="http://schemas.microsoft.com/office/powerpoint/2010/main" val="19778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Bild Quadr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0824" y="2213003"/>
            <a:ext cx="4228968" cy="2228368"/>
          </a:xfrm>
        </p:spPr>
        <p:txBody>
          <a:bodyPr lIns="0" tIns="0" rIns="0" bIns="0">
            <a:noAutofit/>
          </a:bodyPr>
          <a:lstStyle>
            <a:lvl1pPr marL="243450">
              <a:defRPr/>
            </a:lvl1pPr>
            <a:lvl2pPr>
              <a:defRPr/>
            </a:lvl2pPr>
            <a:lvl3pPr>
              <a:defRPr/>
            </a:lvl3pPr>
            <a:lvl4pPr>
              <a:defRPr/>
            </a:lvl4pPr>
            <a:lvl5pPr>
              <a:defRPr/>
            </a:lvl5pPr>
          </a:lstStyle>
          <a:p>
            <a:pPr lvl="0"/>
            <a:r>
              <a:rPr lang="de-DE" smtClean="0"/>
              <a:t>Formatvorlagen des Textmasters bearbeiten</a:t>
            </a:r>
          </a:p>
        </p:txBody>
      </p:sp>
      <p:sp>
        <p:nvSpPr>
          <p:cNvPr id="9" name="Textplatzhalter 8">
            <a:extLst>
              <a:ext uri="{FF2B5EF4-FFF2-40B4-BE49-F238E27FC236}">
                <a16:creationId xmlns:a16="http://schemas.microsoft.com/office/drawing/2014/main" id="{701916FA-D5D3-3649-805F-88EF80C0F85B}"/>
              </a:ext>
            </a:extLst>
          </p:cNvPr>
          <p:cNvSpPr>
            <a:spLocks noGrp="1"/>
          </p:cNvSpPr>
          <p:nvPr>
            <p:ph type="body" sz="quarter" idx="13" hasCustomPrompt="1"/>
          </p:nvPr>
        </p:nvSpPr>
        <p:spPr>
          <a:xfrm>
            <a:off x="250825" y="1579389"/>
            <a:ext cx="4228967" cy="495300"/>
          </a:xfrm>
        </p:spPr>
        <p:txBody>
          <a:bodyPr lIns="0" tIns="0" rIns="0" bIns="0" anchor="ctr" anchorCtr="0">
            <a:noAutofit/>
          </a:bodyPr>
          <a:lstStyle>
            <a:lvl1pPr marL="0" indent="0">
              <a:buNone/>
              <a:defRPr sz="2400" b="0" i="0" spc="100" baseline="0">
                <a:latin typeface="Meta Head IGM Cond Light" panose="02000506030000020004" pitchFamily="2" charset="77"/>
              </a:defRPr>
            </a:lvl1pPr>
          </a:lstStyle>
          <a:p>
            <a:r>
              <a:rPr lang="de-DE" dirty="0"/>
              <a:t>Unterzeile einfügen</a:t>
            </a:r>
          </a:p>
        </p:txBody>
      </p:sp>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4745736" y="1080001"/>
            <a:ext cx="4147439"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1080000"/>
            <a:ext cx="4228967" cy="472175"/>
          </a:xfrm>
        </p:spPr>
        <p:txBody>
          <a:bodyPr/>
          <a:lstStyle>
            <a:lvl1pPr>
              <a:defRPr spc="200" baseline="0"/>
            </a:lvl1pPr>
          </a:lstStyle>
          <a:p>
            <a:r>
              <a:rPr lang="de-DE" dirty="0"/>
              <a:t>TITEL BEARBEITEN</a:t>
            </a:r>
            <a:endParaRPr lang="en-US" dirty="0"/>
          </a:p>
        </p:txBody>
      </p:sp>
    </p:spTree>
    <p:extLst>
      <p:ext uri="{BB962C8B-B14F-4D97-AF65-F5344CB8AC3E}">
        <p14:creationId xmlns:p14="http://schemas.microsoft.com/office/powerpoint/2010/main" val="385205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11" name="Bildplatzhalter 9">
            <a:extLst>
              <a:ext uri="{FF2B5EF4-FFF2-40B4-BE49-F238E27FC236}">
                <a16:creationId xmlns:a16="http://schemas.microsoft.com/office/drawing/2014/main" id="{38FCB7D0-646F-AF48-A2B8-12A09927B98A}"/>
              </a:ext>
            </a:extLst>
          </p:cNvPr>
          <p:cNvSpPr>
            <a:spLocks noGrp="1"/>
          </p:cNvSpPr>
          <p:nvPr>
            <p:ph type="pic" sz="quarter" idx="14"/>
          </p:nvPr>
        </p:nvSpPr>
        <p:spPr>
          <a:xfrm>
            <a:off x="250032" y="1080001"/>
            <a:ext cx="8643144" cy="3361632"/>
          </a:xfrm>
          <a:solidFill>
            <a:schemeClr val="accent6"/>
          </a:solidFill>
        </p:spPr>
        <p:txBody>
          <a:bodyPr lIns="0" tIns="0" rIns="0" bIns="0" anchor="ctr">
            <a:noAutofit/>
          </a:bodyPr>
          <a:lstStyle>
            <a:lvl1pPr marL="0" indent="0" algn="ctr">
              <a:buNone/>
              <a:defRPr/>
            </a:lvl1pPr>
          </a:lstStyle>
          <a:p>
            <a:r>
              <a:rPr lang="de-DE" smtClean="0"/>
              <a:t>Bild durch Klicken auf Symbol hinzufügen</a:t>
            </a:r>
            <a:endParaRPr lang="de-DE" dirty="0"/>
          </a:p>
        </p:txBody>
      </p:sp>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60306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Smartart">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
        <p:nvSpPr>
          <p:cNvPr id="12" name="Title 1">
            <a:extLst>
              <a:ext uri="{FF2B5EF4-FFF2-40B4-BE49-F238E27FC236}">
                <a16:creationId xmlns:a16="http://schemas.microsoft.com/office/drawing/2014/main" id="{B6248DF6-2726-DD4A-A7E5-C91F48E303A9}"/>
              </a:ext>
            </a:extLst>
          </p:cNvPr>
          <p:cNvSpPr>
            <a:spLocks noGrp="1"/>
          </p:cNvSpPr>
          <p:nvPr>
            <p:ph type="title" hasCustomPrompt="1"/>
          </p:nvPr>
        </p:nvSpPr>
        <p:spPr>
          <a:xfrm>
            <a:off x="250825" y="250349"/>
            <a:ext cx="4228967" cy="472175"/>
          </a:xfrm>
        </p:spPr>
        <p:txBody>
          <a:bodyPr/>
          <a:lstStyle>
            <a:lvl1pPr>
              <a:defRPr spc="200" baseline="0"/>
            </a:lvl1pPr>
          </a:lstStyle>
          <a:p>
            <a:r>
              <a:rPr lang="de-DE" dirty="0"/>
              <a:t>TITEL BEARBEITEN</a:t>
            </a:r>
            <a:endParaRPr lang="en-US" dirty="0"/>
          </a:p>
        </p:txBody>
      </p:sp>
      <p:sp>
        <p:nvSpPr>
          <p:cNvPr id="13" name="SmartArt-Platzhalter 3">
            <a:extLst>
              <a:ext uri="{FF2B5EF4-FFF2-40B4-BE49-F238E27FC236}">
                <a16:creationId xmlns:a16="http://schemas.microsoft.com/office/drawing/2014/main" id="{55665241-B298-6C48-8846-F34E0522A230}"/>
              </a:ext>
            </a:extLst>
          </p:cNvPr>
          <p:cNvSpPr>
            <a:spLocks noGrp="1"/>
          </p:cNvSpPr>
          <p:nvPr>
            <p:ph type="dgm" sz="quarter" idx="15"/>
          </p:nvPr>
        </p:nvSpPr>
        <p:spPr>
          <a:xfrm>
            <a:off x="250825" y="1132964"/>
            <a:ext cx="8642350" cy="3308861"/>
          </a:xfrm>
        </p:spPr>
        <p:txBody>
          <a:bodyPr/>
          <a:lstStyle>
            <a:lvl1pPr marL="0" indent="0">
              <a:buNone/>
              <a:defRPr/>
            </a:lvl1pPr>
          </a:lstStyle>
          <a:p>
            <a:r>
              <a:rPr lang="de-DE" smtClean="0"/>
              <a:t>Klicken Sie auf das Symbol, um die SmartArt-Grafik hinzuzufügen</a:t>
            </a:r>
            <a:endParaRPr lang="de-DE" dirty="0"/>
          </a:p>
        </p:txBody>
      </p:sp>
    </p:spTree>
    <p:extLst>
      <p:ext uri="{BB962C8B-B14F-4D97-AF65-F5344CB8AC3E}">
        <p14:creationId xmlns:p14="http://schemas.microsoft.com/office/powerpoint/2010/main" val="92827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platzhalter 3">
            <a:extLst>
              <a:ext uri="{FF2B5EF4-FFF2-40B4-BE49-F238E27FC236}">
                <a16:creationId xmlns:a16="http://schemas.microsoft.com/office/drawing/2014/main" id="{640241A6-D7C2-2D40-8F92-2599EC120160}"/>
              </a:ext>
            </a:extLst>
          </p:cNvPr>
          <p:cNvSpPr txBox="1">
            <a:spLocks/>
          </p:cNvSpPr>
          <p:nvPr userDrawn="1"/>
        </p:nvSpPr>
        <p:spPr>
          <a:xfrm>
            <a:off x="4135077" y="4678176"/>
            <a:ext cx="884237" cy="271969"/>
          </a:xfrm>
          <a:prstGeom prst="rect">
            <a:avLst/>
          </a:prstGeom>
        </p:spPr>
        <p:txBody>
          <a:bodyPr lIns="0" tIns="0" rIns="0" bIns="0" anchor="b" anchorCtr="0"/>
          <a:lstStyle>
            <a:lvl1pPr marL="0" indent="0" algn="l" defTabSz="685800" rtl="0" eaLnBrk="1" latinLnBrk="0" hangingPunct="1">
              <a:lnSpc>
                <a:spcPct val="90000"/>
              </a:lnSpc>
              <a:spcBef>
                <a:spcPts val="750"/>
              </a:spcBef>
              <a:buSzPct val="90000"/>
              <a:buFontTx/>
              <a:buNone/>
              <a:defRPr sz="1000" b="0" i="0" kern="1200">
                <a:solidFill>
                  <a:srgbClr val="3C3C3B"/>
                </a:solidFill>
                <a:latin typeface="Meta OT" panose="020B0504030101020104" pitchFamily="34" charset="77"/>
                <a:ea typeface="+mn-ea"/>
                <a:cs typeface="+mn-cs"/>
              </a:defRPr>
            </a:lvl1pPr>
            <a:lvl2pPr marL="5143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2pPr>
            <a:lvl3pPr marL="7852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3pPr>
            <a:lvl4pPr marL="1056150" indent="-243450" algn="l" defTabSz="685800" rtl="0" eaLnBrk="1" latinLnBrk="0" hangingPunct="1">
              <a:lnSpc>
                <a:spcPct val="90000"/>
              </a:lnSpc>
              <a:spcBef>
                <a:spcPts val="375"/>
              </a:spcBef>
              <a:buSzPct val="90000"/>
              <a:buFontTx/>
              <a:buBlip>
                <a:blip r:embed="rId2"/>
              </a:buBlip>
              <a:defRPr sz="1800" b="0" i="0" kern="1200">
                <a:solidFill>
                  <a:schemeClr val="tx1"/>
                </a:solidFill>
                <a:latin typeface="Meta OT" panose="020B0504030101020104" pitchFamily="34" charset="77"/>
                <a:ea typeface="+mn-ea"/>
                <a:cs typeface="+mn-cs"/>
              </a:defRPr>
            </a:lvl4pPr>
            <a:lvl5pPr marL="1327050" indent="-243450" algn="l" defTabSz="685800" rtl="0" eaLnBrk="1" latinLnBrk="0" hangingPunct="1">
              <a:lnSpc>
                <a:spcPct val="90000"/>
              </a:lnSpc>
              <a:spcBef>
                <a:spcPts val="375"/>
              </a:spcBef>
              <a:buFontTx/>
              <a:buBlip>
                <a:blip r:embed="rId2"/>
              </a:buBlip>
              <a:defRPr sz="1800" b="0" i="0" kern="1200">
                <a:solidFill>
                  <a:schemeClr val="tx1"/>
                </a:solidFill>
                <a:latin typeface="Meta OT" panose="020B0504030101020104" pitchFamily="34" charset="77"/>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fld id="{FE565D1A-C7ED-2741-8521-CA3C0FECAFC6}" type="slidenum">
              <a:rPr lang="de-DE" b="0" i="0" smtClean="0">
                <a:latin typeface="Meta IGM" panose="02000503040000020004" pitchFamily="2" charset="0"/>
              </a:rPr>
              <a:pPr algn="ctr"/>
              <a:t>‹Nr.›</a:t>
            </a:fld>
            <a:endParaRPr lang="de-DE" b="0" i="0" dirty="0">
              <a:latin typeface="Meta IGM" panose="02000503040000020004" pitchFamily="2" charset="0"/>
            </a:endParaRPr>
          </a:p>
        </p:txBody>
      </p:sp>
    </p:spTree>
    <p:extLst>
      <p:ext uri="{BB962C8B-B14F-4D97-AF65-F5344CB8AC3E}">
        <p14:creationId xmlns:p14="http://schemas.microsoft.com/office/powerpoint/2010/main" val="81201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13" name="Textfeld 12">
            <a:extLst>
              <a:ext uri="{FF2B5EF4-FFF2-40B4-BE49-F238E27FC236}">
                <a16:creationId xmlns:a16="http://schemas.microsoft.com/office/drawing/2014/main" id="{61566813-E909-A142-B31F-03FCE51CCD4D}"/>
              </a:ext>
            </a:extLst>
          </p:cNvPr>
          <p:cNvSpPr txBox="1"/>
          <p:nvPr userDrawn="1"/>
        </p:nvSpPr>
        <p:spPr>
          <a:xfrm>
            <a:off x="6115050" y="4636168"/>
            <a:ext cx="2784031" cy="461665"/>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a:t>
            </a:r>
            <a:r>
              <a:rPr lang="de-DE" sz="1000" b="0" i="0" kern="1200" dirty="0" smtClean="0">
                <a:solidFill>
                  <a:srgbClr val="3C3C3B"/>
                </a:solidFill>
                <a:effectLst/>
                <a:latin typeface="Meta IGM" panose="02000503040000020004" pitchFamily="2" charset="0"/>
                <a:ea typeface="+mn-ea"/>
                <a:cs typeface="+mn-cs"/>
              </a:rPr>
              <a:t>Metall</a:t>
            </a:r>
          </a:p>
          <a:p>
            <a:pPr algn="r"/>
            <a:r>
              <a:rPr lang="de-DE" sz="1000" b="1" i="0" kern="1200" dirty="0" smtClean="0">
                <a:solidFill>
                  <a:srgbClr val="3C3C3B"/>
                </a:solidFill>
                <a:effectLst/>
                <a:latin typeface="Meta IGM" panose="02000503040000020004" pitchFamily="2" charset="0"/>
                <a:ea typeface="+mn-ea"/>
                <a:cs typeface="+mn-cs"/>
              </a:rPr>
              <a:t>FB Betriebspolitik</a:t>
            </a:r>
            <a:endParaRPr lang="de-DE" sz="1000" b="1" i="0" kern="1200" dirty="0">
              <a:solidFill>
                <a:srgbClr val="3C3C3B"/>
              </a:solidFill>
              <a:effectLst/>
              <a:latin typeface="Meta IGM" panose="02000503040000020004" pitchFamily="2" charset="0"/>
              <a:ea typeface="+mn-ea"/>
              <a:cs typeface="+mn-cs"/>
            </a:endParaRPr>
          </a:p>
          <a:p>
            <a:pPr algn="r"/>
            <a:r>
              <a:rPr lang="de-DE" sz="1000" b="1" i="0" kern="1200" dirty="0" smtClean="0">
                <a:solidFill>
                  <a:srgbClr val="3C3C3B"/>
                </a:solidFill>
                <a:effectLst/>
                <a:latin typeface="Meta IGM" panose="02000503040000020004" pitchFamily="2" charset="0"/>
                <a:ea typeface="+mn-ea"/>
                <a:cs typeface="+mn-cs"/>
              </a:rPr>
              <a:t>FB Sozialpolitik</a:t>
            </a:r>
            <a:endParaRPr lang="de-DE" sz="1000" b="1" i="0" kern="1200" dirty="0">
              <a:solidFill>
                <a:srgbClr val="3C3C3B"/>
              </a:solidFill>
              <a:effectLst/>
              <a:latin typeface="Meta IGM" panose="02000503040000020004" pitchFamily="2" charset="0"/>
              <a:ea typeface="+mn-ea"/>
              <a:cs typeface="+mn-cs"/>
            </a:endParaRPr>
          </a:p>
        </p:txBody>
      </p:sp>
    </p:spTree>
    <p:extLst>
      <p:ext uri="{BB962C8B-B14F-4D97-AF65-F5344CB8AC3E}">
        <p14:creationId xmlns:p14="http://schemas.microsoft.com/office/powerpoint/2010/main" val="2581257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77" r:id="rId5"/>
    <p:sldLayoutId id="2147483675" r:id="rId6"/>
    <p:sldLayoutId id="2147483678" r:id="rId7"/>
    <p:sldLayoutId id="2147483676" r:id="rId8"/>
    <p:sldLayoutId id="2147483679" r:id="rId9"/>
    <p:sldLayoutId id="2147483674" r:id="rId10"/>
    <p:sldLayoutId id="2147483681" r:id="rId11"/>
    <p:sldLayoutId id="2147483684" r:id="rId12"/>
    <p:sldLayoutId id="2147483685" r:id="rId13"/>
    <p:sldLayoutId id="2147483698" r:id="rId14"/>
  </p:sldLayoutIdLs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2800" b="1" i="0" kern="1200" cap="all" spc="200" baseline="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7"/>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Tx/>
        <a:buBlip>
          <a:blip r:embed="rId17"/>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17"/>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17"/>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17"/>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365774"/>
            <a:ext cx="7722401" cy="454025"/>
          </a:xfrm>
          <a:prstGeom prst="rect">
            <a:avLst/>
          </a:prstGeom>
        </p:spPr>
        <p:txBody>
          <a:bodyPr vert="horz" lIns="0" tIns="0" rIns="0" bIns="0" rtlCol="0" anchor="t" anchorCtr="0">
            <a:noAutofit/>
          </a:bodyPr>
          <a:lstStyle/>
          <a:p>
            <a:r>
              <a:rPr lang="de-DE" dirty="0"/>
              <a:t>TITEL BEARBEITEN</a:t>
            </a:r>
            <a:endParaRPr lang="en-US" dirty="0"/>
          </a:p>
        </p:txBody>
      </p:sp>
      <p:sp>
        <p:nvSpPr>
          <p:cNvPr id="3" name="Text Placeholder 2"/>
          <p:cNvSpPr>
            <a:spLocks noGrp="1"/>
          </p:cNvSpPr>
          <p:nvPr>
            <p:ph type="body" idx="1"/>
          </p:nvPr>
        </p:nvSpPr>
        <p:spPr>
          <a:xfrm>
            <a:off x="250825" y="1979525"/>
            <a:ext cx="8642349" cy="26531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13">
            <a:extLst>
              <a:ext uri="{FF2B5EF4-FFF2-40B4-BE49-F238E27FC236}">
                <a16:creationId xmlns:a16="http://schemas.microsoft.com/office/drawing/2014/main" id="{70113CA0-0DD7-9548-B4A8-43615A11C389}"/>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173175" y="238618"/>
            <a:ext cx="720000" cy="720000"/>
          </a:xfrm>
          <a:prstGeom prst="rect">
            <a:avLst/>
          </a:prstGeom>
        </p:spPr>
      </p:pic>
      <p:sp>
        <p:nvSpPr>
          <p:cNvPr id="7" name="Textfeld 6">
            <a:extLst>
              <a:ext uri="{FF2B5EF4-FFF2-40B4-BE49-F238E27FC236}">
                <a16:creationId xmlns:a16="http://schemas.microsoft.com/office/drawing/2014/main" id="{61566813-E909-A142-B31F-03FCE51CCD4D}"/>
              </a:ext>
            </a:extLst>
          </p:cNvPr>
          <p:cNvSpPr txBox="1"/>
          <p:nvPr userDrawn="1"/>
        </p:nvSpPr>
        <p:spPr>
          <a:xfrm>
            <a:off x="6115050" y="4636168"/>
            <a:ext cx="2784031" cy="461665"/>
          </a:xfrm>
          <a:prstGeom prst="rect">
            <a:avLst/>
          </a:prstGeom>
          <a:noFill/>
        </p:spPr>
        <p:txBody>
          <a:bodyPr wrap="square" lIns="0" tIns="0" rIns="0" bIns="0" rtlCol="0">
            <a:spAutoFit/>
          </a:bodyPr>
          <a:lstStyle/>
          <a:p>
            <a:pPr algn="r"/>
            <a:r>
              <a:rPr lang="de-DE" sz="1000" b="0" i="0" kern="1200" dirty="0">
                <a:solidFill>
                  <a:srgbClr val="3C3C3B"/>
                </a:solidFill>
                <a:effectLst/>
                <a:latin typeface="Meta IGM" panose="02000503040000020004" pitchFamily="2" charset="0"/>
                <a:ea typeface="+mn-ea"/>
                <a:cs typeface="+mn-cs"/>
              </a:rPr>
              <a:t>IG </a:t>
            </a:r>
            <a:r>
              <a:rPr lang="de-DE" sz="1000" b="0" i="0" kern="1200" dirty="0" smtClean="0">
                <a:solidFill>
                  <a:srgbClr val="3C3C3B"/>
                </a:solidFill>
                <a:effectLst/>
                <a:latin typeface="Meta IGM" panose="02000503040000020004" pitchFamily="2" charset="0"/>
                <a:ea typeface="+mn-ea"/>
                <a:cs typeface="+mn-cs"/>
              </a:rPr>
              <a:t>Metall</a:t>
            </a:r>
          </a:p>
          <a:p>
            <a:pPr algn="r"/>
            <a:r>
              <a:rPr lang="de-DE" sz="1000" b="1" i="0" kern="1200" dirty="0" smtClean="0">
                <a:solidFill>
                  <a:srgbClr val="3C3C3B"/>
                </a:solidFill>
                <a:effectLst/>
                <a:latin typeface="Meta IGM" panose="02000503040000020004" pitchFamily="2" charset="0"/>
                <a:ea typeface="+mn-ea"/>
                <a:cs typeface="+mn-cs"/>
              </a:rPr>
              <a:t>FB Betriebspolitik</a:t>
            </a:r>
            <a:endParaRPr lang="de-DE" sz="1000" b="1" i="0" kern="1200" dirty="0">
              <a:solidFill>
                <a:srgbClr val="3C3C3B"/>
              </a:solidFill>
              <a:effectLst/>
              <a:latin typeface="Meta IGM" panose="02000503040000020004" pitchFamily="2" charset="0"/>
              <a:ea typeface="+mn-ea"/>
              <a:cs typeface="+mn-cs"/>
            </a:endParaRPr>
          </a:p>
          <a:p>
            <a:pPr algn="r"/>
            <a:r>
              <a:rPr lang="de-DE" sz="1000" b="1" i="0" kern="1200" dirty="0" smtClean="0">
                <a:solidFill>
                  <a:srgbClr val="3C3C3B"/>
                </a:solidFill>
                <a:effectLst/>
                <a:latin typeface="Meta IGM" panose="02000503040000020004" pitchFamily="2" charset="0"/>
                <a:ea typeface="+mn-ea"/>
                <a:cs typeface="+mn-cs"/>
              </a:rPr>
              <a:t>FB Sozialpolitik</a:t>
            </a:r>
            <a:endParaRPr lang="de-DE" sz="1000" b="1" i="0" kern="1200" dirty="0">
              <a:solidFill>
                <a:srgbClr val="3C3C3B"/>
              </a:solidFill>
              <a:effectLst/>
              <a:latin typeface="Meta IGM" panose="02000503040000020004" pitchFamily="2" charset="0"/>
              <a:ea typeface="+mn-ea"/>
              <a:cs typeface="+mn-cs"/>
            </a:endParaRPr>
          </a:p>
        </p:txBody>
      </p:sp>
    </p:spTree>
    <p:extLst>
      <p:ext uri="{BB962C8B-B14F-4D97-AF65-F5344CB8AC3E}">
        <p14:creationId xmlns:p14="http://schemas.microsoft.com/office/powerpoint/2010/main" val="5207711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l" defTabSz="685800" rtl="0" eaLnBrk="1" latinLnBrk="0" hangingPunct="1">
        <a:lnSpc>
          <a:spcPct val="90000"/>
        </a:lnSpc>
        <a:spcBef>
          <a:spcPct val="0"/>
        </a:spcBef>
        <a:buNone/>
        <a:defRPr sz="4000" b="1" i="0" kern="1200" cap="all" spc="200" baseline="0">
          <a:solidFill>
            <a:srgbClr val="E3051B"/>
          </a:solidFill>
          <a:latin typeface="Meta Head IGM Cond Black" panose="02000506030000020004" pitchFamily="2" charset="77"/>
          <a:ea typeface="+mj-ea"/>
          <a:cs typeface="+mj-cs"/>
        </a:defRPr>
      </a:lvl1pPr>
    </p:titleStyle>
    <p:bodyStyle>
      <a:lvl1pPr marL="171450" indent="-243450" algn="l" defTabSz="685800" rtl="0" eaLnBrk="1" latinLnBrk="0" hangingPunct="1">
        <a:lnSpc>
          <a:spcPct val="90000"/>
        </a:lnSpc>
        <a:spcBef>
          <a:spcPts val="750"/>
        </a:spcBef>
        <a:buSzPct val="90000"/>
        <a:buFontTx/>
        <a:buBlip>
          <a:blip r:embed="rId14"/>
        </a:buBlip>
        <a:defRPr sz="1800" b="0" i="0" kern="1200">
          <a:solidFill>
            <a:srgbClr val="3C3C3B"/>
          </a:solidFill>
          <a:latin typeface="Meta IGM" panose="02000503040000020004" pitchFamily="2" charset="0"/>
          <a:ea typeface="+mn-ea"/>
          <a:cs typeface="+mn-cs"/>
        </a:defRPr>
      </a:lvl1pPr>
      <a:lvl2pPr marL="5143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2pPr>
      <a:lvl3pPr marL="7852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3pPr>
      <a:lvl4pPr marL="1056150" indent="-243450" algn="l" defTabSz="685800" rtl="0" eaLnBrk="1" latinLnBrk="0" hangingPunct="1">
        <a:lnSpc>
          <a:spcPct val="90000"/>
        </a:lnSpc>
        <a:spcBef>
          <a:spcPts val="375"/>
        </a:spcBef>
        <a:buSzPct val="90000"/>
        <a:buFontTx/>
        <a:buBlip>
          <a:blip r:embed="rId14"/>
        </a:buBlip>
        <a:defRPr sz="1800" b="0" i="0" kern="1200">
          <a:solidFill>
            <a:srgbClr val="3C3C3B"/>
          </a:solidFill>
          <a:latin typeface="Meta IGM" panose="02000503040000020004" pitchFamily="2" charset="0"/>
          <a:ea typeface="+mn-ea"/>
          <a:cs typeface="+mn-cs"/>
        </a:defRPr>
      </a:lvl4pPr>
      <a:lvl5pPr marL="1327050" indent="-243450" algn="l" defTabSz="685800" rtl="0" eaLnBrk="1" latinLnBrk="0" hangingPunct="1">
        <a:lnSpc>
          <a:spcPct val="90000"/>
        </a:lnSpc>
        <a:spcBef>
          <a:spcPts val="375"/>
        </a:spcBef>
        <a:buFontTx/>
        <a:buBlip>
          <a:blip r:embed="rId14"/>
        </a:buBlip>
        <a:defRPr sz="1800" b="0" i="0" kern="1200">
          <a:solidFill>
            <a:srgbClr val="3C3C3B"/>
          </a:solidFill>
          <a:latin typeface="Meta IGM" panose="0200050304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58">
          <p15:clr>
            <a:srgbClr val="F26B43"/>
          </p15:clr>
        </p15:guide>
        <p15:guide id="4" pos="5602">
          <p15:clr>
            <a:srgbClr val="F26B43"/>
          </p15:clr>
        </p15:guide>
        <p15:guide id="5" orient="horz" pos="146">
          <p15:clr>
            <a:srgbClr val="F26B43"/>
          </p15:clr>
        </p15:guide>
        <p15:guide id="6" orient="horz" pos="309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hyperlink" Target="https://www.arbeitsagentur.de/unternehmen/finanziell/kurzarbeitergeld-video" TargetMode="External"/><Relationship Id="rId2" Type="http://schemas.openxmlformats.org/officeDocument/2006/relationships/hyperlink" Target="https://con.arbeitsagentur.de/prod/apok/ct/dam/download/documents/Merkblatt-8a-Kurzarbeitergeld_ba015385.pdf" TargetMode="External"/><Relationship Id="rId1" Type="http://schemas.openxmlformats.org/officeDocument/2006/relationships/slideLayout" Target="../slideLayouts/slideLayout4.xml"/><Relationship Id="rId5" Type="http://schemas.openxmlformats.org/officeDocument/2006/relationships/hyperlink" Target="https://www.arbeitsagentur.de/datei/kug050-2016_ba014803.pdf" TargetMode="External"/><Relationship Id="rId4" Type="http://schemas.openxmlformats.org/officeDocument/2006/relationships/hyperlink" Target="https://www.arbeitsagentur.de/datei/ba146387.pdf"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s://www.arbeitsagentur.de/datei/ba146387.pdf"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hyperlink" Target="https://www.arbeitsagentur.de/datei/weisung-202005010_ba146517.pdf" TargetMode="Externa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hyperlink" Target="https://www.arbeitsagentur.de/datei/weisung-202005009_ba146515.pdf"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hyperlink" Target="https://www.arbeitsagentur.de/unternehmen/corona-virus-informationen-fuer-unternehmen-zum-kurzarbeitergeld#1478910781699" TargetMode="External"/><Relationship Id="rId2" Type="http://schemas.openxmlformats.org/officeDocument/2006/relationships/hyperlink" Target="https://www.arbeitsagentur.de/datei/weisung-202012024_ba146805.pdf"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hyperlink" Target="https://www.arbeitsagentur.de/datei/weisung-202011007_ba146723.pdf" TargetMode="Externa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hyperlink" Target="https://www.arbeitsagentur.de/datei/kug050-2016_ba014803.pdf" TargetMode="Externa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2.png"/></Relationships>
</file>

<file path=ppt/slides/_rels/slide9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8275" y="2156361"/>
            <a:ext cx="6591039" cy="961628"/>
          </a:xfrm>
        </p:spPr>
        <p:txBody>
          <a:bodyPr/>
          <a:lstStyle/>
          <a:p>
            <a:r>
              <a:rPr lang="de-DE" sz="4400" dirty="0" smtClean="0"/>
              <a:t>Kurzarbeit</a:t>
            </a:r>
            <a:endParaRPr lang="de-DE" sz="2400" dirty="0"/>
          </a:p>
        </p:txBody>
      </p:sp>
      <p:sp>
        <p:nvSpPr>
          <p:cNvPr id="3" name="Textplatzhalter 2"/>
          <p:cNvSpPr>
            <a:spLocks noGrp="1"/>
          </p:cNvSpPr>
          <p:nvPr>
            <p:ph type="body" sz="quarter" idx="14"/>
          </p:nvPr>
        </p:nvSpPr>
        <p:spPr>
          <a:xfrm>
            <a:off x="148274" y="3016765"/>
            <a:ext cx="6284423" cy="630201"/>
          </a:xfrm>
        </p:spPr>
        <p:txBody>
          <a:bodyPr>
            <a:noAutofit/>
          </a:bodyPr>
          <a:lstStyle/>
          <a:p>
            <a:r>
              <a:rPr lang="de-DE" sz="1800" dirty="0" smtClean="0">
                <a:latin typeface="+mj-lt"/>
              </a:rPr>
              <a:t>Überblick über rechtliche Regelungen und Handlungsansätze</a:t>
            </a:r>
          </a:p>
          <a:p>
            <a:r>
              <a:rPr lang="de-DE" sz="1800" dirty="0" smtClean="0">
                <a:latin typeface="+mj-lt"/>
              </a:rPr>
              <a:t>Stand: 18.01.2021</a:t>
            </a:r>
            <a:endParaRPr lang="de-DE" sz="1800" dirty="0">
              <a:latin typeface="+mj-lt"/>
            </a:endParaRPr>
          </a:p>
        </p:txBody>
      </p:sp>
    </p:spTree>
    <p:extLst>
      <p:ext uri="{BB962C8B-B14F-4D97-AF65-F5344CB8AC3E}">
        <p14:creationId xmlns:p14="http://schemas.microsoft.com/office/powerpoint/2010/main" val="4284245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Inhalte der Verordnung (KUGV)</a:t>
            </a:r>
            <a:endParaRPr lang="de-DE" sz="3200" dirty="0"/>
          </a:p>
        </p:txBody>
      </p:sp>
      <p:sp>
        <p:nvSpPr>
          <p:cNvPr id="3" name="Inhaltsplatzhalter 2"/>
          <p:cNvSpPr>
            <a:spLocks noGrp="1"/>
          </p:cNvSpPr>
          <p:nvPr>
            <p:ph idx="1"/>
          </p:nvPr>
        </p:nvSpPr>
        <p:spPr>
          <a:xfrm>
            <a:off x="250826" y="1027912"/>
            <a:ext cx="8642349" cy="3845645"/>
          </a:xfrm>
        </p:spPr>
        <p:txBody>
          <a:bodyPr>
            <a:normAutofit/>
          </a:bodyPr>
          <a:lstStyle/>
          <a:p>
            <a:endParaRPr lang="de-DE" b="1" dirty="0" smtClean="0">
              <a:latin typeface="+mn-lt"/>
            </a:endParaRPr>
          </a:p>
          <a:p>
            <a:r>
              <a:rPr lang="de-DE" b="1" dirty="0" smtClean="0">
                <a:latin typeface="+mn-lt"/>
              </a:rPr>
              <a:t>Betroffenenquorum 10%: </a:t>
            </a:r>
            <a:r>
              <a:rPr lang="de-DE" dirty="0" smtClean="0">
                <a:latin typeface="+mn-lt"/>
              </a:rPr>
              <a:t>Der Anteil der in dem Betrieb beschäftigten Arbeitnehmerinnen und Arbeitnehmer, die vom Entgeltausfall betroffen sein müssen, wird auf 10 Prozent herabgesetzt.</a:t>
            </a:r>
          </a:p>
          <a:p>
            <a:r>
              <a:rPr lang="de-DE" b="1" dirty="0" smtClean="0">
                <a:latin typeface="+mn-lt"/>
              </a:rPr>
              <a:t>Keine negativen Arbeitszeitsalden: </a:t>
            </a:r>
            <a:r>
              <a:rPr lang="de-DE" dirty="0" smtClean="0">
                <a:latin typeface="+mn-lt"/>
              </a:rPr>
              <a:t>Auf den Einsatz negativer Arbeitszeitsalden zur Vermeidung von Kurzarbeit wird vollständig verzichtet.</a:t>
            </a:r>
          </a:p>
          <a:p>
            <a:r>
              <a:rPr lang="de-DE" b="1" dirty="0" smtClean="0">
                <a:latin typeface="+mn-lt"/>
              </a:rPr>
              <a:t>Vollständige Erstattung der Sozialversicherungsbeiträge: </a:t>
            </a:r>
            <a:r>
              <a:rPr lang="de-DE" dirty="0" smtClean="0">
                <a:latin typeface="+mn-lt"/>
              </a:rPr>
              <a:t>vollständige Erstattung der von den Arbeitgebern allein zu tragenden Beiträge zur Sozialversicherung für Arbeitnehmerinnen und Arbeitnehmer, die Kurzarbeitergeld beziehen.</a:t>
            </a:r>
          </a:p>
          <a:p>
            <a:r>
              <a:rPr lang="de-DE" b="1" dirty="0" smtClean="0">
                <a:latin typeface="+mn-lt"/>
              </a:rPr>
              <a:t>Leiharbeitnehmer/innen können Kurzarbeitergeld beziehen: </a:t>
            </a:r>
            <a:r>
              <a:rPr lang="de-DE" dirty="0" smtClean="0">
                <a:latin typeface="+mn-lt"/>
              </a:rPr>
              <a:t>Das Recht der Leiharbeitnehmer/innen </a:t>
            </a:r>
            <a:r>
              <a:rPr lang="de-DE" dirty="0">
                <a:latin typeface="+mn-lt"/>
              </a:rPr>
              <a:t>auf Vergütung bei Vereinbarung von Kurzarbeit </a:t>
            </a:r>
            <a:r>
              <a:rPr lang="de-DE" dirty="0" smtClean="0">
                <a:latin typeface="+mn-lt"/>
              </a:rPr>
              <a:t>ist für </a:t>
            </a:r>
            <a:r>
              <a:rPr lang="de-DE" dirty="0">
                <a:latin typeface="+mn-lt"/>
              </a:rPr>
              <a:t>den Arbeitsausfall und für die Dauer </a:t>
            </a:r>
            <a:r>
              <a:rPr lang="de-DE" dirty="0" smtClean="0">
                <a:latin typeface="+mn-lt"/>
              </a:rPr>
              <a:t>aufgehoben, </a:t>
            </a:r>
            <a:r>
              <a:rPr lang="de-DE" dirty="0">
                <a:latin typeface="+mn-lt"/>
              </a:rPr>
              <a:t>für die </a:t>
            </a:r>
            <a:r>
              <a:rPr lang="de-DE" dirty="0" smtClean="0">
                <a:latin typeface="+mn-lt"/>
              </a:rPr>
              <a:t>dem/ der </a:t>
            </a:r>
            <a:r>
              <a:rPr lang="de-DE" dirty="0" err="1" smtClean="0">
                <a:latin typeface="+mn-lt"/>
              </a:rPr>
              <a:t>LeihAN</a:t>
            </a:r>
            <a:r>
              <a:rPr lang="de-DE" dirty="0" smtClean="0">
                <a:latin typeface="+mn-lt"/>
              </a:rPr>
              <a:t> </a:t>
            </a:r>
            <a:r>
              <a:rPr lang="de-DE" dirty="0">
                <a:latin typeface="+mn-lt"/>
              </a:rPr>
              <a:t>Kurzarbeitergeld nach dem </a:t>
            </a:r>
            <a:r>
              <a:rPr lang="de-DE" dirty="0" smtClean="0">
                <a:latin typeface="+mn-lt"/>
              </a:rPr>
              <a:t>SGB III gezahlt </a:t>
            </a:r>
            <a:r>
              <a:rPr lang="de-DE" dirty="0">
                <a:latin typeface="+mn-lt"/>
              </a:rPr>
              <a:t>wird</a:t>
            </a:r>
            <a:r>
              <a:rPr lang="de-DE" dirty="0" smtClean="0">
                <a:latin typeface="+mn-lt"/>
              </a:rPr>
              <a:t>.</a:t>
            </a:r>
          </a:p>
          <a:p>
            <a:pPr marL="1350" indent="0">
              <a:buNone/>
            </a:pPr>
            <a:endParaRPr lang="de-DE" dirty="0" smtClean="0">
              <a:latin typeface="+mn-lt"/>
            </a:endParaRPr>
          </a:p>
          <a:p>
            <a:endParaRPr lang="de-DE" dirty="0">
              <a:latin typeface="+mn-lt"/>
            </a:endParaRPr>
          </a:p>
        </p:txBody>
      </p:sp>
    </p:spTree>
    <p:extLst>
      <p:ext uri="{BB962C8B-B14F-4D97-AF65-F5344CB8AC3E}">
        <p14:creationId xmlns:p14="http://schemas.microsoft.com/office/powerpoint/2010/main" val="19477902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303823"/>
            <a:ext cx="8642349" cy="454025"/>
          </a:xfrm>
        </p:spPr>
        <p:txBody>
          <a:bodyPr/>
          <a:lstStyle/>
          <a:p>
            <a:r>
              <a:rPr lang="de-DE" dirty="0" smtClean="0"/>
              <a:t>Berechnung des </a:t>
            </a:r>
            <a:r>
              <a:rPr lang="de-DE" dirty="0" err="1" smtClean="0"/>
              <a:t>Kug</a:t>
            </a:r>
            <a:r>
              <a:rPr lang="de-DE" dirty="0" smtClean="0"/>
              <a:t> für Leiharbeitnehmer/innen</a:t>
            </a:r>
            <a:endParaRPr lang="de-DE" dirty="0"/>
          </a:p>
        </p:txBody>
      </p:sp>
      <p:sp>
        <p:nvSpPr>
          <p:cNvPr id="3" name="Inhaltsplatzhalter 2"/>
          <p:cNvSpPr>
            <a:spLocks noGrp="1"/>
          </p:cNvSpPr>
          <p:nvPr>
            <p:ph idx="1"/>
          </p:nvPr>
        </p:nvSpPr>
        <p:spPr>
          <a:xfrm>
            <a:off x="250825" y="1403499"/>
            <a:ext cx="8642349" cy="3493544"/>
          </a:xfrm>
        </p:spPr>
        <p:txBody>
          <a:bodyPr>
            <a:normAutofit/>
          </a:bodyPr>
          <a:lstStyle/>
          <a:p>
            <a:pPr marL="1350" indent="0">
              <a:buNone/>
            </a:pPr>
            <a:r>
              <a:rPr lang="de-DE" sz="2000" dirty="0" smtClean="0">
                <a:latin typeface="+mn-lt"/>
              </a:rPr>
              <a:t>Aus der „</a:t>
            </a:r>
            <a:r>
              <a:rPr lang="de-DE" sz="2000" dirty="0">
                <a:latin typeface="+mn-lt"/>
              </a:rPr>
              <a:t> </a:t>
            </a:r>
            <a:r>
              <a:rPr lang="de-DE" sz="2000" dirty="0" smtClean="0">
                <a:latin typeface="+mn-lt"/>
              </a:rPr>
              <a:t>Weisung </a:t>
            </a:r>
            <a:r>
              <a:rPr lang="de-DE" sz="2000" dirty="0">
                <a:latin typeface="+mn-lt"/>
              </a:rPr>
              <a:t>202003015 vom 30.03.2020 – Weisung Verbesserungen für das KUG bis </a:t>
            </a:r>
            <a:r>
              <a:rPr lang="de-DE" sz="2000" dirty="0" smtClean="0">
                <a:latin typeface="+mn-lt"/>
              </a:rPr>
              <a:t>31.12.2020“ der BA:</a:t>
            </a:r>
          </a:p>
          <a:p>
            <a:endParaRPr lang="de-DE" sz="2000" dirty="0">
              <a:latin typeface="+mn-lt"/>
            </a:endParaRPr>
          </a:p>
          <a:p>
            <a:r>
              <a:rPr lang="de-DE" sz="2000" dirty="0" smtClean="0">
                <a:latin typeface="+mn-lt"/>
              </a:rPr>
              <a:t>Angesichts </a:t>
            </a:r>
            <a:r>
              <a:rPr lang="de-DE" sz="2000" dirty="0">
                <a:latin typeface="+mn-lt"/>
              </a:rPr>
              <a:t>der besonderen Situation von Leiharbeitskräften mit wechselnden Einsätzen und Wechseln zwischen Einsatz- und verleihfreien Zeiten kommt abweichend von der üblichen Berechnung für die Ermittlung des Sollentgelts die Anwendung des </a:t>
            </a:r>
            <a:r>
              <a:rPr lang="de-DE" sz="2000" u="sng" dirty="0">
                <a:latin typeface="+mn-lt"/>
              </a:rPr>
              <a:t>§ 106 </a:t>
            </a:r>
            <a:r>
              <a:rPr lang="de-DE" sz="2000" u="sng" dirty="0" smtClean="0">
                <a:latin typeface="+mn-lt"/>
              </a:rPr>
              <a:t>Abs.4 </a:t>
            </a:r>
            <a:r>
              <a:rPr lang="de-DE" sz="2000" u="sng" dirty="0">
                <a:latin typeface="+mn-lt"/>
              </a:rPr>
              <a:t>SGB III </a:t>
            </a:r>
            <a:r>
              <a:rPr lang="de-DE" sz="2000" dirty="0">
                <a:latin typeface="+mn-lt"/>
              </a:rPr>
              <a:t>in Betracht. </a:t>
            </a:r>
            <a:endParaRPr lang="de-DE" sz="2000" dirty="0" smtClean="0">
              <a:latin typeface="+mn-lt"/>
            </a:endParaRPr>
          </a:p>
          <a:p>
            <a:r>
              <a:rPr lang="de-DE" sz="2000" dirty="0" smtClean="0">
                <a:latin typeface="+mn-lt"/>
              </a:rPr>
              <a:t>Danach </a:t>
            </a:r>
            <a:r>
              <a:rPr lang="de-DE" sz="2000" dirty="0">
                <a:latin typeface="+mn-lt"/>
              </a:rPr>
              <a:t>ist für das </a:t>
            </a:r>
            <a:r>
              <a:rPr lang="de-DE" sz="2000" u="sng" dirty="0">
                <a:latin typeface="+mn-lt"/>
              </a:rPr>
              <a:t>Soll-Entgelt</a:t>
            </a:r>
            <a:r>
              <a:rPr lang="de-DE" sz="2000" dirty="0">
                <a:latin typeface="+mn-lt"/>
              </a:rPr>
              <a:t> das Arbeitsentgelt </a:t>
            </a:r>
            <a:r>
              <a:rPr lang="de-DE" sz="2000" u="sng" dirty="0">
                <a:latin typeface="+mn-lt"/>
              </a:rPr>
              <a:t>maßgeblich</a:t>
            </a:r>
            <a:r>
              <a:rPr lang="de-DE" sz="2000" dirty="0">
                <a:latin typeface="+mn-lt"/>
              </a:rPr>
              <a:t>, das der Leiharbeitnehmer/die Leiharbeitnehmerin in den </a:t>
            </a:r>
            <a:r>
              <a:rPr lang="de-DE" sz="2000" u="sng" dirty="0">
                <a:latin typeface="+mn-lt"/>
              </a:rPr>
              <a:t>letzten drei abgerechneten Kalendermonaten vor dem Arbeitsausfall </a:t>
            </a:r>
            <a:r>
              <a:rPr lang="de-DE" sz="2000" dirty="0">
                <a:latin typeface="+mn-lt"/>
              </a:rPr>
              <a:t>durchschnittlich erzielt hat. </a:t>
            </a:r>
          </a:p>
        </p:txBody>
      </p:sp>
    </p:spTree>
    <p:extLst>
      <p:ext uri="{BB962C8B-B14F-4D97-AF65-F5344CB8AC3E}">
        <p14:creationId xmlns:p14="http://schemas.microsoft.com/office/powerpoint/2010/main" val="178817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38089"/>
            <a:ext cx="8642349" cy="454025"/>
          </a:xfrm>
        </p:spPr>
        <p:txBody>
          <a:bodyPr/>
          <a:lstStyle/>
          <a:p>
            <a:r>
              <a:rPr lang="de-DE" sz="3200" dirty="0" err="1" smtClean="0"/>
              <a:t>Kug</a:t>
            </a:r>
            <a:r>
              <a:rPr lang="de-DE" sz="3200" dirty="0" smtClean="0"/>
              <a:t> wird abgelehnt-</a:t>
            </a:r>
            <a:br>
              <a:rPr lang="de-DE" sz="3200" dirty="0" smtClean="0"/>
            </a:br>
            <a:r>
              <a:rPr lang="de-DE" sz="2000" dirty="0" smtClean="0">
                <a:latin typeface="+mn-lt"/>
              </a:rPr>
              <a:t>Widerspruch und Klage</a:t>
            </a:r>
            <a:endParaRPr lang="de-DE" sz="2000" dirty="0">
              <a:latin typeface="+mn-lt"/>
            </a:endParaRPr>
          </a:p>
        </p:txBody>
      </p:sp>
      <p:sp>
        <p:nvSpPr>
          <p:cNvPr id="3" name="Inhaltsplatzhalter 2"/>
          <p:cNvSpPr>
            <a:spLocks noGrp="1"/>
          </p:cNvSpPr>
          <p:nvPr>
            <p:ph idx="1"/>
          </p:nvPr>
        </p:nvSpPr>
        <p:spPr>
          <a:xfrm>
            <a:off x="250825" y="1222131"/>
            <a:ext cx="8642349" cy="3384051"/>
          </a:xfrm>
        </p:spPr>
        <p:txBody>
          <a:bodyPr>
            <a:normAutofit/>
          </a:bodyPr>
          <a:lstStyle/>
          <a:p>
            <a:r>
              <a:rPr lang="de-DE" sz="2000" dirty="0" smtClean="0">
                <a:latin typeface="+mn-lt"/>
              </a:rPr>
              <a:t>Zuständig sind die Sozialgerichte</a:t>
            </a:r>
          </a:p>
          <a:p>
            <a:r>
              <a:rPr lang="de-DE" sz="2000" dirty="0" smtClean="0">
                <a:latin typeface="+mn-lt"/>
              </a:rPr>
              <a:t>Widerspruch einlegen und Klage erheben können nur Arbeitgeber oder ggf. die Betriebsvertretung, nicht die einzelnen Arbeitnehmer</a:t>
            </a:r>
          </a:p>
          <a:p>
            <a:pPr marL="1350" indent="0">
              <a:buNone/>
            </a:pPr>
            <a:r>
              <a:rPr lang="de-DE" sz="2000" b="1" dirty="0" smtClean="0">
                <a:latin typeface="+mn-lt"/>
              </a:rPr>
              <a:t>BSG</a:t>
            </a:r>
            <a:r>
              <a:rPr lang="de-DE" sz="2000" b="1" dirty="0">
                <a:latin typeface="+mn-lt"/>
              </a:rPr>
              <a:t>, Urteil vom 25. Mai 2005 – </a:t>
            </a:r>
            <a:r>
              <a:rPr lang="de-DE" sz="2000" b="1" dirty="0">
                <a:solidFill>
                  <a:schemeClr val="tx2">
                    <a:lumMod val="50000"/>
                  </a:schemeClr>
                </a:solidFill>
                <a:latin typeface="+mn-lt"/>
              </a:rPr>
              <a:t>B </a:t>
            </a:r>
            <a:r>
              <a:rPr lang="de-DE" sz="2000" b="1" dirty="0" smtClean="0">
                <a:solidFill>
                  <a:schemeClr val="tx2">
                    <a:lumMod val="50000"/>
                  </a:schemeClr>
                </a:solidFill>
                <a:latin typeface="+mn-lt"/>
              </a:rPr>
              <a:t>11a/11 AL 15/04 </a:t>
            </a:r>
            <a:r>
              <a:rPr lang="de-DE" sz="2000" b="1" dirty="0" smtClean="0">
                <a:latin typeface="+mn-lt"/>
              </a:rPr>
              <a:t>R</a:t>
            </a:r>
          </a:p>
          <a:p>
            <a:r>
              <a:rPr lang="de-DE" sz="2000" dirty="0" smtClean="0">
                <a:latin typeface="+mn-lt"/>
              </a:rPr>
              <a:t>Bescheide der BA über die Gewährung von Kurzarbeitergeld können nur vom Arbeitgeber und gegebenenfalls von der Betriebsvertretung, nicht aber von einem betroffenen Arbeitnehmer mit Widerspruch und Klage angefochten werden (Bestätigung und Fortführung der </a:t>
            </a:r>
            <a:r>
              <a:rPr lang="de-DE" sz="2000" dirty="0" err="1" smtClean="0">
                <a:latin typeface="+mn-lt"/>
              </a:rPr>
              <a:t>st</a:t>
            </a:r>
            <a:r>
              <a:rPr lang="de-DE" sz="2000" dirty="0" smtClean="0">
                <a:latin typeface="+mn-lt"/>
              </a:rPr>
              <a:t> </a:t>
            </a:r>
            <a:r>
              <a:rPr lang="de-DE" sz="2000" dirty="0" err="1" smtClean="0">
                <a:latin typeface="+mn-lt"/>
              </a:rPr>
              <a:t>Rspr</a:t>
            </a:r>
            <a:r>
              <a:rPr lang="de-DE" sz="2000" dirty="0" smtClean="0">
                <a:latin typeface="+mn-lt"/>
              </a:rPr>
              <a:t>)</a:t>
            </a:r>
          </a:p>
          <a:p>
            <a:r>
              <a:rPr lang="de-DE" sz="2000" dirty="0" smtClean="0">
                <a:latin typeface="+mn-lt"/>
              </a:rPr>
              <a:t>Dies im Wege der </a:t>
            </a:r>
            <a:r>
              <a:rPr lang="de-DE" sz="2000" dirty="0">
                <a:latin typeface="+mn-lt"/>
              </a:rPr>
              <a:t>Verfahrens- und </a:t>
            </a:r>
            <a:r>
              <a:rPr lang="de-DE" sz="2000" dirty="0" err="1">
                <a:latin typeface="+mn-lt"/>
              </a:rPr>
              <a:t>Prozessstandschaft</a:t>
            </a:r>
            <a:r>
              <a:rPr lang="de-DE" sz="2000" dirty="0">
                <a:latin typeface="+mn-lt"/>
              </a:rPr>
              <a:t> </a:t>
            </a:r>
            <a:r>
              <a:rPr lang="de-DE" sz="2000" dirty="0" smtClean="0">
                <a:latin typeface="+mn-lt"/>
              </a:rPr>
              <a:t>für die Arbeitnehmer</a:t>
            </a:r>
          </a:p>
        </p:txBody>
      </p:sp>
    </p:spTree>
    <p:extLst>
      <p:ext uri="{BB962C8B-B14F-4D97-AF65-F5344CB8AC3E}">
        <p14:creationId xmlns:p14="http://schemas.microsoft.com/office/powerpoint/2010/main" val="38776872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80887"/>
            <a:ext cx="8642349" cy="454025"/>
          </a:xfrm>
        </p:spPr>
        <p:txBody>
          <a:bodyPr/>
          <a:lstStyle/>
          <a:p>
            <a:r>
              <a:rPr lang="de-DE" sz="3200" dirty="0" err="1" smtClean="0"/>
              <a:t>Kug</a:t>
            </a:r>
            <a:r>
              <a:rPr lang="de-DE" sz="3200" dirty="0" smtClean="0"/>
              <a:t> wird falsch berechnet</a:t>
            </a:r>
            <a:endParaRPr lang="de-DE" sz="3200" dirty="0"/>
          </a:p>
        </p:txBody>
      </p:sp>
      <p:sp>
        <p:nvSpPr>
          <p:cNvPr id="3" name="Inhaltsplatzhalter 2"/>
          <p:cNvSpPr>
            <a:spLocks noGrp="1"/>
          </p:cNvSpPr>
          <p:nvPr>
            <p:ph idx="1"/>
          </p:nvPr>
        </p:nvSpPr>
        <p:spPr>
          <a:xfrm>
            <a:off x="250825" y="1055077"/>
            <a:ext cx="8642349" cy="3713475"/>
          </a:xfrm>
        </p:spPr>
        <p:txBody>
          <a:bodyPr>
            <a:normAutofit fontScale="85000" lnSpcReduction="10000"/>
          </a:bodyPr>
          <a:lstStyle/>
          <a:p>
            <a:pPr marL="0" indent="0">
              <a:buFont typeface="Times" panose="02020603050405020304" pitchFamily="18" charset="0"/>
              <a:buNone/>
            </a:pPr>
            <a:r>
              <a:rPr lang="de-DE" altLang="de-DE" sz="2000" b="1" dirty="0">
                <a:latin typeface="+mn-lt"/>
              </a:rPr>
              <a:t>Der Arbeitgeber muss das Kurzarbeitergeld ausrechnen und abrechnen. Er erhält den Betrag des Kurzarbeitergeldes von der Agentur für </a:t>
            </a:r>
            <a:r>
              <a:rPr lang="de-DE" altLang="de-DE" sz="2000" b="1" dirty="0" smtClean="0">
                <a:latin typeface="+mn-lt"/>
              </a:rPr>
              <a:t>Arbeit erstattet.</a:t>
            </a:r>
            <a:endParaRPr lang="de-DE" altLang="de-DE" sz="2000" b="1" dirty="0">
              <a:latin typeface="+mn-lt"/>
            </a:endParaRPr>
          </a:p>
          <a:p>
            <a:pPr marL="0" indent="0">
              <a:buFont typeface="Times" panose="02020603050405020304" pitchFamily="18" charset="0"/>
              <a:buNone/>
            </a:pPr>
            <a:r>
              <a:rPr lang="de-DE" altLang="de-DE" sz="2000" b="1" dirty="0">
                <a:latin typeface="+mn-lt"/>
              </a:rPr>
              <a:t>Was, wenn das Kurzarbeitergeld falsch berechnet wurde?</a:t>
            </a:r>
          </a:p>
          <a:p>
            <a:pPr marL="0" indent="0">
              <a:buFont typeface="Times" panose="02020603050405020304" pitchFamily="18" charset="0"/>
              <a:buNone/>
            </a:pPr>
            <a:r>
              <a:rPr lang="de-DE" altLang="de-DE" sz="2000" u="sng" dirty="0">
                <a:latin typeface="+mn-lt"/>
              </a:rPr>
              <a:t>LSG Hessen, </a:t>
            </a:r>
            <a:r>
              <a:rPr lang="nl-NL" altLang="de-DE" sz="2000" u="sng" dirty="0">
                <a:latin typeface="+mn-lt"/>
              </a:rPr>
              <a:t>15. Dezember 2000 · Az. L 10 AL 1487/97</a:t>
            </a:r>
            <a:endParaRPr lang="de-DE" altLang="de-DE" sz="2000" u="sng" dirty="0">
              <a:latin typeface="+mn-lt"/>
            </a:endParaRPr>
          </a:p>
          <a:p>
            <a:pPr marL="0" indent="0">
              <a:lnSpc>
                <a:spcPct val="100000"/>
              </a:lnSpc>
              <a:buFont typeface="Times" panose="02020603050405020304" pitchFamily="18" charset="0"/>
              <a:buNone/>
            </a:pPr>
            <a:r>
              <a:rPr lang="de-DE" altLang="de-DE" dirty="0" smtClean="0">
                <a:latin typeface="+mn-lt"/>
              </a:rPr>
              <a:t>Der Arbeitnehmer </a:t>
            </a:r>
            <a:r>
              <a:rPr lang="de-DE" altLang="de-DE" dirty="0">
                <a:latin typeface="+mn-lt"/>
              </a:rPr>
              <a:t>ist zwar </a:t>
            </a:r>
            <a:r>
              <a:rPr lang="de-DE" altLang="de-DE" dirty="0" smtClean="0">
                <a:latin typeface="+mn-lt"/>
              </a:rPr>
              <a:t>Inhaber </a:t>
            </a:r>
            <a:r>
              <a:rPr lang="de-DE" altLang="de-DE" dirty="0">
                <a:latin typeface="+mn-lt"/>
              </a:rPr>
              <a:t>des </a:t>
            </a:r>
            <a:r>
              <a:rPr lang="de-DE" altLang="de-DE" dirty="0" err="1">
                <a:latin typeface="+mn-lt"/>
              </a:rPr>
              <a:t>KuG</a:t>
            </a:r>
            <a:r>
              <a:rPr lang="de-DE" altLang="de-DE" dirty="0">
                <a:latin typeface="+mn-lt"/>
              </a:rPr>
              <a:t>-Anspruchs, jedoch sind Arbeitgeber ebenso wie die Betriebsvertretung als </a:t>
            </a:r>
            <a:r>
              <a:rPr lang="de-DE" altLang="de-DE" dirty="0" err="1">
                <a:latin typeface="+mn-lt"/>
              </a:rPr>
              <a:t>Prozessstandschafter</a:t>
            </a:r>
            <a:r>
              <a:rPr lang="de-DE" altLang="de-DE" dirty="0">
                <a:latin typeface="+mn-lt"/>
              </a:rPr>
              <a:t> der Kurzarbeit leistenden </a:t>
            </a:r>
            <a:r>
              <a:rPr lang="de-DE" altLang="de-DE" dirty="0" smtClean="0">
                <a:latin typeface="+mn-lt"/>
              </a:rPr>
              <a:t>Arbeitnehmer anzusehen</a:t>
            </a:r>
            <a:r>
              <a:rPr lang="de-DE" altLang="de-DE" dirty="0">
                <a:latin typeface="+mn-lt"/>
              </a:rPr>
              <a:t>. Aus der Rechtsstellung des Arbeitgebers sowie der Betriebsvertretung im Verwaltungsverfahren ist auch ihre Befugnis zu schließen, anstelle der </a:t>
            </a:r>
            <a:r>
              <a:rPr lang="de-DE" altLang="de-DE" dirty="0" err="1">
                <a:latin typeface="+mn-lt"/>
              </a:rPr>
              <a:t>materiellrechtlich</a:t>
            </a:r>
            <a:r>
              <a:rPr lang="de-DE" altLang="de-DE" dirty="0">
                <a:latin typeface="+mn-lt"/>
              </a:rPr>
              <a:t> Berechtigten auf </a:t>
            </a:r>
            <a:r>
              <a:rPr lang="de-DE" altLang="de-DE" dirty="0" err="1">
                <a:latin typeface="+mn-lt"/>
              </a:rPr>
              <a:t>KuG</a:t>
            </a:r>
            <a:r>
              <a:rPr lang="de-DE" altLang="de-DE" dirty="0">
                <a:latin typeface="+mn-lt"/>
              </a:rPr>
              <a:t> zu klagen.</a:t>
            </a:r>
          </a:p>
          <a:p>
            <a:pPr marL="0" indent="0">
              <a:buFont typeface="Times" panose="02020603050405020304" pitchFamily="18" charset="0"/>
              <a:buNone/>
            </a:pPr>
            <a:r>
              <a:rPr lang="de-DE" altLang="de-DE" sz="2000" u="sng" dirty="0">
                <a:latin typeface="+mn-lt"/>
              </a:rPr>
              <a:t>Sächs. LAG, 30.08.2002, 3 Sa </a:t>
            </a:r>
            <a:r>
              <a:rPr lang="de-DE" altLang="de-DE" sz="2000" u="sng" dirty="0" smtClean="0">
                <a:latin typeface="+mn-lt"/>
              </a:rPr>
              <a:t>996/01</a:t>
            </a:r>
            <a:endParaRPr lang="de-DE" altLang="de-DE" sz="2000" u="sng" dirty="0">
              <a:latin typeface="+mn-lt"/>
            </a:endParaRPr>
          </a:p>
          <a:p>
            <a:pPr marL="0" indent="0">
              <a:lnSpc>
                <a:spcPct val="100000"/>
              </a:lnSpc>
              <a:buFont typeface="Times" panose="02020603050405020304" pitchFamily="18" charset="0"/>
              <a:buNone/>
            </a:pPr>
            <a:r>
              <a:rPr lang="de-DE" altLang="de-DE" dirty="0">
                <a:latin typeface="+mn-lt"/>
              </a:rPr>
              <a:t>Der Arbeitgeber ist verpflichtet, dem Arbeitsamt alle für die ordnungsgemäße Berechnung des Kurzarbeitergeldes notwendigen Informationen zu geben.</a:t>
            </a:r>
          </a:p>
          <a:p>
            <a:pPr marL="0" indent="0">
              <a:lnSpc>
                <a:spcPct val="100000"/>
              </a:lnSpc>
              <a:buFont typeface="Times" panose="02020603050405020304" pitchFamily="18" charset="0"/>
              <a:buNone/>
            </a:pPr>
            <a:r>
              <a:rPr lang="de-DE" altLang="de-DE" dirty="0">
                <a:latin typeface="+mn-lt"/>
              </a:rPr>
              <a:t>Eine Pflicht des Arbeitgebers zum Widerspruch gegen den Bescheid des Arbeitsamts zum Bezug von Kurzarbeitergeld besteht gegenüber den betroffenen Arbeitnehmern/-innen nur dann, wenn der Bescheid offensichtlich unzutreffend ist oder der/die Arbeitnehmer/-in die Berechnung des Arbeitsamts rechtzeitig und substantiiert gerügt hat.</a:t>
            </a:r>
          </a:p>
          <a:p>
            <a:endParaRPr lang="de-DE" dirty="0"/>
          </a:p>
        </p:txBody>
      </p:sp>
    </p:spTree>
    <p:extLst>
      <p:ext uri="{BB962C8B-B14F-4D97-AF65-F5344CB8AC3E}">
        <p14:creationId xmlns:p14="http://schemas.microsoft.com/office/powerpoint/2010/main" val="346847504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457" y="1603659"/>
            <a:ext cx="4859057" cy="2524062"/>
          </a:xfrm>
        </p:spPr>
        <p:txBody>
          <a:bodyPr/>
          <a:lstStyle/>
          <a:p>
            <a:r>
              <a:rPr lang="de-DE" sz="3200" dirty="0"/>
              <a:t>9</a:t>
            </a:r>
            <a:r>
              <a:rPr lang="de-DE" sz="3200" dirty="0" smtClean="0"/>
              <a:t>. Anhang: Weitere Informationen</a:t>
            </a:r>
            <a:endParaRPr lang="de-DE" sz="3200" dirty="0"/>
          </a:p>
        </p:txBody>
      </p:sp>
    </p:spTree>
    <p:extLst>
      <p:ext uri="{BB962C8B-B14F-4D97-AF65-F5344CB8AC3E}">
        <p14:creationId xmlns:p14="http://schemas.microsoft.com/office/powerpoint/2010/main" val="7828253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141" y="232507"/>
            <a:ext cx="8383735" cy="454025"/>
          </a:xfrm>
        </p:spPr>
        <p:txBody>
          <a:bodyPr/>
          <a:lstStyle/>
          <a:p>
            <a:r>
              <a:rPr lang="de-DE" sz="3200" dirty="0"/>
              <a:t>Informationsmaterialien der </a:t>
            </a:r>
            <a:r>
              <a:rPr lang="de-DE" sz="3200" dirty="0" smtClean="0"/>
              <a:t>							Bundesagentur </a:t>
            </a:r>
            <a:r>
              <a:rPr lang="de-DE" sz="3200" dirty="0"/>
              <a:t>für Arbeit</a:t>
            </a:r>
          </a:p>
        </p:txBody>
      </p:sp>
      <p:sp>
        <p:nvSpPr>
          <p:cNvPr id="3" name="Inhaltsplatzhalter 2"/>
          <p:cNvSpPr>
            <a:spLocks noGrp="1"/>
          </p:cNvSpPr>
          <p:nvPr>
            <p:ph idx="1"/>
          </p:nvPr>
        </p:nvSpPr>
        <p:spPr>
          <a:xfrm>
            <a:off x="250825" y="1043754"/>
            <a:ext cx="8642349" cy="3922256"/>
          </a:xfrm>
        </p:spPr>
        <p:txBody>
          <a:bodyPr>
            <a:normAutofit/>
          </a:bodyPr>
          <a:lstStyle/>
          <a:p>
            <a:pPr marL="0" lvl="1" indent="0">
              <a:lnSpc>
                <a:spcPct val="100000"/>
              </a:lnSpc>
              <a:spcBef>
                <a:spcPts val="0"/>
              </a:spcBef>
              <a:spcAft>
                <a:spcPts val="700"/>
              </a:spcAft>
              <a:buClr>
                <a:srgbClr val="FF0000"/>
              </a:buClr>
              <a:buSzPct val="80000"/>
              <a:buNone/>
            </a:pPr>
            <a:endParaRPr lang="de-DE" dirty="0">
              <a:solidFill>
                <a:srgbClr val="000000"/>
              </a:solidFill>
            </a:endParaRPr>
          </a:p>
          <a:p>
            <a:pPr marL="0" lvl="1">
              <a:lnSpc>
                <a:spcPct val="100000"/>
              </a:lnSpc>
              <a:spcBef>
                <a:spcPts val="0"/>
              </a:spcBef>
              <a:buClr>
                <a:srgbClr val="FF0000"/>
              </a:buClr>
              <a:buSzPct val="80000"/>
            </a:pPr>
            <a:r>
              <a:rPr lang="de-DE" b="1" dirty="0">
                <a:solidFill>
                  <a:srgbClr val="000000"/>
                </a:solidFill>
              </a:rPr>
              <a:t>Merkblatt </a:t>
            </a:r>
            <a:r>
              <a:rPr lang="de-DE" b="1" dirty="0" smtClean="0">
                <a:solidFill>
                  <a:srgbClr val="000000"/>
                </a:solidFill>
              </a:rPr>
              <a:t>8a - Kurzarbeitergeld: </a:t>
            </a:r>
            <a:r>
              <a:rPr lang="de-DE" u="sng" dirty="0" smtClean="0">
                <a:solidFill>
                  <a:schemeClr val="tx1"/>
                </a:solidFill>
                <a:hlinkClick r:id="rId2"/>
              </a:rPr>
              <a:t>Informationen </a:t>
            </a:r>
            <a:r>
              <a:rPr lang="de-DE" u="sng" dirty="0">
                <a:solidFill>
                  <a:schemeClr val="tx1"/>
                </a:solidFill>
                <a:hlinkClick r:id="rId2"/>
              </a:rPr>
              <a:t>für Arbeitgeber und </a:t>
            </a:r>
            <a:r>
              <a:rPr lang="de-DE" u="sng" dirty="0" smtClean="0">
                <a:solidFill>
                  <a:schemeClr val="tx1"/>
                </a:solidFill>
                <a:hlinkClick r:id="rId2"/>
              </a:rPr>
              <a:t>Betriebsvertretungen</a:t>
            </a:r>
            <a:endParaRPr lang="de-DE" u="sng" dirty="0" smtClean="0">
              <a:solidFill>
                <a:schemeClr val="tx1"/>
              </a:solidFill>
            </a:endParaRPr>
          </a:p>
          <a:p>
            <a:pPr marL="0" lvl="1" indent="0">
              <a:lnSpc>
                <a:spcPct val="100000"/>
              </a:lnSpc>
              <a:spcBef>
                <a:spcPts val="600"/>
              </a:spcBef>
              <a:buClr>
                <a:srgbClr val="FF0000"/>
              </a:buClr>
              <a:buSzPct val="80000"/>
              <a:buNone/>
            </a:pPr>
            <a:endParaRPr lang="de-DE" u="sng" dirty="0">
              <a:solidFill>
                <a:srgbClr val="000000"/>
              </a:solidFill>
            </a:endParaRPr>
          </a:p>
          <a:p>
            <a:pPr>
              <a:lnSpc>
                <a:spcPct val="100000"/>
              </a:lnSpc>
              <a:spcBef>
                <a:spcPts val="600"/>
              </a:spcBef>
            </a:pPr>
            <a:r>
              <a:rPr lang="de-DE" b="1" dirty="0" err="1" smtClean="0">
                <a:solidFill>
                  <a:schemeClr val="accent6">
                    <a:lumMod val="10000"/>
                  </a:schemeClr>
                </a:solidFill>
              </a:rPr>
              <a:t>Erklärvideos</a:t>
            </a:r>
            <a:r>
              <a:rPr lang="de-DE" b="1" dirty="0" smtClean="0">
                <a:solidFill>
                  <a:schemeClr val="accent6">
                    <a:lumMod val="10000"/>
                  </a:schemeClr>
                </a:solidFill>
              </a:rPr>
              <a:t>: </a:t>
            </a:r>
          </a:p>
          <a:p>
            <a:pPr lvl="1"/>
            <a:r>
              <a:rPr lang="de-DE" dirty="0" smtClean="0"/>
              <a:t>Voraussetzungen: Unter </a:t>
            </a:r>
            <a:r>
              <a:rPr lang="de-DE" dirty="0"/>
              <a:t>welchen Voraussetzungen </a:t>
            </a:r>
            <a:r>
              <a:rPr lang="de-DE" dirty="0" smtClean="0"/>
              <a:t>kann </a:t>
            </a:r>
            <a:r>
              <a:rPr lang="de-DE" dirty="0"/>
              <a:t>Kurzarbeitergeld </a:t>
            </a:r>
            <a:r>
              <a:rPr lang="de-DE" dirty="0" smtClean="0"/>
              <a:t>beansprucht werden: </a:t>
            </a:r>
            <a:r>
              <a:rPr lang="de-DE" dirty="0">
                <a:hlinkClick r:id="rId3"/>
              </a:rPr>
              <a:t>„Teil 1: Voraussetzungen</a:t>
            </a:r>
            <a:r>
              <a:rPr lang="de-DE" dirty="0" smtClean="0">
                <a:hlinkClick r:id="rId3"/>
              </a:rPr>
              <a:t>“.</a:t>
            </a:r>
            <a:endParaRPr lang="de-DE" dirty="0"/>
          </a:p>
          <a:p>
            <a:pPr lvl="1"/>
            <a:r>
              <a:rPr lang="de-DE" dirty="0" smtClean="0"/>
              <a:t>Verfahren: Wie wird Kurzarbeitergeld beantragt </a:t>
            </a:r>
            <a:r>
              <a:rPr lang="de-DE" dirty="0">
                <a:hlinkClick r:id="rId3"/>
              </a:rPr>
              <a:t>„Teil 2: Verfahren</a:t>
            </a:r>
            <a:r>
              <a:rPr lang="de-DE" dirty="0" smtClean="0">
                <a:hlinkClick r:id="rId3"/>
              </a:rPr>
              <a:t>“.</a:t>
            </a:r>
            <a:endParaRPr lang="de-DE" dirty="0" smtClean="0"/>
          </a:p>
          <a:p>
            <a:pPr marL="306900" lvl="1" indent="0">
              <a:lnSpc>
                <a:spcPct val="110000"/>
              </a:lnSpc>
              <a:spcBef>
                <a:spcPts val="0"/>
              </a:spcBef>
              <a:buNone/>
            </a:pPr>
            <a:endParaRPr lang="de-DE" dirty="0" smtClean="0"/>
          </a:p>
          <a:p>
            <a:pPr>
              <a:lnSpc>
                <a:spcPct val="100000"/>
              </a:lnSpc>
              <a:spcBef>
                <a:spcPts val="1200"/>
              </a:spcBef>
            </a:pPr>
            <a:r>
              <a:rPr lang="de-DE" b="1" dirty="0" smtClean="0">
                <a:hlinkClick r:id="rId4"/>
              </a:rPr>
              <a:t>Weisung der Bundesagentur für Arbeit zu Kurzarbeit</a:t>
            </a:r>
            <a:endParaRPr lang="de-DE" b="1" dirty="0" smtClean="0"/>
          </a:p>
          <a:p>
            <a:pPr>
              <a:lnSpc>
                <a:spcPct val="100000"/>
              </a:lnSpc>
              <a:spcBef>
                <a:spcPts val="1200"/>
              </a:spcBef>
            </a:pPr>
            <a:r>
              <a:rPr lang="de-DE" b="1" dirty="0" smtClean="0">
                <a:hlinkClick r:id="rId5"/>
              </a:rPr>
              <a:t>Tabelle der Bundesagentur für Arbeit zur Berechnung des </a:t>
            </a:r>
            <a:r>
              <a:rPr lang="de-DE" b="1" dirty="0" err="1" smtClean="0">
                <a:hlinkClick r:id="rId5"/>
              </a:rPr>
              <a:t>Kug</a:t>
            </a:r>
            <a:r>
              <a:rPr lang="de-DE" b="1" dirty="0" smtClean="0">
                <a:hlinkClick r:id="rId5"/>
              </a:rPr>
              <a:t> </a:t>
            </a:r>
            <a:endParaRPr lang="de-DE" b="1" dirty="0" smtClean="0"/>
          </a:p>
          <a:p>
            <a:pPr marL="1350" indent="0">
              <a:buNone/>
            </a:pPr>
            <a:endParaRPr lang="de-DE" dirty="0"/>
          </a:p>
          <a:p>
            <a:pPr marL="0" lvl="1">
              <a:lnSpc>
                <a:spcPct val="100000"/>
              </a:lnSpc>
              <a:spcBef>
                <a:spcPts val="0"/>
              </a:spcBef>
              <a:spcAft>
                <a:spcPts val="700"/>
              </a:spcAft>
              <a:buClr>
                <a:srgbClr val="FF0000"/>
              </a:buClr>
              <a:buSzPct val="80000"/>
            </a:pPr>
            <a:endParaRPr lang="de-DE" dirty="0" smtClean="0">
              <a:solidFill>
                <a:srgbClr val="000000"/>
              </a:solidFill>
            </a:endParaRPr>
          </a:p>
          <a:p>
            <a:pPr marL="0" lvl="1" indent="0">
              <a:lnSpc>
                <a:spcPct val="100000"/>
              </a:lnSpc>
              <a:spcBef>
                <a:spcPts val="0"/>
              </a:spcBef>
              <a:spcAft>
                <a:spcPts val="700"/>
              </a:spcAft>
              <a:buClr>
                <a:srgbClr val="FF0000"/>
              </a:buClr>
              <a:buSzPct val="80000"/>
              <a:buNone/>
            </a:pPr>
            <a:endParaRPr lang="de-DE" u="sng" dirty="0">
              <a:solidFill>
                <a:srgbClr val="000000"/>
              </a:solidFill>
            </a:endParaRPr>
          </a:p>
          <a:p>
            <a:endParaRPr lang="de-DE" dirty="0"/>
          </a:p>
        </p:txBody>
      </p:sp>
    </p:spTree>
    <p:extLst>
      <p:ext uri="{BB962C8B-B14F-4D97-AF65-F5344CB8AC3E}">
        <p14:creationId xmlns:p14="http://schemas.microsoft.com/office/powerpoint/2010/main" val="31556308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141" y="232507"/>
            <a:ext cx="8339773" cy="454025"/>
          </a:xfrm>
        </p:spPr>
        <p:txBody>
          <a:bodyPr/>
          <a:lstStyle/>
          <a:p>
            <a:r>
              <a:rPr lang="de-DE" sz="3200" dirty="0" smtClean="0"/>
              <a:t>Kontakt Bundesagentur für Arbeit</a:t>
            </a:r>
            <a:endParaRPr lang="de-DE" sz="3200" dirty="0"/>
          </a:p>
        </p:txBody>
      </p:sp>
      <p:sp>
        <p:nvSpPr>
          <p:cNvPr id="5" name="Inhaltsplatzhalter 4"/>
          <p:cNvSpPr>
            <a:spLocks noGrp="1"/>
          </p:cNvSpPr>
          <p:nvPr>
            <p:ph idx="1"/>
          </p:nvPr>
        </p:nvSpPr>
        <p:spPr>
          <a:xfrm>
            <a:off x="250825" y="1326252"/>
            <a:ext cx="8642349" cy="3374823"/>
          </a:xfrm>
        </p:spPr>
        <p:txBody>
          <a:bodyPr/>
          <a:lstStyle/>
          <a:p>
            <a:pPr marL="1350" indent="0" algn="ctr">
              <a:buNone/>
            </a:pPr>
            <a:endParaRPr lang="de-DE" b="1" dirty="0" smtClean="0"/>
          </a:p>
          <a:p>
            <a:pPr marL="1350" indent="0" algn="ctr">
              <a:buNone/>
            </a:pPr>
            <a:r>
              <a:rPr lang="de-DE" sz="2000" b="1" dirty="0" smtClean="0"/>
              <a:t>Für </a:t>
            </a:r>
            <a:r>
              <a:rPr lang="de-DE" sz="2000" b="1" dirty="0"/>
              <a:t>Arbeitgeber und Betriebsräte</a:t>
            </a:r>
          </a:p>
          <a:p>
            <a:pPr algn="ctr"/>
            <a:endParaRPr lang="de-DE" sz="2000" b="1" dirty="0"/>
          </a:p>
          <a:p>
            <a:pPr marL="1350" indent="0" algn="ctr">
              <a:buNone/>
            </a:pPr>
            <a:r>
              <a:rPr lang="de-DE" sz="2000" b="1" dirty="0"/>
              <a:t>Arbeitgeber – </a:t>
            </a:r>
            <a:r>
              <a:rPr lang="de-DE" sz="2000" b="1" dirty="0" smtClean="0"/>
              <a:t>Service </a:t>
            </a:r>
          </a:p>
          <a:p>
            <a:pPr marL="1350" indent="0" algn="ctr">
              <a:buNone/>
            </a:pPr>
            <a:r>
              <a:rPr lang="de-DE" sz="2000" b="1" dirty="0" smtClean="0"/>
              <a:t>mit </a:t>
            </a:r>
            <a:r>
              <a:rPr lang="de-DE" sz="2000" b="1" dirty="0"/>
              <a:t>bundeseinheitlicher </a:t>
            </a:r>
            <a:r>
              <a:rPr lang="de-DE" sz="2000" b="1" dirty="0" smtClean="0"/>
              <a:t>Telefonnummer:</a:t>
            </a:r>
            <a:endParaRPr lang="de-DE" sz="2000" b="1" dirty="0"/>
          </a:p>
          <a:p>
            <a:pPr marL="1350" indent="0" algn="ctr">
              <a:buNone/>
            </a:pPr>
            <a:r>
              <a:rPr lang="de-DE" sz="2000" b="1" dirty="0">
                <a:solidFill>
                  <a:srgbClr val="FF0000"/>
                </a:solidFill>
              </a:rPr>
              <a:t>0800 4 555520</a:t>
            </a:r>
          </a:p>
          <a:p>
            <a:pPr algn="ctr"/>
            <a:endParaRPr lang="de-DE" b="1" dirty="0"/>
          </a:p>
          <a:p>
            <a:pPr marL="1350" indent="0">
              <a:buNone/>
            </a:pPr>
            <a:endParaRPr lang="de-DE" dirty="0"/>
          </a:p>
        </p:txBody>
      </p:sp>
    </p:spTree>
    <p:extLst>
      <p:ext uri="{BB962C8B-B14F-4D97-AF65-F5344CB8AC3E}">
        <p14:creationId xmlns:p14="http://schemas.microsoft.com/office/powerpoint/2010/main" val="12053553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141" y="232507"/>
            <a:ext cx="7954985" cy="454025"/>
          </a:xfrm>
        </p:spPr>
        <p:txBody>
          <a:bodyPr/>
          <a:lstStyle/>
          <a:p>
            <a:r>
              <a:rPr lang="de-DE" sz="3200" dirty="0" smtClean="0"/>
              <a:t>Ansprechpartnerinnen </a:t>
            </a:r>
            <a:br>
              <a:rPr lang="de-DE" sz="3200" dirty="0" smtClean="0"/>
            </a:br>
            <a:r>
              <a:rPr lang="de-DE" sz="3200" dirty="0" smtClean="0"/>
              <a:t>				beim IG Metall Vorstand</a:t>
            </a:r>
            <a:br>
              <a:rPr lang="de-DE" sz="3200" dirty="0" smtClean="0"/>
            </a:br>
            <a:r>
              <a:rPr lang="de-DE" dirty="0"/>
              <a:t/>
            </a:r>
            <a:br>
              <a:rPr lang="de-DE" dirty="0"/>
            </a:br>
            <a:endParaRPr lang="de-DE" dirty="0"/>
          </a:p>
        </p:txBody>
      </p:sp>
      <p:sp>
        <p:nvSpPr>
          <p:cNvPr id="3" name="Inhaltsplatzhalter 2"/>
          <p:cNvSpPr>
            <a:spLocks noGrp="1"/>
          </p:cNvSpPr>
          <p:nvPr>
            <p:ph idx="1"/>
          </p:nvPr>
        </p:nvSpPr>
        <p:spPr>
          <a:xfrm>
            <a:off x="250825" y="1266778"/>
            <a:ext cx="8642349" cy="3374823"/>
          </a:xfrm>
        </p:spPr>
        <p:txBody>
          <a:bodyPr>
            <a:normAutofit fontScale="92500" lnSpcReduction="20000"/>
          </a:bodyPr>
          <a:lstStyle/>
          <a:p>
            <a:r>
              <a:rPr lang="de-DE" b="1" dirty="0" smtClean="0"/>
              <a:t>Amélie Schummer</a:t>
            </a:r>
          </a:p>
          <a:p>
            <a:pPr marL="1350" indent="0">
              <a:buNone/>
            </a:pPr>
            <a:r>
              <a:rPr lang="de-DE" dirty="0" smtClean="0"/>
              <a:t>FB Sozialpolitik, Ressort Arbeits- und Sozialrecht/</a:t>
            </a:r>
            <a:r>
              <a:rPr lang="de-DE" dirty="0" err="1" smtClean="0"/>
              <a:t>bAV</a:t>
            </a:r>
            <a:endParaRPr lang="de-DE" dirty="0" smtClean="0"/>
          </a:p>
          <a:p>
            <a:pPr marL="1350" indent="0">
              <a:buNone/>
            </a:pPr>
            <a:r>
              <a:rPr lang="de-DE" dirty="0" smtClean="0"/>
              <a:t>069/6693-2991, amelie.schummer@igmetall.de</a:t>
            </a:r>
          </a:p>
          <a:p>
            <a:pPr marL="1350" indent="0">
              <a:buNone/>
            </a:pPr>
            <a:endParaRPr lang="de-DE" dirty="0"/>
          </a:p>
          <a:p>
            <a:r>
              <a:rPr lang="de-DE" b="1" dirty="0" smtClean="0"/>
              <a:t>Isaf Gün</a:t>
            </a:r>
          </a:p>
          <a:p>
            <a:pPr marL="1350" indent="0">
              <a:buNone/>
            </a:pPr>
            <a:r>
              <a:rPr lang="de-DE" dirty="0" smtClean="0"/>
              <a:t>FB Betriebspolitik, </a:t>
            </a:r>
            <a:r>
              <a:rPr lang="de-DE" dirty="0"/>
              <a:t>Res. Betriebsverfassung, </a:t>
            </a:r>
            <a:r>
              <a:rPr lang="de-DE" dirty="0" smtClean="0"/>
              <a:t>Mitbestimmungspolitik</a:t>
            </a:r>
          </a:p>
          <a:p>
            <a:pPr marL="1350" indent="0">
              <a:buNone/>
            </a:pPr>
            <a:r>
              <a:rPr lang="de-DE" dirty="0" smtClean="0"/>
              <a:t>069/6693-2447, isaf.guen@igmetall.de</a:t>
            </a:r>
            <a:r>
              <a:rPr lang="de-DE" dirty="0"/>
              <a:t/>
            </a:r>
            <a:br>
              <a:rPr lang="de-DE" dirty="0"/>
            </a:br>
            <a:r>
              <a:rPr lang="de-DE" dirty="0"/>
              <a:t/>
            </a:r>
            <a:br>
              <a:rPr lang="de-DE" dirty="0"/>
            </a:br>
            <a:endParaRPr lang="de-DE" dirty="0" smtClean="0"/>
          </a:p>
          <a:p>
            <a:r>
              <a:rPr lang="de-DE" b="1" dirty="0" smtClean="0"/>
              <a:t>Stefanie Janczyk</a:t>
            </a:r>
          </a:p>
          <a:p>
            <a:pPr marL="1350" indent="0">
              <a:buNone/>
            </a:pPr>
            <a:r>
              <a:rPr lang="de-DE" dirty="0" smtClean="0"/>
              <a:t>FB Sozialpolitik, Ressort Allgemeine Sozial- und Arbeitsmarktpolitik</a:t>
            </a:r>
          </a:p>
          <a:p>
            <a:pPr marL="1350" indent="0">
              <a:buNone/>
            </a:pPr>
            <a:r>
              <a:rPr lang="de-DE" dirty="0" smtClean="0"/>
              <a:t>069/6693-2622, stefanie.janczyk@igmetall.de</a:t>
            </a:r>
          </a:p>
        </p:txBody>
      </p:sp>
    </p:spTree>
    <p:extLst>
      <p:ext uri="{BB962C8B-B14F-4D97-AF65-F5344CB8AC3E}">
        <p14:creationId xmlns:p14="http://schemas.microsoft.com/office/powerpoint/2010/main" val="2830041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325088"/>
            <a:ext cx="8642349" cy="454025"/>
          </a:xfrm>
        </p:spPr>
        <p:txBody>
          <a:bodyPr/>
          <a:lstStyle/>
          <a:p>
            <a:r>
              <a:rPr lang="de-DE" sz="3200" dirty="0" smtClean="0"/>
              <a:t>Weiterbewilligung und neuer Antrag-</a:t>
            </a:r>
            <a:endParaRPr lang="de-DE" sz="3200" dirty="0"/>
          </a:p>
        </p:txBody>
      </p:sp>
      <p:sp>
        <p:nvSpPr>
          <p:cNvPr id="3" name="Inhaltsplatzhalter 2"/>
          <p:cNvSpPr>
            <a:spLocks noGrp="1"/>
          </p:cNvSpPr>
          <p:nvPr>
            <p:ph idx="1"/>
          </p:nvPr>
        </p:nvSpPr>
        <p:spPr>
          <a:xfrm>
            <a:off x="335885" y="2125329"/>
            <a:ext cx="8642349" cy="2119409"/>
          </a:xfrm>
        </p:spPr>
        <p:txBody>
          <a:bodyPr/>
          <a:lstStyle/>
          <a:p>
            <a:r>
              <a:rPr lang="de-DE" sz="2400" dirty="0" smtClean="0">
                <a:latin typeface="+mn-lt"/>
              </a:rPr>
              <a:t>Die Verordnung bzgl. der erleichterten Voraussetzungen zum Kurzarbeitergeld gilt rückwirkend zum 01.03.2020.</a:t>
            </a:r>
          </a:p>
          <a:p>
            <a:r>
              <a:rPr lang="de-DE" sz="2400" dirty="0" smtClean="0">
                <a:latin typeface="+mn-lt"/>
              </a:rPr>
              <a:t>Wurde bereits Kurzarbeit beantragt, dann ist keine neue Anzeige und kein erneuter Antrag notwendig, um in den Genuss der erleichternden Regelungen der VO zu kommen.</a:t>
            </a:r>
          </a:p>
          <a:p>
            <a:pPr marL="1350" indent="0">
              <a:buNone/>
            </a:pPr>
            <a:endParaRPr lang="de-DE" dirty="0"/>
          </a:p>
        </p:txBody>
      </p:sp>
      <p:sp>
        <p:nvSpPr>
          <p:cNvPr id="4" name="Textplatzhalter 3"/>
          <p:cNvSpPr>
            <a:spLocks noGrp="1"/>
          </p:cNvSpPr>
          <p:nvPr>
            <p:ph type="body" sz="quarter" idx="13"/>
          </p:nvPr>
        </p:nvSpPr>
        <p:spPr>
          <a:xfrm>
            <a:off x="250823" y="942013"/>
            <a:ext cx="8642349" cy="495300"/>
          </a:xfrm>
        </p:spPr>
        <p:txBody>
          <a:bodyPr/>
          <a:lstStyle/>
          <a:p>
            <a:r>
              <a:rPr lang="de-DE" sz="2000" b="1" dirty="0" smtClean="0">
                <a:solidFill>
                  <a:srgbClr val="E3051B"/>
                </a:solidFill>
                <a:latin typeface="+mn-lt"/>
              </a:rPr>
              <a:t>WIE VERHÄLT SICH DAZU DIE VERORDNUNG ÜBER ERLEICHTERUNGEN DER KURZARBEIT? </a:t>
            </a:r>
            <a:endParaRPr lang="de-DE" sz="2000" b="1" dirty="0">
              <a:solidFill>
                <a:srgbClr val="E3051B"/>
              </a:solidFill>
              <a:latin typeface="+mn-lt"/>
            </a:endParaRPr>
          </a:p>
        </p:txBody>
      </p:sp>
    </p:spTree>
    <p:extLst>
      <p:ext uri="{BB962C8B-B14F-4D97-AF65-F5344CB8AC3E}">
        <p14:creationId xmlns:p14="http://schemas.microsoft.com/office/powerpoint/2010/main" val="2400730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Weitere Änderung des SGB III</a:t>
            </a:r>
            <a:endParaRPr lang="de-DE" sz="3200" dirty="0"/>
          </a:p>
        </p:txBody>
      </p:sp>
      <p:sp>
        <p:nvSpPr>
          <p:cNvPr id="3" name="Inhaltsplatzhalter 2"/>
          <p:cNvSpPr>
            <a:spLocks noGrp="1"/>
          </p:cNvSpPr>
          <p:nvPr>
            <p:ph idx="1"/>
          </p:nvPr>
        </p:nvSpPr>
        <p:spPr>
          <a:xfrm>
            <a:off x="250826" y="1629576"/>
            <a:ext cx="8797481" cy="2995587"/>
          </a:xfrm>
        </p:spPr>
        <p:txBody>
          <a:bodyPr>
            <a:noAutofit/>
          </a:bodyPr>
          <a:lstStyle/>
          <a:p>
            <a:pPr marL="1350" indent="0">
              <a:buNone/>
            </a:pPr>
            <a:r>
              <a:rPr lang="de-DE" b="1" dirty="0" smtClean="0">
                <a:latin typeface="+mn-lt"/>
              </a:rPr>
              <a:t>Neuer § 421 c SGB III:</a:t>
            </a:r>
          </a:p>
          <a:p>
            <a:pPr marL="1350" indent="0">
              <a:lnSpc>
                <a:spcPct val="110000"/>
              </a:lnSpc>
              <a:buNone/>
            </a:pPr>
            <a:r>
              <a:rPr lang="de-DE" dirty="0" smtClean="0">
                <a:latin typeface="+mn-lt"/>
              </a:rPr>
              <a:t>In der Zeit vom 01. April 2020 bis 31.Oktober 2020 wird, abweichend von § 106 Abs. 3 SGB III, Entgelt aus einer anderen</a:t>
            </a:r>
            <a:r>
              <a:rPr lang="de-DE" dirty="0">
                <a:latin typeface="+mn-lt"/>
              </a:rPr>
              <a:t>, </a:t>
            </a:r>
            <a:r>
              <a:rPr lang="de-DE" dirty="0" smtClean="0">
                <a:latin typeface="+mn-lt"/>
              </a:rPr>
              <a:t>während des </a:t>
            </a:r>
            <a:r>
              <a:rPr lang="de-DE" dirty="0">
                <a:latin typeface="+mn-lt"/>
              </a:rPr>
              <a:t>Bezugs von Kurzarbeitergeld </a:t>
            </a:r>
            <a:r>
              <a:rPr lang="de-DE" dirty="0" smtClean="0">
                <a:latin typeface="+mn-lt"/>
              </a:rPr>
              <a:t>aufgenommenen </a:t>
            </a:r>
            <a:r>
              <a:rPr lang="de-DE" dirty="0">
                <a:latin typeface="+mn-lt"/>
              </a:rPr>
              <a:t>Beschäftigung in systemrelevanten Branchen und Berufen dem </a:t>
            </a:r>
            <a:r>
              <a:rPr lang="de-DE" dirty="0" smtClean="0">
                <a:latin typeface="+mn-lt"/>
              </a:rPr>
              <a:t>Ist-Entgelt </a:t>
            </a:r>
            <a:r>
              <a:rPr lang="de-DE" dirty="0">
                <a:latin typeface="+mn-lt"/>
              </a:rPr>
              <a:t>nicht hinzugerechnet, soweit das Entgelt aus der neu aufgenommenen Beschäftigung zusammen mit dem Kurzarbeitergeld </a:t>
            </a:r>
            <a:r>
              <a:rPr lang="de-DE" dirty="0" smtClean="0">
                <a:latin typeface="+mn-lt"/>
              </a:rPr>
              <a:t>und dem verbliebenen Ist-Entgelt </a:t>
            </a:r>
            <a:r>
              <a:rPr lang="de-DE" dirty="0">
                <a:latin typeface="+mn-lt"/>
              </a:rPr>
              <a:t>aus der ursprünglichen Beschäftigung die Höhe des </a:t>
            </a:r>
            <a:r>
              <a:rPr lang="de-DE" dirty="0" smtClean="0">
                <a:latin typeface="+mn-lt"/>
              </a:rPr>
              <a:t>Soll-Entgelts </a:t>
            </a:r>
            <a:r>
              <a:rPr lang="de-DE" dirty="0">
                <a:latin typeface="+mn-lt"/>
              </a:rPr>
              <a:t>aus der Beschäftigung, für die Kurzarbeitergeld gezahlt wird, nicht übersteigt. Die während des Bezugs von Kurzarbeitergeld aufgenommenen Beschäftigungen nach Satz 1</a:t>
            </a:r>
            <a:r>
              <a:rPr lang="de-DE" dirty="0" smtClean="0">
                <a:latin typeface="+mn-lt"/>
              </a:rPr>
              <a:t> </a:t>
            </a:r>
            <a:r>
              <a:rPr lang="de-DE" dirty="0">
                <a:latin typeface="+mn-lt"/>
              </a:rPr>
              <a:t>sind versicherungsfrei zur Arbeitsförderung.</a:t>
            </a:r>
          </a:p>
        </p:txBody>
      </p:sp>
      <p:sp>
        <p:nvSpPr>
          <p:cNvPr id="4" name="Textplatzhalter 3"/>
          <p:cNvSpPr>
            <a:spLocks noGrp="1"/>
          </p:cNvSpPr>
          <p:nvPr>
            <p:ph type="body" sz="quarter" idx="13"/>
          </p:nvPr>
        </p:nvSpPr>
        <p:spPr>
          <a:xfrm>
            <a:off x="250824" y="698107"/>
            <a:ext cx="8642349" cy="495300"/>
          </a:xfrm>
        </p:spPr>
        <p:txBody>
          <a:bodyPr/>
          <a:lstStyle/>
          <a:p>
            <a:r>
              <a:rPr lang="de-DE" sz="2000" b="1" dirty="0" smtClean="0">
                <a:solidFill>
                  <a:srgbClr val="E3051B"/>
                </a:solidFill>
                <a:latin typeface="+mn-lt"/>
              </a:rPr>
              <a:t>NEUREGELUNG ZUM NEBENJOB BEI KURZARBEIT</a:t>
            </a:r>
            <a:endParaRPr lang="de-DE" sz="2000" b="1" dirty="0">
              <a:solidFill>
                <a:srgbClr val="E3051B"/>
              </a:solidFill>
              <a:latin typeface="+mn-lt"/>
            </a:endParaRPr>
          </a:p>
        </p:txBody>
      </p:sp>
    </p:spTree>
    <p:extLst>
      <p:ext uri="{BB962C8B-B14F-4D97-AF65-F5344CB8AC3E}">
        <p14:creationId xmlns:p14="http://schemas.microsoft.com/office/powerpoint/2010/main" val="295452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Weisung der BA</a:t>
            </a:r>
            <a:endParaRPr lang="de-DE" sz="3200" dirty="0"/>
          </a:p>
        </p:txBody>
      </p:sp>
      <p:sp>
        <p:nvSpPr>
          <p:cNvPr id="3" name="Inhaltsplatzhalter 2"/>
          <p:cNvSpPr>
            <a:spLocks noGrp="1"/>
          </p:cNvSpPr>
          <p:nvPr>
            <p:ph idx="1"/>
          </p:nvPr>
        </p:nvSpPr>
        <p:spPr>
          <a:xfrm>
            <a:off x="112603" y="757238"/>
            <a:ext cx="9031397" cy="5369441"/>
          </a:xfrm>
        </p:spPr>
        <p:txBody>
          <a:bodyPr>
            <a:normAutofit/>
          </a:bodyPr>
          <a:lstStyle/>
          <a:p>
            <a:pPr marL="1350" indent="0">
              <a:buNone/>
            </a:pPr>
            <a:r>
              <a:rPr lang="de-DE" u="sng" dirty="0" smtClean="0">
                <a:latin typeface="+mn-lt"/>
              </a:rPr>
              <a:t>Neue  </a:t>
            </a:r>
            <a:r>
              <a:rPr lang="de-DE" u="sng" dirty="0">
                <a:latin typeface="+mn-lt"/>
              </a:rPr>
              <a:t>Weisung 202003015 vom 30.03.2020 </a:t>
            </a:r>
            <a:r>
              <a:rPr lang="de-DE" dirty="0">
                <a:latin typeface="+mn-lt"/>
              </a:rPr>
              <a:t>– Weisung Verbesserungen für </a:t>
            </a:r>
            <a:r>
              <a:rPr lang="de-DE" dirty="0" smtClean="0">
                <a:latin typeface="+mn-lt"/>
              </a:rPr>
              <a:t>das                 </a:t>
            </a:r>
            <a:r>
              <a:rPr lang="de-DE" dirty="0">
                <a:latin typeface="+mn-lt"/>
              </a:rPr>
              <a:t>KUG bis 31.12.2020 </a:t>
            </a:r>
            <a:r>
              <a:rPr lang="de-DE" dirty="0" smtClean="0">
                <a:latin typeface="+mn-lt"/>
              </a:rPr>
              <a:t>der BA</a:t>
            </a:r>
            <a:endParaRPr lang="de-DE" dirty="0">
              <a:latin typeface="+mn-lt"/>
            </a:endParaRPr>
          </a:p>
          <a:p>
            <a:pPr marL="1350" indent="0">
              <a:buNone/>
            </a:pPr>
            <a:r>
              <a:rPr lang="de-DE" b="1" dirty="0" smtClean="0">
                <a:latin typeface="+mn-lt"/>
              </a:rPr>
              <a:t>Gültig </a:t>
            </a:r>
            <a:r>
              <a:rPr lang="de-DE" b="1" dirty="0">
                <a:latin typeface="+mn-lt"/>
              </a:rPr>
              <a:t>ab: </a:t>
            </a:r>
            <a:r>
              <a:rPr lang="de-DE" dirty="0">
                <a:latin typeface="+mn-lt"/>
              </a:rPr>
              <a:t>27.03.2020 </a:t>
            </a:r>
            <a:r>
              <a:rPr lang="de-DE" b="1" dirty="0">
                <a:latin typeface="+mn-lt"/>
              </a:rPr>
              <a:t>Gültig bis: </a:t>
            </a:r>
            <a:r>
              <a:rPr lang="de-DE" dirty="0">
                <a:latin typeface="+mn-lt"/>
              </a:rPr>
              <a:t>31.12.2020 </a:t>
            </a:r>
            <a:endParaRPr lang="de-DE" sz="2100" dirty="0" smtClean="0">
              <a:latin typeface="+mn-lt"/>
            </a:endParaRPr>
          </a:p>
          <a:p>
            <a:r>
              <a:rPr lang="de-DE" dirty="0" smtClean="0">
                <a:latin typeface="+mn-lt"/>
              </a:rPr>
              <a:t>Regelt </a:t>
            </a:r>
            <a:r>
              <a:rPr lang="de-DE" dirty="0" err="1" smtClean="0">
                <a:latin typeface="+mn-lt"/>
              </a:rPr>
              <a:t>grds</a:t>
            </a:r>
            <a:r>
              <a:rPr lang="de-DE" dirty="0" smtClean="0">
                <a:latin typeface="+mn-lt"/>
              </a:rPr>
              <a:t>. Fragen der Umsetzung der befristet erlassenen Verordnung über Erleichterungen der Kurzarbeit (</a:t>
            </a:r>
            <a:r>
              <a:rPr lang="de-DE" dirty="0" err="1" smtClean="0">
                <a:latin typeface="+mn-lt"/>
              </a:rPr>
              <a:t>KugV</a:t>
            </a:r>
            <a:r>
              <a:rPr lang="de-DE" dirty="0" smtClean="0">
                <a:latin typeface="+mn-lt"/>
              </a:rPr>
              <a:t>) und zu § 421c SGB III</a:t>
            </a:r>
            <a:endParaRPr lang="de-DE" dirty="0">
              <a:latin typeface="+mn-lt"/>
            </a:endParaRPr>
          </a:p>
          <a:p>
            <a:r>
              <a:rPr lang="de-DE" dirty="0" smtClean="0">
                <a:latin typeface="+mn-lt"/>
              </a:rPr>
              <a:t>Aber auch: Die </a:t>
            </a:r>
            <a:r>
              <a:rPr lang="de-DE" dirty="0">
                <a:latin typeface="+mn-lt"/>
              </a:rPr>
              <a:t>BA sieht bis zum 31. Dezember 2020 davon ab, die Einbringung von </a:t>
            </a:r>
            <a:r>
              <a:rPr lang="de-DE" b="1" dirty="0">
                <a:latin typeface="+mn-lt"/>
              </a:rPr>
              <a:t>Erholungsurlaub</a:t>
            </a:r>
            <a:r>
              <a:rPr lang="de-DE" dirty="0">
                <a:latin typeface="+mn-lt"/>
              </a:rPr>
              <a:t> aus dem laufenden Urlaubsjahr zur Vermeidung von Kurzarbeit einzufordern. </a:t>
            </a:r>
            <a:endParaRPr lang="de-DE" dirty="0" smtClean="0">
              <a:latin typeface="+mn-lt"/>
            </a:endParaRPr>
          </a:p>
          <a:p>
            <a:r>
              <a:rPr lang="de-DE" dirty="0" smtClean="0">
                <a:latin typeface="+mn-lt"/>
              </a:rPr>
              <a:t>Wird </a:t>
            </a:r>
            <a:r>
              <a:rPr lang="de-DE" dirty="0">
                <a:latin typeface="+mn-lt"/>
              </a:rPr>
              <a:t>die Kurzarbeit gegen Ende des Urlaubsjahres eingeführt oder bestehen noch übertragene Urlaubsansprüche aus dem vorangegangenen Urlaubsjahr, ist der </a:t>
            </a:r>
            <a:r>
              <a:rPr lang="de-DE" dirty="0" smtClean="0">
                <a:latin typeface="+mn-lt"/>
              </a:rPr>
              <a:t>AG </a:t>
            </a:r>
            <a:r>
              <a:rPr lang="de-DE" dirty="0">
                <a:latin typeface="+mn-lt"/>
              </a:rPr>
              <a:t>aufzufordern, den Zeitpunkt für den Antritt noch vorhandenen Urlaubs zur Verminderung des Arbeitsausfalls festzulegen. Auch hier dürfen die Urlaubswünsche der </a:t>
            </a:r>
            <a:r>
              <a:rPr lang="de-DE" dirty="0" smtClean="0">
                <a:latin typeface="+mn-lt"/>
              </a:rPr>
              <a:t>AN nicht </a:t>
            </a:r>
            <a:r>
              <a:rPr lang="de-DE" dirty="0">
                <a:latin typeface="+mn-lt"/>
              </a:rPr>
              <a:t>entgegenstehen. </a:t>
            </a:r>
            <a:endParaRPr lang="de-DE" dirty="0" smtClean="0">
              <a:latin typeface="+mn-lt"/>
            </a:endParaRPr>
          </a:p>
          <a:p>
            <a:pPr marL="0" lvl="0" indent="0" defTabSz="914400">
              <a:lnSpc>
                <a:spcPct val="100000"/>
              </a:lnSpc>
              <a:spcBef>
                <a:spcPts val="0"/>
              </a:spcBef>
              <a:buSzTx/>
              <a:buNone/>
            </a:pPr>
            <a:r>
              <a:rPr lang="de-DE" sz="1600" dirty="0">
                <a:solidFill>
                  <a:prstClr val="black"/>
                </a:solidFill>
                <a:latin typeface="Meta IGM" panose="02000503040000020004" pitchFamily="2" charset="0"/>
                <a:cs typeface="+mn-cs"/>
              </a:rPr>
              <a:t>Link zur Weisung der Bundesagentur für Arbeit:</a:t>
            </a:r>
          </a:p>
          <a:p>
            <a:pPr marL="0" lvl="0" indent="0" defTabSz="914400">
              <a:lnSpc>
                <a:spcPct val="100000"/>
              </a:lnSpc>
              <a:spcBef>
                <a:spcPts val="0"/>
              </a:spcBef>
              <a:buSzTx/>
              <a:buNone/>
            </a:pPr>
            <a:r>
              <a:rPr lang="de-DE" sz="1600" dirty="0">
                <a:solidFill>
                  <a:prstClr val="black"/>
                </a:solidFill>
                <a:latin typeface="Meta IGM" panose="02000503040000020004" pitchFamily="2" charset="0"/>
                <a:cs typeface="+mn-cs"/>
                <a:hlinkClick r:id="rId3"/>
              </a:rPr>
              <a:t>https://</a:t>
            </a:r>
            <a:r>
              <a:rPr lang="de-DE" sz="1600" dirty="0" smtClean="0">
                <a:solidFill>
                  <a:prstClr val="black"/>
                </a:solidFill>
                <a:latin typeface="Meta IGM" panose="02000503040000020004" pitchFamily="2" charset="0"/>
                <a:cs typeface="+mn-cs"/>
                <a:hlinkClick r:id="rId3"/>
              </a:rPr>
              <a:t>www.arbeitsagentur.de/datei/ba146387.pdf</a:t>
            </a:r>
            <a:endParaRPr lang="de-DE" sz="1600" dirty="0" smtClean="0">
              <a:solidFill>
                <a:prstClr val="black"/>
              </a:solidFill>
              <a:latin typeface="Meta IGM" panose="02000503040000020004" pitchFamily="2" charset="0"/>
              <a:cs typeface="+mn-cs"/>
            </a:endParaRPr>
          </a:p>
          <a:p>
            <a:pPr marL="0" lvl="0" indent="0" defTabSz="914400">
              <a:lnSpc>
                <a:spcPct val="100000"/>
              </a:lnSpc>
              <a:spcBef>
                <a:spcPts val="0"/>
              </a:spcBef>
              <a:buSzTx/>
              <a:buNone/>
            </a:pPr>
            <a:endParaRPr lang="de-DE" sz="1600" dirty="0" smtClean="0">
              <a:solidFill>
                <a:prstClr val="black"/>
              </a:solidFill>
              <a:latin typeface="Meta IGM" panose="02000503040000020004" pitchFamily="2" charset="0"/>
              <a:cs typeface="+mn-cs"/>
            </a:endParaRPr>
          </a:p>
          <a:p>
            <a:pPr marL="0" lvl="0" indent="0" defTabSz="914400">
              <a:lnSpc>
                <a:spcPct val="100000"/>
              </a:lnSpc>
              <a:spcBef>
                <a:spcPts val="0"/>
              </a:spcBef>
              <a:buSzTx/>
              <a:buNone/>
            </a:pPr>
            <a:endParaRPr lang="de-DE" sz="1600" dirty="0">
              <a:solidFill>
                <a:prstClr val="black"/>
              </a:solidFill>
              <a:latin typeface="Meta IGM" panose="02000503040000020004" pitchFamily="2" charset="0"/>
              <a:cs typeface="+mn-cs"/>
            </a:endParaRPr>
          </a:p>
          <a:p>
            <a:pPr marL="1350" indent="0">
              <a:buNone/>
            </a:pPr>
            <a:endParaRPr lang="de-DE" dirty="0">
              <a:latin typeface="+mn-lt"/>
            </a:endParaRPr>
          </a:p>
        </p:txBody>
      </p:sp>
      <p:sp>
        <p:nvSpPr>
          <p:cNvPr id="4" name="Textfeld 3"/>
          <p:cNvSpPr txBox="1"/>
          <p:nvPr/>
        </p:nvSpPr>
        <p:spPr>
          <a:xfrm rot="20117737">
            <a:off x="617220" y="2565558"/>
            <a:ext cx="6385560" cy="1077218"/>
          </a:xfrm>
          <a:prstGeom prst="rect">
            <a:avLst/>
          </a:prstGeom>
          <a:noFill/>
        </p:spPr>
        <p:txBody>
          <a:bodyPr wrap="square" rtlCol="0">
            <a:spAutoFit/>
          </a:bodyPr>
          <a:lstStyle/>
          <a:p>
            <a:pPr algn="ctr"/>
            <a:r>
              <a:rPr lang="de-DE" sz="3200" b="1" dirty="0" smtClean="0">
                <a:solidFill>
                  <a:srgbClr val="FF0000"/>
                </a:solidFill>
              </a:rPr>
              <a:t>ACHTUNG NEUREGELUNGEN FÜR 2021</a:t>
            </a:r>
            <a:endParaRPr lang="de-DE" sz="3200" b="1" dirty="0">
              <a:solidFill>
                <a:srgbClr val="FF0000"/>
              </a:solidFill>
            </a:endParaRPr>
          </a:p>
        </p:txBody>
      </p:sp>
    </p:spTree>
    <p:extLst>
      <p:ext uri="{BB962C8B-B14F-4D97-AF65-F5344CB8AC3E}">
        <p14:creationId xmlns:p14="http://schemas.microsoft.com/office/powerpoint/2010/main" val="3396749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Verordnung über KUG-Bezugsdauer</a:t>
            </a:r>
            <a:endParaRPr lang="de-DE" sz="3200" dirty="0"/>
          </a:p>
        </p:txBody>
      </p:sp>
      <p:sp>
        <p:nvSpPr>
          <p:cNvPr id="3" name="Inhaltsplatzhalter 2"/>
          <p:cNvSpPr>
            <a:spLocks noGrp="1"/>
          </p:cNvSpPr>
          <p:nvPr>
            <p:ph idx="1"/>
          </p:nvPr>
        </p:nvSpPr>
        <p:spPr>
          <a:xfrm>
            <a:off x="250826" y="1104901"/>
            <a:ext cx="8748394" cy="3390900"/>
          </a:xfrm>
        </p:spPr>
        <p:txBody>
          <a:bodyPr>
            <a:normAutofit/>
          </a:bodyPr>
          <a:lstStyle/>
          <a:p>
            <a:r>
              <a:rPr lang="de-DE" dirty="0" err="1" smtClean="0">
                <a:latin typeface="+mn-lt"/>
              </a:rPr>
              <a:t>Grds</a:t>
            </a:r>
            <a:r>
              <a:rPr lang="de-DE" dirty="0" smtClean="0">
                <a:latin typeface="+mn-lt"/>
              </a:rPr>
              <a:t>. ist die Bezugsdauer für das </a:t>
            </a:r>
            <a:r>
              <a:rPr lang="de-DE" dirty="0" err="1" smtClean="0">
                <a:latin typeface="+mn-lt"/>
              </a:rPr>
              <a:t>Kug</a:t>
            </a:r>
            <a:r>
              <a:rPr lang="de-DE" dirty="0" smtClean="0">
                <a:latin typeface="+mn-lt"/>
              </a:rPr>
              <a:t> in § 104 SGB III geregelt; sie beträgt 12 Monate und kann durch Rechtsverordnung auf bis zu 24 Monate verlängert werden</a:t>
            </a:r>
          </a:p>
          <a:p>
            <a:r>
              <a:rPr lang="de-DE" dirty="0" smtClean="0">
                <a:latin typeface="+mn-lt"/>
              </a:rPr>
              <a:t>Der Verordnungsgeber hat von der Verordnungsermächtigung Gebrauch gemacht</a:t>
            </a:r>
          </a:p>
          <a:p>
            <a:r>
              <a:rPr lang="de-DE" dirty="0">
                <a:latin typeface="+mn-lt"/>
              </a:rPr>
              <a:t>Er hat </a:t>
            </a:r>
            <a:r>
              <a:rPr lang="de-DE" b="1" u="sng" dirty="0">
                <a:latin typeface="+mn-lt"/>
              </a:rPr>
              <a:t>die </a:t>
            </a:r>
            <a:r>
              <a:rPr lang="de-DE" b="1" u="sng" dirty="0" smtClean="0">
                <a:latin typeface="+mn-lt"/>
              </a:rPr>
              <a:t>Verordnung über </a:t>
            </a:r>
            <a:r>
              <a:rPr lang="de-DE" b="1" u="sng" dirty="0">
                <a:latin typeface="+mn-lt"/>
              </a:rPr>
              <a:t>die Bezugsdauer für </a:t>
            </a:r>
            <a:r>
              <a:rPr lang="de-DE" b="1" u="sng" dirty="0" smtClean="0">
                <a:latin typeface="+mn-lt"/>
              </a:rPr>
              <a:t>das Kurzarbeitergeld (Kurzarbeitergeldbezugsdauerverordnung–</a:t>
            </a:r>
            <a:r>
              <a:rPr lang="de-DE" b="1" u="sng" dirty="0" err="1" smtClean="0">
                <a:latin typeface="+mn-lt"/>
              </a:rPr>
              <a:t>KugBeV</a:t>
            </a:r>
            <a:r>
              <a:rPr lang="de-DE" b="1" u="sng" dirty="0" smtClean="0">
                <a:latin typeface="+mn-lt"/>
              </a:rPr>
              <a:t>) </a:t>
            </a:r>
            <a:r>
              <a:rPr lang="de-DE" dirty="0" smtClean="0">
                <a:latin typeface="+mn-lt"/>
              </a:rPr>
              <a:t>am 16.04.2020 erlassen, veröffentlicht im Bundesgesetzblatt am 20.04.2020:</a:t>
            </a:r>
          </a:p>
          <a:p>
            <a:pPr lvl="1"/>
            <a:r>
              <a:rPr lang="de-DE" dirty="0" smtClean="0">
                <a:latin typeface="+mn-lt"/>
              </a:rPr>
              <a:t>Durch diese Verordnung wird </a:t>
            </a:r>
            <a:r>
              <a:rPr lang="de-DE" dirty="0">
                <a:latin typeface="+mn-lt"/>
              </a:rPr>
              <a:t>die Bezugsdauer für </a:t>
            </a:r>
            <a:r>
              <a:rPr lang="de-DE" dirty="0" err="1">
                <a:latin typeface="+mn-lt"/>
              </a:rPr>
              <a:t>Kug</a:t>
            </a:r>
            <a:r>
              <a:rPr lang="de-DE" dirty="0">
                <a:latin typeface="+mn-lt"/>
              </a:rPr>
              <a:t> </a:t>
            </a:r>
            <a:r>
              <a:rPr lang="de-DE" dirty="0" smtClean="0">
                <a:latin typeface="+mn-lt"/>
              </a:rPr>
              <a:t>für </a:t>
            </a:r>
            <a:r>
              <a:rPr lang="de-DE" dirty="0">
                <a:latin typeface="+mn-lt"/>
              </a:rPr>
              <a:t>Arbeitnehmerinnen und </a:t>
            </a:r>
            <a:r>
              <a:rPr lang="de-DE" dirty="0" smtClean="0">
                <a:latin typeface="+mn-lt"/>
              </a:rPr>
              <a:t>Arbeitnehmer, </a:t>
            </a:r>
            <a:r>
              <a:rPr lang="de-DE" dirty="0">
                <a:latin typeface="+mn-lt"/>
              </a:rPr>
              <a:t>deren Anspruch auf Kurzarbeitergeld bis zum 31. Dezember </a:t>
            </a:r>
            <a:r>
              <a:rPr lang="de-DE" dirty="0" smtClean="0">
                <a:latin typeface="+mn-lt"/>
              </a:rPr>
              <a:t>2019 entstanden </a:t>
            </a:r>
            <a:r>
              <a:rPr lang="de-DE" dirty="0">
                <a:latin typeface="+mn-lt"/>
              </a:rPr>
              <a:t>ist, über die Bezugsdauer nach § 104 </a:t>
            </a:r>
            <a:r>
              <a:rPr lang="de-DE" dirty="0" smtClean="0">
                <a:latin typeface="+mn-lt"/>
              </a:rPr>
              <a:t>Abs.1 S.1 SGG III hinaus </a:t>
            </a:r>
            <a:r>
              <a:rPr lang="de-DE" u="sng" dirty="0">
                <a:latin typeface="+mn-lt"/>
              </a:rPr>
              <a:t>auf bis zu 21 Monate, längstens bis </a:t>
            </a:r>
            <a:r>
              <a:rPr lang="de-DE" u="sng" dirty="0" smtClean="0">
                <a:latin typeface="+mn-lt"/>
              </a:rPr>
              <a:t>zum 31</a:t>
            </a:r>
            <a:r>
              <a:rPr lang="de-DE" u="sng" dirty="0">
                <a:latin typeface="+mn-lt"/>
              </a:rPr>
              <a:t>. Dezember 2020</a:t>
            </a:r>
            <a:r>
              <a:rPr lang="de-DE" dirty="0">
                <a:latin typeface="+mn-lt"/>
              </a:rPr>
              <a:t>, </a:t>
            </a:r>
            <a:r>
              <a:rPr lang="de-DE" dirty="0" smtClean="0">
                <a:latin typeface="+mn-lt"/>
              </a:rPr>
              <a:t>verlängert.</a:t>
            </a:r>
          </a:p>
          <a:p>
            <a:pPr lvl="1"/>
            <a:r>
              <a:rPr lang="de-DE" dirty="0" smtClean="0">
                <a:latin typeface="+mn-lt"/>
              </a:rPr>
              <a:t>Diese </a:t>
            </a:r>
            <a:r>
              <a:rPr lang="de-DE" dirty="0">
                <a:latin typeface="+mn-lt"/>
              </a:rPr>
              <a:t>Verordnung tritt </a:t>
            </a:r>
            <a:r>
              <a:rPr lang="de-DE" u="sng" dirty="0" smtClean="0">
                <a:latin typeface="+mn-lt"/>
              </a:rPr>
              <a:t>rückwirkend zum 31</a:t>
            </a:r>
            <a:r>
              <a:rPr lang="de-DE" u="sng" dirty="0">
                <a:latin typeface="+mn-lt"/>
              </a:rPr>
              <a:t>. Januar 2020 in Kraft und </a:t>
            </a:r>
            <a:r>
              <a:rPr lang="de-DE" u="sng" dirty="0" smtClean="0">
                <a:latin typeface="+mn-lt"/>
              </a:rPr>
              <a:t>am 31</a:t>
            </a:r>
            <a:r>
              <a:rPr lang="de-DE" u="sng" dirty="0">
                <a:latin typeface="+mn-lt"/>
              </a:rPr>
              <a:t>. Dezember 2020 außer Kraft</a:t>
            </a:r>
            <a:r>
              <a:rPr lang="de-DE" u="sng" dirty="0" smtClean="0">
                <a:latin typeface="+mn-lt"/>
              </a:rPr>
              <a:t>.</a:t>
            </a:r>
          </a:p>
          <a:p>
            <a:pPr marL="1350" indent="0">
              <a:buNone/>
            </a:pPr>
            <a:endParaRPr lang="de-DE" dirty="0">
              <a:latin typeface="+mn-lt"/>
            </a:endParaRPr>
          </a:p>
        </p:txBody>
      </p:sp>
    </p:spTree>
    <p:extLst>
      <p:ext uri="{BB962C8B-B14F-4D97-AF65-F5344CB8AC3E}">
        <p14:creationId xmlns:p14="http://schemas.microsoft.com/office/powerpoint/2010/main" val="44891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Sozialschutz-paket II</a:t>
            </a:r>
            <a:endParaRPr lang="de-DE" sz="3200" dirty="0"/>
          </a:p>
        </p:txBody>
      </p:sp>
      <p:sp>
        <p:nvSpPr>
          <p:cNvPr id="3" name="Inhaltsplatzhalter 2"/>
          <p:cNvSpPr>
            <a:spLocks noGrp="1"/>
          </p:cNvSpPr>
          <p:nvPr>
            <p:ph idx="1"/>
          </p:nvPr>
        </p:nvSpPr>
        <p:spPr>
          <a:xfrm>
            <a:off x="250826" y="1295400"/>
            <a:ext cx="8642349" cy="3520439"/>
          </a:xfrm>
        </p:spPr>
        <p:txBody>
          <a:bodyPr>
            <a:normAutofit/>
          </a:bodyPr>
          <a:lstStyle/>
          <a:p>
            <a:pPr marL="1350" indent="0">
              <a:buNone/>
            </a:pPr>
            <a:r>
              <a:rPr lang="de-DE" u="sng" dirty="0" smtClean="0"/>
              <a:t>§ 421c Abs. 2 SGB III</a:t>
            </a:r>
          </a:p>
          <a:p>
            <a:pPr marL="1350" indent="0">
              <a:buNone/>
            </a:pPr>
            <a:r>
              <a:rPr lang="de-DE" dirty="0" smtClean="0"/>
              <a:t>(2</a:t>
            </a:r>
            <a:r>
              <a:rPr lang="de-DE" dirty="0"/>
              <a:t>) Abweichend von § 105 beträgt das Kurzarbeitergeld bis zum 31. Dezember 2020 </a:t>
            </a:r>
          </a:p>
          <a:p>
            <a:pPr marL="344250" indent="-342900">
              <a:buAutoNum type="arabicPeriod"/>
            </a:pPr>
            <a:r>
              <a:rPr lang="de-DE" dirty="0" smtClean="0"/>
              <a:t>für </a:t>
            </a:r>
            <a:r>
              <a:rPr lang="de-DE" dirty="0"/>
              <a:t>Arbeitnehmerinnen und Arbeitnehmer, die beim Arbeitslosengeld die Voraussetzungen für den erhöhten Leistungssatz erfüllen würden, ab dem vierten Bezugsmonat 77 Prozent und ab dem siebten Bezugsmonat 87 </a:t>
            </a:r>
            <a:r>
              <a:rPr lang="de-DE" dirty="0" smtClean="0"/>
              <a:t>Prozent,</a:t>
            </a:r>
          </a:p>
          <a:p>
            <a:pPr marL="344250" indent="-342900">
              <a:buAutoNum type="arabicPeriod"/>
            </a:pPr>
            <a:r>
              <a:rPr lang="de-DE" dirty="0" smtClean="0"/>
              <a:t>für </a:t>
            </a:r>
            <a:r>
              <a:rPr lang="de-DE" dirty="0"/>
              <a:t>die übrigen Arbeitnehmerinnen und Arbeitnehmer ab dem vierten Bezugsmonat 70 Prozent und ab dem siebten Bezugsmonat 80 Prozent </a:t>
            </a:r>
          </a:p>
          <a:p>
            <a:pPr marL="1350" indent="0">
              <a:buNone/>
            </a:pPr>
            <a:r>
              <a:rPr lang="de-DE" dirty="0"/>
              <a:t>der Nettoentgeltdifferenz im Anspruchszeitraum, wenn die Differenz zwischen Soll- und Ist-Entgelt im jeweiligen Bezugsmonat mindestens 50 Prozent beträgt. Für die Berechnung der Bezugsmonate sind Monate mit Kurzarbeit ab März 2020 zu </a:t>
            </a:r>
            <a:r>
              <a:rPr lang="de-DE" dirty="0" smtClean="0"/>
              <a:t>berücksichtigen.</a:t>
            </a:r>
          </a:p>
          <a:p>
            <a:pPr marL="1350" indent="0">
              <a:buNone/>
            </a:pPr>
            <a:endParaRPr lang="de-DE" u="sng" dirty="0"/>
          </a:p>
          <a:p>
            <a:pPr marL="1350" indent="0">
              <a:buNone/>
            </a:pPr>
            <a:endParaRPr lang="de-DE" u="sng" dirty="0" smtClean="0"/>
          </a:p>
        </p:txBody>
      </p:sp>
      <p:sp>
        <p:nvSpPr>
          <p:cNvPr id="4" name="Textplatzhalter 3"/>
          <p:cNvSpPr>
            <a:spLocks noGrp="1"/>
          </p:cNvSpPr>
          <p:nvPr>
            <p:ph type="body" sz="quarter" idx="13"/>
          </p:nvPr>
        </p:nvSpPr>
        <p:spPr>
          <a:xfrm>
            <a:off x="250824" y="698107"/>
            <a:ext cx="8642349" cy="495300"/>
          </a:xfrm>
        </p:spPr>
        <p:txBody>
          <a:bodyPr/>
          <a:lstStyle/>
          <a:p>
            <a:r>
              <a:rPr lang="de-DE" dirty="0" smtClean="0">
                <a:solidFill>
                  <a:srgbClr val="E3051B"/>
                </a:solidFill>
              </a:rPr>
              <a:t>Befristete Regelungen zur Kurzarbeit im SGB III</a:t>
            </a:r>
            <a:endParaRPr lang="de-DE" dirty="0">
              <a:solidFill>
                <a:srgbClr val="E3051B"/>
              </a:solidFill>
            </a:endParaRPr>
          </a:p>
        </p:txBody>
      </p:sp>
    </p:spTree>
    <p:extLst>
      <p:ext uri="{BB962C8B-B14F-4D97-AF65-F5344CB8AC3E}">
        <p14:creationId xmlns:p14="http://schemas.microsoft.com/office/powerpoint/2010/main" val="2709388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Sozialschutz-paket II</a:t>
            </a:r>
            <a:endParaRPr lang="de-DE" dirty="0"/>
          </a:p>
        </p:txBody>
      </p:sp>
      <p:sp>
        <p:nvSpPr>
          <p:cNvPr id="3" name="Inhaltsplatzhalter 2"/>
          <p:cNvSpPr>
            <a:spLocks noGrp="1"/>
          </p:cNvSpPr>
          <p:nvPr>
            <p:ph idx="1"/>
          </p:nvPr>
        </p:nvSpPr>
        <p:spPr>
          <a:xfrm>
            <a:off x="250826" y="1569721"/>
            <a:ext cx="8642349" cy="2425776"/>
          </a:xfrm>
        </p:spPr>
        <p:txBody>
          <a:bodyPr>
            <a:normAutofit fontScale="85000" lnSpcReduction="20000"/>
          </a:bodyPr>
          <a:lstStyle/>
          <a:p>
            <a:pPr marL="1350" lvl="0" indent="0">
              <a:buNone/>
            </a:pPr>
            <a:r>
              <a:rPr lang="de-DE" b="1" dirty="0" smtClean="0"/>
              <a:t>Erneut</a:t>
            </a:r>
            <a:r>
              <a:rPr lang="de-DE" dirty="0" smtClean="0"/>
              <a:t> geändert wurde </a:t>
            </a:r>
            <a:r>
              <a:rPr lang="de-DE" b="1" dirty="0" smtClean="0">
                <a:latin typeface="Meta IGM"/>
              </a:rPr>
              <a:t>§ </a:t>
            </a:r>
            <a:r>
              <a:rPr lang="de-DE" b="1" dirty="0">
                <a:latin typeface="Meta IGM"/>
              </a:rPr>
              <a:t>421 c </a:t>
            </a:r>
            <a:r>
              <a:rPr lang="de-DE" b="1" dirty="0" smtClean="0">
                <a:latin typeface="Meta IGM"/>
              </a:rPr>
              <a:t>(nun Abs. 1) SGB </a:t>
            </a:r>
            <a:r>
              <a:rPr lang="de-DE" b="1" dirty="0">
                <a:latin typeface="Meta IGM"/>
              </a:rPr>
              <a:t>III:</a:t>
            </a:r>
          </a:p>
          <a:p>
            <a:pPr marL="1350" indent="0">
              <a:buNone/>
            </a:pPr>
            <a:endParaRPr lang="de-DE" dirty="0"/>
          </a:p>
          <a:p>
            <a:r>
              <a:rPr lang="de-DE" dirty="0" smtClean="0"/>
              <a:t>Für </a:t>
            </a:r>
            <a:r>
              <a:rPr lang="de-DE" dirty="0"/>
              <a:t>Arbeitnehmerinnen und Arbeitnehmer in Kurzarbeit werden die bereits bestehenden Hinzuverdienstmöglichkeiten mit einer Hinzuverdienstgrenze bis zur vollen Höhe des bisherigen Monatseinkommens </a:t>
            </a:r>
            <a:endParaRPr lang="de-DE" dirty="0" smtClean="0"/>
          </a:p>
          <a:p>
            <a:r>
              <a:rPr lang="de-DE" dirty="0" smtClean="0"/>
              <a:t>bis </a:t>
            </a:r>
            <a:r>
              <a:rPr lang="de-DE" u="sng" dirty="0"/>
              <a:t>zum 31. Dezember 2020 verlängert </a:t>
            </a:r>
            <a:r>
              <a:rPr lang="de-DE" dirty="0"/>
              <a:t>und </a:t>
            </a:r>
            <a:endParaRPr lang="de-DE" dirty="0" smtClean="0"/>
          </a:p>
          <a:p>
            <a:r>
              <a:rPr lang="de-DE" u="sng" dirty="0" smtClean="0"/>
              <a:t>für </a:t>
            </a:r>
            <a:r>
              <a:rPr lang="de-DE" u="sng" dirty="0"/>
              <a:t>alle Berufe geöffnet</a:t>
            </a:r>
            <a:r>
              <a:rPr lang="de-DE" dirty="0" smtClean="0"/>
              <a:t>.</a:t>
            </a:r>
          </a:p>
          <a:p>
            <a:r>
              <a:rPr lang="de-DE" dirty="0" smtClean="0"/>
              <a:t>Eine Beschränkung der Regelung auf systemrelevante Berufe gibt es nicht mehr.</a:t>
            </a:r>
          </a:p>
          <a:p>
            <a:pPr marL="1350" indent="0">
              <a:buNone/>
            </a:pPr>
            <a:endParaRPr lang="de-DE" dirty="0"/>
          </a:p>
          <a:p>
            <a:pPr marL="1350" indent="0">
              <a:buNone/>
            </a:pPr>
            <a:r>
              <a:rPr lang="de-DE" dirty="0">
                <a:hlinkClick r:id="rId2"/>
              </a:rPr>
              <a:t>https://</a:t>
            </a:r>
            <a:r>
              <a:rPr lang="de-DE" dirty="0" smtClean="0">
                <a:hlinkClick r:id="rId2"/>
              </a:rPr>
              <a:t>www.arbeitsagentur.de/datei/weisung-202005010_ba146517.pdf</a:t>
            </a:r>
            <a:endParaRPr lang="de-DE" dirty="0" smtClean="0"/>
          </a:p>
          <a:p>
            <a:pPr marL="1350" indent="0">
              <a:buNone/>
            </a:pPr>
            <a:endParaRPr lang="de-DE" dirty="0"/>
          </a:p>
        </p:txBody>
      </p:sp>
      <p:sp>
        <p:nvSpPr>
          <p:cNvPr id="4" name="Textplatzhalter 3"/>
          <p:cNvSpPr>
            <a:spLocks noGrp="1"/>
          </p:cNvSpPr>
          <p:nvPr>
            <p:ph type="body" sz="quarter" idx="13"/>
          </p:nvPr>
        </p:nvSpPr>
        <p:spPr/>
        <p:txBody>
          <a:bodyPr/>
          <a:lstStyle/>
          <a:p>
            <a:pPr lvl="0"/>
            <a:r>
              <a:rPr lang="de-DE" dirty="0">
                <a:solidFill>
                  <a:srgbClr val="E3051B"/>
                </a:solidFill>
              </a:rPr>
              <a:t>Befristete Regelungen </a:t>
            </a:r>
            <a:r>
              <a:rPr lang="de-DE" dirty="0" smtClean="0">
                <a:solidFill>
                  <a:srgbClr val="E3051B"/>
                </a:solidFill>
              </a:rPr>
              <a:t>im </a:t>
            </a:r>
            <a:r>
              <a:rPr lang="de-DE" dirty="0">
                <a:solidFill>
                  <a:srgbClr val="E3051B"/>
                </a:solidFill>
              </a:rPr>
              <a:t>SGB III</a:t>
            </a:r>
          </a:p>
          <a:p>
            <a:endParaRPr lang="de-DE" dirty="0"/>
          </a:p>
        </p:txBody>
      </p:sp>
    </p:spTree>
    <p:extLst>
      <p:ext uri="{BB962C8B-B14F-4D97-AF65-F5344CB8AC3E}">
        <p14:creationId xmlns:p14="http://schemas.microsoft.com/office/powerpoint/2010/main" val="792599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Sozialschutz-paket II</a:t>
            </a:r>
            <a:endParaRPr lang="de-DE" dirty="0"/>
          </a:p>
        </p:txBody>
      </p:sp>
      <p:sp>
        <p:nvSpPr>
          <p:cNvPr id="3" name="Inhaltsplatzhalter 2"/>
          <p:cNvSpPr>
            <a:spLocks noGrp="1"/>
          </p:cNvSpPr>
          <p:nvPr>
            <p:ph idx="1"/>
          </p:nvPr>
        </p:nvSpPr>
        <p:spPr/>
        <p:txBody>
          <a:bodyPr>
            <a:normAutofit lnSpcReduction="10000"/>
          </a:bodyPr>
          <a:lstStyle/>
          <a:p>
            <a:pPr marL="1350" indent="0">
              <a:buNone/>
            </a:pPr>
            <a:r>
              <a:rPr lang="de-DE" dirty="0" smtClean="0">
                <a:solidFill>
                  <a:srgbClr val="000000"/>
                </a:solidFill>
                <a:latin typeface="Arial" panose="020B0604020202020204" pitchFamily="34" charset="0"/>
              </a:rPr>
              <a:t>Es wurde § </a:t>
            </a:r>
            <a:r>
              <a:rPr lang="de-DE" dirty="0">
                <a:solidFill>
                  <a:srgbClr val="000000"/>
                </a:solidFill>
                <a:latin typeface="Arial" panose="020B0604020202020204" pitchFamily="34" charset="0"/>
              </a:rPr>
              <a:t>421d </a:t>
            </a:r>
            <a:r>
              <a:rPr lang="de-DE" dirty="0" smtClean="0">
                <a:solidFill>
                  <a:srgbClr val="000000"/>
                </a:solidFill>
                <a:latin typeface="Arial" panose="020B0604020202020204" pitchFamily="34" charset="0"/>
              </a:rPr>
              <a:t>SGB III eingefügt:</a:t>
            </a:r>
            <a:endParaRPr lang="de-DE" dirty="0">
              <a:solidFill>
                <a:srgbClr val="000000"/>
              </a:solidFill>
              <a:latin typeface="Arial" panose="020B0604020202020204" pitchFamily="34" charset="0"/>
            </a:endParaRPr>
          </a:p>
          <a:p>
            <a:pPr marL="1350" indent="0">
              <a:buNone/>
            </a:pPr>
            <a:r>
              <a:rPr lang="de-DE" sz="2000" dirty="0">
                <a:solidFill>
                  <a:srgbClr val="000000"/>
                </a:solidFill>
                <a:latin typeface="Arial" panose="020B0604020202020204" pitchFamily="34" charset="0"/>
              </a:rPr>
              <a:t>Vorübergehende Sonderregelung zum Arbeitslosengeld </a:t>
            </a:r>
          </a:p>
          <a:p>
            <a:pPr marL="1350" indent="0">
              <a:buNone/>
            </a:pPr>
            <a:r>
              <a:rPr lang="de-DE" dirty="0">
                <a:solidFill>
                  <a:srgbClr val="000000"/>
                </a:solidFill>
                <a:latin typeface="Arial" panose="020B0604020202020204" pitchFamily="34" charset="0"/>
              </a:rPr>
              <a:t>Für Personen, deren Anspruch auf Arbeitslosengeld sich in der Zeit vom 1. Mai 2020 bis zum 31. Dezember 2020 auf einen Tag gemindert hat, verlängert sich die Anspruchsdauer einmalig um drei Monate</a:t>
            </a:r>
            <a:r>
              <a:rPr lang="de-DE" dirty="0" smtClean="0">
                <a:solidFill>
                  <a:srgbClr val="000000"/>
                </a:solidFill>
                <a:latin typeface="Arial" panose="020B0604020202020204" pitchFamily="34" charset="0"/>
              </a:rPr>
              <a:t>. </a:t>
            </a:r>
          </a:p>
          <a:p>
            <a:pPr marL="1350" indent="0">
              <a:buNone/>
            </a:pPr>
            <a:endParaRPr lang="de-DE" dirty="0" smtClean="0">
              <a:solidFill>
                <a:srgbClr val="000000"/>
              </a:solidFill>
              <a:latin typeface="Arial" panose="020B0604020202020204" pitchFamily="34" charset="0"/>
            </a:endParaRPr>
          </a:p>
          <a:p>
            <a:pPr marL="1350" indent="0">
              <a:buNone/>
            </a:pPr>
            <a:r>
              <a:rPr lang="de-DE" dirty="0">
                <a:solidFill>
                  <a:srgbClr val="000000"/>
                </a:solidFill>
                <a:latin typeface="Arial" panose="020B0604020202020204" pitchFamily="34" charset="0"/>
                <a:hlinkClick r:id="rId2"/>
              </a:rPr>
              <a:t>https://</a:t>
            </a:r>
            <a:r>
              <a:rPr lang="de-DE" dirty="0" smtClean="0">
                <a:solidFill>
                  <a:srgbClr val="000000"/>
                </a:solidFill>
                <a:latin typeface="Arial" panose="020B0604020202020204" pitchFamily="34" charset="0"/>
                <a:hlinkClick r:id="rId2"/>
              </a:rPr>
              <a:t>www.arbeitsagentur.de/datei/weisung-202005009_ba146515.pdf</a:t>
            </a:r>
            <a:endParaRPr lang="de-DE" dirty="0" smtClean="0">
              <a:solidFill>
                <a:srgbClr val="000000"/>
              </a:solidFill>
              <a:latin typeface="Arial" panose="020B0604020202020204" pitchFamily="34" charset="0"/>
            </a:endParaRPr>
          </a:p>
          <a:p>
            <a:pPr marL="1350" indent="0">
              <a:buNone/>
            </a:pPr>
            <a:endParaRPr lang="de-DE" dirty="0">
              <a:solidFill>
                <a:srgbClr val="000000"/>
              </a:solidFill>
              <a:latin typeface="Arial" panose="020B0604020202020204" pitchFamily="34" charset="0"/>
            </a:endParaRPr>
          </a:p>
        </p:txBody>
      </p:sp>
      <p:sp>
        <p:nvSpPr>
          <p:cNvPr id="4" name="Textplatzhalter 3"/>
          <p:cNvSpPr>
            <a:spLocks noGrp="1"/>
          </p:cNvSpPr>
          <p:nvPr>
            <p:ph type="body" sz="quarter" idx="13"/>
          </p:nvPr>
        </p:nvSpPr>
        <p:spPr>
          <a:xfrm>
            <a:off x="250824" y="698107"/>
            <a:ext cx="8642349" cy="495300"/>
          </a:xfrm>
        </p:spPr>
        <p:txBody>
          <a:bodyPr/>
          <a:lstStyle/>
          <a:p>
            <a:pPr lvl="0"/>
            <a:endParaRPr lang="de-DE" dirty="0" smtClean="0">
              <a:solidFill>
                <a:srgbClr val="E3051B"/>
              </a:solidFill>
            </a:endParaRPr>
          </a:p>
          <a:p>
            <a:pPr lvl="0"/>
            <a:r>
              <a:rPr lang="de-DE" dirty="0" smtClean="0">
                <a:solidFill>
                  <a:srgbClr val="E3051B"/>
                </a:solidFill>
              </a:rPr>
              <a:t>Befristete </a:t>
            </a:r>
            <a:r>
              <a:rPr lang="de-DE" dirty="0">
                <a:solidFill>
                  <a:srgbClr val="E3051B"/>
                </a:solidFill>
              </a:rPr>
              <a:t>Regelungen im SGB III</a:t>
            </a:r>
          </a:p>
          <a:p>
            <a:endParaRPr lang="de-DE" dirty="0"/>
          </a:p>
        </p:txBody>
      </p:sp>
    </p:spTree>
    <p:extLst>
      <p:ext uri="{BB962C8B-B14F-4D97-AF65-F5344CB8AC3E}">
        <p14:creationId xmlns:p14="http://schemas.microsoft.com/office/powerpoint/2010/main" val="4248434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6" y="303213"/>
            <a:ext cx="7885641" cy="454025"/>
          </a:xfrm>
        </p:spPr>
        <p:txBody>
          <a:bodyPr/>
          <a:lstStyle/>
          <a:p>
            <a:r>
              <a:rPr lang="de-DE" sz="3200" dirty="0" smtClean="0"/>
              <a:t>Weiterführung von Regelungen und neue Regelungen in der zweiten Jahreshälfte 2020</a:t>
            </a:r>
            <a:endParaRPr lang="de-DE" sz="3200" dirty="0"/>
          </a:p>
        </p:txBody>
      </p:sp>
      <p:sp>
        <p:nvSpPr>
          <p:cNvPr id="3" name="Inhaltsplatzhalter 2"/>
          <p:cNvSpPr>
            <a:spLocks noGrp="1"/>
          </p:cNvSpPr>
          <p:nvPr>
            <p:ph idx="1"/>
          </p:nvPr>
        </p:nvSpPr>
        <p:spPr>
          <a:xfrm>
            <a:off x="310093" y="2426420"/>
            <a:ext cx="8642349" cy="2119409"/>
          </a:xfrm>
        </p:spPr>
        <p:txBody>
          <a:bodyPr/>
          <a:lstStyle/>
          <a:p>
            <a:r>
              <a:rPr lang="de-DE" dirty="0"/>
              <a:t>Nachdem das Bundeskabinett am 16.09.2020 den Gesetzentwurf auf den Weg gebracht hatte, </a:t>
            </a:r>
            <a:r>
              <a:rPr lang="de-DE" dirty="0" smtClean="0"/>
              <a:t>wurde am 20.11.2020 im </a:t>
            </a:r>
            <a:r>
              <a:rPr lang="de-DE" dirty="0"/>
              <a:t>Bundestag der Entwurf eines Gesetzes zur Beschäftigungssicherung infolge der COVID-19-Pandemie (Beschäftigungssicherungsgesetz) zusammen mit dem Entwurf einer Ersten Verordnung zur Änderung der Kurzarbeitergeldverordnung sowie dem Entwurf einer Zweiten Verordnung über die Bezugsdauer für das Kurzarbeitergeld beschlossen. </a:t>
            </a:r>
          </a:p>
        </p:txBody>
      </p:sp>
    </p:spTree>
    <p:extLst>
      <p:ext uri="{BB962C8B-B14F-4D97-AF65-F5344CB8AC3E}">
        <p14:creationId xmlns:p14="http://schemas.microsoft.com/office/powerpoint/2010/main" val="323472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6" y="303213"/>
            <a:ext cx="7264541" cy="454025"/>
          </a:xfrm>
        </p:spPr>
        <p:txBody>
          <a:bodyPr/>
          <a:lstStyle/>
          <a:p>
            <a:r>
              <a:rPr lang="de-DE" sz="3200" dirty="0"/>
              <a:t>Weisung der BA - Kurzarbeitergeld</a:t>
            </a:r>
          </a:p>
        </p:txBody>
      </p:sp>
      <p:sp>
        <p:nvSpPr>
          <p:cNvPr id="3" name="Inhaltsplatzhalter 2"/>
          <p:cNvSpPr>
            <a:spLocks noGrp="1"/>
          </p:cNvSpPr>
          <p:nvPr>
            <p:ph idx="1"/>
          </p:nvPr>
        </p:nvSpPr>
        <p:spPr>
          <a:xfrm>
            <a:off x="174626" y="977371"/>
            <a:ext cx="8642349" cy="4297362"/>
          </a:xfrm>
        </p:spPr>
        <p:txBody>
          <a:bodyPr>
            <a:normAutofit fontScale="92500" lnSpcReduction="20000"/>
          </a:bodyPr>
          <a:lstStyle/>
          <a:p>
            <a:r>
              <a:rPr lang="de-DE" dirty="0">
                <a:latin typeface="+mn-lt"/>
              </a:rPr>
              <a:t>Weisung 202012024 vom 23.12.2020 – Regelungen zum Verfahren Kurzarbeitergeld für das Jahr </a:t>
            </a:r>
            <a:r>
              <a:rPr lang="de-DE" dirty="0" smtClean="0">
                <a:latin typeface="+mn-lt"/>
              </a:rPr>
              <a:t>2021 </a:t>
            </a:r>
            <a:r>
              <a:rPr lang="de-DE" dirty="0" smtClean="0">
                <a:latin typeface="+mn-lt"/>
                <a:hlinkClick r:id="rId2"/>
              </a:rPr>
              <a:t>https</a:t>
            </a:r>
            <a:r>
              <a:rPr lang="de-DE" dirty="0">
                <a:latin typeface="+mn-lt"/>
                <a:hlinkClick r:id="rId2"/>
              </a:rPr>
              <a:t>://</a:t>
            </a:r>
            <a:r>
              <a:rPr lang="de-DE" dirty="0" smtClean="0">
                <a:latin typeface="+mn-lt"/>
                <a:hlinkClick r:id="rId2"/>
              </a:rPr>
              <a:t>www.arbeitsagentur.de/datei/weisung-202012024_ba146805.pdf</a:t>
            </a:r>
            <a:endParaRPr lang="de-DE" dirty="0">
              <a:latin typeface="+mn-lt"/>
            </a:endParaRPr>
          </a:p>
          <a:p>
            <a:r>
              <a:rPr lang="de-DE" dirty="0">
                <a:latin typeface="+mn-lt"/>
              </a:rPr>
              <a:t>Aufgehoben wird die Weisung 202003015 vom 30.03.2020 (siehe Folie 13). </a:t>
            </a:r>
            <a:r>
              <a:rPr lang="de-DE" dirty="0" smtClean="0">
                <a:latin typeface="+mn-lt"/>
              </a:rPr>
              <a:t>Es </a:t>
            </a:r>
            <a:r>
              <a:rPr lang="de-DE" dirty="0">
                <a:latin typeface="+mn-lt"/>
              </a:rPr>
              <a:t>werden nur einige der bisherigen Verfahrensvereinfachungen </a:t>
            </a:r>
            <a:r>
              <a:rPr lang="de-DE" dirty="0" smtClean="0">
                <a:latin typeface="+mn-lt"/>
              </a:rPr>
              <a:t>fortgeführt. Wichtige </a:t>
            </a:r>
            <a:r>
              <a:rPr lang="de-DE" dirty="0">
                <a:latin typeface="+mn-lt"/>
              </a:rPr>
              <a:t>Punkte sind u.a</a:t>
            </a:r>
            <a:r>
              <a:rPr lang="de-DE" dirty="0" smtClean="0">
                <a:latin typeface="+mn-lt"/>
              </a:rPr>
              <a:t>.:</a:t>
            </a:r>
          </a:p>
          <a:p>
            <a:r>
              <a:rPr lang="de-DE" dirty="0" smtClean="0">
                <a:solidFill>
                  <a:srgbClr val="FF0000"/>
                </a:solidFill>
                <a:latin typeface="+mn-lt"/>
              </a:rPr>
              <a:t>Urlaub: </a:t>
            </a:r>
            <a:r>
              <a:rPr lang="de-DE" dirty="0" smtClean="0">
                <a:latin typeface="+mn-lt"/>
              </a:rPr>
              <a:t>Die Weisungslage zum Einbringen von Urlaub aus 2020 wird nicht aufrechterhalten. Der Urlaub aus dem laufenden Urlaubsjahr ist jetzt entsprechend der Regelungen der neuen Weisung einzubringen </a:t>
            </a:r>
            <a:r>
              <a:rPr lang="de-DE" dirty="0" smtClean="0">
                <a:latin typeface="+mn-lt"/>
                <a:hlinkClick r:id="rId3"/>
              </a:rPr>
              <a:t>Corona-Virus</a:t>
            </a:r>
            <a:r>
              <a:rPr lang="de-DE" dirty="0">
                <a:latin typeface="+mn-lt"/>
                <a:hlinkClick r:id="rId3"/>
              </a:rPr>
              <a:t>: Informationen für Unternehmen zum Kurzarbeitergeld - Bundesagentur für Arbeit (arbeitsagentur.de)</a:t>
            </a:r>
            <a:r>
              <a:rPr lang="de-DE" dirty="0" smtClean="0">
                <a:latin typeface="+mn-lt"/>
              </a:rPr>
              <a:t>. Dabei gilt für den Urlaub 2021: </a:t>
            </a:r>
          </a:p>
          <a:p>
            <a:pPr lvl="1"/>
            <a:r>
              <a:rPr lang="de-DE" dirty="0" smtClean="0">
                <a:latin typeface="+mn-lt"/>
              </a:rPr>
              <a:t>Besteht </a:t>
            </a:r>
            <a:r>
              <a:rPr lang="de-DE" u="sng" dirty="0">
                <a:latin typeface="+mn-lt"/>
              </a:rPr>
              <a:t>eine Urlausplanung</a:t>
            </a:r>
            <a:r>
              <a:rPr lang="de-DE" dirty="0">
                <a:latin typeface="+mn-lt"/>
              </a:rPr>
              <a:t> für </a:t>
            </a:r>
            <a:r>
              <a:rPr lang="de-DE" dirty="0" smtClean="0">
                <a:latin typeface="+mn-lt"/>
              </a:rPr>
              <a:t>2021 (z.B. Urlaubsliste</a:t>
            </a:r>
            <a:r>
              <a:rPr lang="de-DE" dirty="0">
                <a:latin typeface="+mn-lt"/>
              </a:rPr>
              <a:t>, </a:t>
            </a:r>
            <a:r>
              <a:rPr lang="de-DE" dirty="0" smtClean="0">
                <a:latin typeface="+mn-lt"/>
              </a:rPr>
              <a:t>Urlaubsplan </a:t>
            </a:r>
            <a:r>
              <a:rPr lang="de-DE" dirty="0">
                <a:latin typeface="+mn-lt"/>
              </a:rPr>
              <a:t>oder </a:t>
            </a:r>
            <a:r>
              <a:rPr lang="de-DE" dirty="0" smtClean="0">
                <a:latin typeface="+mn-lt"/>
              </a:rPr>
              <a:t>Betriebsferien) </a:t>
            </a:r>
            <a:r>
              <a:rPr lang="de-DE" dirty="0">
                <a:latin typeface="+mn-lt"/>
              </a:rPr>
              <a:t>muss dieser </a:t>
            </a:r>
            <a:r>
              <a:rPr lang="de-DE" u="sng" dirty="0">
                <a:latin typeface="+mn-lt"/>
              </a:rPr>
              <a:t>nicht </a:t>
            </a:r>
            <a:r>
              <a:rPr lang="de-DE" dirty="0">
                <a:latin typeface="+mn-lt"/>
              </a:rPr>
              <a:t>vorher zur Vermeidung von Kurzarbeit eingebracht werden. Der Urlaub wird dann zu den geplanten Zeiten genommen. </a:t>
            </a:r>
            <a:endParaRPr lang="de-DE" dirty="0" smtClean="0">
              <a:latin typeface="+mn-lt"/>
            </a:endParaRPr>
          </a:p>
          <a:p>
            <a:pPr lvl="1"/>
            <a:r>
              <a:rPr lang="de-DE" dirty="0" smtClean="0">
                <a:latin typeface="+mn-lt"/>
              </a:rPr>
              <a:t>Gibt </a:t>
            </a:r>
            <a:r>
              <a:rPr lang="de-DE" dirty="0">
                <a:latin typeface="+mn-lt"/>
              </a:rPr>
              <a:t>es </a:t>
            </a:r>
            <a:r>
              <a:rPr lang="de-DE" u="sng" dirty="0">
                <a:latin typeface="+mn-lt"/>
              </a:rPr>
              <a:t>keine Urlaubsplanung</a:t>
            </a:r>
            <a:r>
              <a:rPr lang="de-DE" dirty="0">
                <a:latin typeface="+mn-lt"/>
              </a:rPr>
              <a:t>, muss </a:t>
            </a:r>
            <a:r>
              <a:rPr lang="de-DE" u="sng" dirty="0">
                <a:latin typeface="+mn-lt"/>
              </a:rPr>
              <a:t>gegen Ende </a:t>
            </a:r>
            <a:r>
              <a:rPr lang="de-DE" dirty="0">
                <a:latin typeface="+mn-lt"/>
              </a:rPr>
              <a:t>des Urlaubjahres 2021 der Antritt von Urlaubsansprüchen zur Vermeidung von Kurzarbeit festgelegt werden. Das gilt aber nur, wenn der Urlaub nicht in das Urlaubsjahr 2022 übertragen werden kann. Wird dieser Urlaub nicht genommen, liegt kein unvermeidbarer Arbeitsausfall vor</a:t>
            </a:r>
            <a:r>
              <a:rPr lang="de-DE" dirty="0" smtClean="0">
                <a:latin typeface="+mn-lt"/>
              </a:rPr>
              <a:t>.</a:t>
            </a:r>
          </a:p>
          <a:p>
            <a:r>
              <a:rPr lang="de-DE" dirty="0" err="1" smtClean="0">
                <a:solidFill>
                  <a:srgbClr val="FF0000"/>
                </a:solidFill>
                <a:latin typeface="+mn-lt"/>
              </a:rPr>
              <a:t>Ratierte</a:t>
            </a:r>
            <a:r>
              <a:rPr lang="de-DE" dirty="0" smtClean="0">
                <a:solidFill>
                  <a:srgbClr val="FF0000"/>
                </a:solidFill>
                <a:latin typeface="+mn-lt"/>
              </a:rPr>
              <a:t> Sonderzahlungen</a:t>
            </a:r>
            <a:r>
              <a:rPr lang="de-DE" dirty="0" smtClean="0">
                <a:latin typeface="+mn-lt"/>
              </a:rPr>
              <a:t>: Die Regelung zur Berücksichtigung bei umwandelten Sonderzahlungen beim Bruttoarbeitsentgelt zur Berechnung des </a:t>
            </a:r>
            <a:r>
              <a:rPr lang="de-DE" dirty="0" err="1" smtClean="0">
                <a:latin typeface="+mn-lt"/>
              </a:rPr>
              <a:t>Kug</a:t>
            </a:r>
            <a:r>
              <a:rPr lang="de-DE" dirty="0" smtClean="0">
                <a:latin typeface="+mn-lt"/>
              </a:rPr>
              <a:t> bleiben auch für das Jahr 2021 bestehen.</a:t>
            </a:r>
          </a:p>
          <a:p>
            <a:endParaRPr lang="de-DE" dirty="0" smtClean="0">
              <a:solidFill>
                <a:srgbClr val="FF0000"/>
              </a:solidFill>
            </a:endParaRPr>
          </a:p>
          <a:p>
            <a:endParaRPr lang="de-DE" dirty="0">
              <a:solidFill>
                <a:srgbClr val="FF0000"/>
              </a:solidFill>
            </a:endParaRPr>
          </a:p>
          <a:p>
            <a:endParaRPr lang="de-DE" dirty="0"/>
          </a:p>
        </p:txBody>
      </p:sp>
    </p:spTree>
    <p:extLst>
      <p:ext uri="{BB962C8B-B14F-4D97-AF65-F5344CB8AC3E}">
        <p14:creationId xmlns:p14="http://schemas.microsoft.com/office/powerpoint/2010/main" val="3876689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erfährt man in diesem Foliensatz?</a:t>
            </a:r>
            <a:endParaRPr lang="de-DE" dirty="0"/>
          </a:p>
        </p:txBody>
      </p:sp>
      <p:sp>
        <p:nvSpPr>
          <p:cNvPr id="3" name="Inhaltsplatzhalter 2"/>
          <p:cNvSpPr>
            <a:spLocks noGrp="1"/>
          </p:cNvSpPr>
          <p:nvPr>
            <p:ph idx="1"/>
          </p:nvPr>
        </p:nvSpPr>
        <p:spPr/>
        <p:txBody>
          <a:bodyPr/>
          <a:lstStyle/>
          <a:p>
            <a:r>
              <a:rPr lang="de-DE" dirty="0" smtClean="0"/>
              <a:t>Dieser Foliensatz gibt einen Überblick über die </a:t>
            </a:r>
            <a:r>
              <a:rPr lang="de-DE" u="sng" dirty="0" smtClean="0"/>
              <a:t>gesetzlichen Regelungen </a:t>
            </a:r>
            <a:r>
              <a:rPr lang="de-DE" dirty="0" smtClean="0"/>
              <a:t>zur Kurzarbeit.</a:t>
            </a:r>
          </a:p>
          <a:p>
            <a:r>
              <a:rPr lang="de-DE" dirty="0" smtClean="0"/>
              <a:t>Hier wird</a:t>
            </a:r>
            <a:r>
              <a:rPr lang="de-DE" u="sng" dirty="0" smtClean="0"/>
              <a:t> allein </a:t>
            </a:r>
            <a:r>
              <a:rPr lang="de-DE" dirty="0" smtClean="0"/>
              <a:t>dargestellt, welche </a:t>
            </a:r>
            <a:r>
              <a:rPr lang="de-DE" u="sng" dirty="0" smtClean="0"/>
              <a:t>sozialrechtlichen und arbeitsrechtlichen Voraussetzungen für den Bezug von </a:t>
            </a:r>
            <a:r>
              <a:rPr lang="de-DE" dirty="0" smtClean="0"/>
              <a:t>Kurzarbeitergeld sich aus Gesetz und nun der neuen </a:t>
            </a:r>
            <a:r>
              <a:rPr lang="de-DE" u="sng" dirty="0" smtClean="0"/>
              <a:t>befristet geltenden Verordnung </a:t>
            </a:r>
            <a:r>
              <a:rPr lang="de-DE" dirty="0" smtClean="0"/>
              <a:t>zur Kurzarbeit ergeben.</a:t>
            </a:r>
          </a:p>
          <a:p>
            <a:r>
              <a:rPr lang="de-DE" dirty="0" smtClean="0"/>
              <a:t>Andere tarifliche, betriebliche Regelungen rund um das Thema Kurzarbeit, z.B. Beschäftigungssicherung durch andere Instrumente, werden hier nicht behandelt.</a:t>
            </a:r>
          </a:p>
          <a:p>
            <a:r>
              <a:rPr lang="de-DE" dirty="0" smtClean="0"/>
              <a:t>Zu beachten sind aber ggf. daneben tarifliche oder betriebliche Besonderheiten beim Thema Kurzarbeit, die hier nicht abgebildet werden können.</a:t>
            </a:r>
          </a:p>
          <a:p>
            <a:r>
              <a:rPr lang="de-DE" u="sng" dirty="0" smtClean="0"/>
              <a:t>Dieser Foliensatz ist dynamisch und wird laufend an neue Situationen angepasst werden.</a:t>
            </a:r>
            <a:endParaRPr lang="de-DE" u="sng" dirty="0"/>
          </a:p>
        </p:txBody>
      </p:sp>
    </p:spTree>
    <p:extLst>
      <p:ext uri="{BB962C8B-B14F-4D97-AF65-F5344CB8AC3E}">
        <p14:creationId xmlns:p14="http://schemas.microsoft.com/office/powerpoint/2010/main" val="1251080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6" y="303213"/>
            <a:ext cx="7682441" cy="543454"/>
          </a:xfrm>
        </p:spPr>
        <p:txBody>
          <a:bodyPr/>
          <a:lstStyle/>
          <a:p>
            <a:r>
              <a:rPr lang="de-DE" dirty="0" smtClean="0"/>
              <a:t>Weisungslage- Urlaub </a:t>
            </a:r>
            <a:endParaRPr lang="de-DE" dirty="0"/>
          </a:p>
        </p:txBody>
      </p:sp>
      <p:sp>
        <p:nvSpPr>
          <p:cNvPr id="3" name="Inhaltsplatzhalter 2"/>
          <p:cNvSpPr>
            <a:spLocks noGrp="1"/>
          </p:cNvSpPr>
          <p:nvPr>
            <p:ph idx="1"/>
          </p:nvPr>
        </p:nvSpPr>
        <p:spPr>
          <a:xfrm>
            <a:off x="250826" y="1092200"/>
            <a:ext cx="8642349" cy="3928533"/>
          </a:xfrm>
        </p:spPr>
        <p:txBody>
          <a:bodyPr>
            <a:normAutofit fontScale="92500" lnSpcReduction="20000"/>
          </a:bodyPr>
          <a:lstStyle/>
          <a:p>
            <a:r>
              <a:rPr lang="de-DE" dirty="0" smtClean="0"/>
              <a:t> Übertragener Urlaub aus 2020 muss zur Vermeidung von Kurzarbeit eingebracht werden, bevor dieser verfällt. In diesen Fällen ist der Arbeitgeber aufzufordern, den Zeitpunkt für den Antritt noch vorhandenen Urlaubs zur Verminderung des Arbeitsausfalls festzulegen. </a:t>
            </a:r>
          </a:p>
          <a:p>
            <a:pPr marL="1350" indent="0">
              <a:buNone/>
            </a:pPr>
            <a:endParaRPr lang="de-DE" dirty="0" smtClean="0"/>
          </a:p>
          <a:p>
            <a:r>
              <a:rPr lang="de-DE" dirty="0" smtClean="0"/>
              <a:t>Wenn der laufende Urlaub aus 2021 z. B. durch Eintragung in die Urlaubsliste, durch einen Urlaubsplan oder Betriebsferien (§ 87 I Nr. 5 BetrVG) bereits auf einen Zeitraum festgelegt ist, müssen diese Urlaubstage nicht vor diesem Zeitpunkt zur Vermeidung von Kurzarbeit eingebracht werden, sondern zu dem vorgesehenen Zeitpunkt. Wird hiervon nur wegen der Kurzarbeit abgewichen, liegt kein unvermeidbarer Arbeitsausfall vor.</a:t>
            </a:r>
          </a:p>
          <a:p>
            <a:pPr marL="1350" indent="0">
              <a:buNone/>
            </a:pPr>
            <a:endParaRPr lang="de-DE" dirty="0" smtClean="0"/>
          </a:p>
          <a:p>
            <a:r>
              <a:rPr lang="de-DE" dirty="0" smtClean="0"/>
              <a:t>Gibt es keine Urlaubsplanung, ist der Arbeitgeber gegen Ende des Urlaubjahres 2021 zur Vermeidung des Arbeitsausfalls aufzufordern, den Zeitpunkt für den Antritt noch vorhandenen Urlaubs, der nicht in das Urlaubsjahr 2022 übertragen werden kann, festzulegen. Unterlässt der Arbeitgeber dies, liegt insoweit kein unvermeidbarer Arbeitsausfall vor. Hiervon wären dann auch Urlaubstage betroffen, die z.B. auch bei Festsetzung von Betriebsferien noch „übrigbleiben“ , sofern dieser restliche Urlaub im laufenden Urlaubsjahr noch nicht genommen wurde.</a:t>
            </a:r>
          </a:p>
          <a:p>
            <a:endParaRPr lang="de-DE" dirty="0"/>
          </a:p>
        </p:txBody>
      </p:sp>
    </p:spTree>
    <p:extLst>
      <p:ext uri="{BB962C8B-B14F-4D97-AF65-F5344CB8AC3E}">
        <p14:creationId xmlns:p14="http://schemas.microsoft.com/office/powerpoint/2010/main" val="1949664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2.Krisenregelung 2021</a:t>
            </a:r>
            <a:endParaRPr lang="de-DE" dirty="0"/>
          </a:p>
        </p:txBody>
      </p:sp>
    </p:spTree>
    <p:extLst>
      <p:ext uri="{BB962C8B-B14F-4D97-AF65-F5344CB8AC3E}">
        <p14:creationId xmlns:p14="http://schemas.microsoft.com/office/powerpoint/2010/main" val="3059118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6" y="303213"/>
            <a:ext cx="7704454" cy="454025"/>
          </a:xfrm>
        </p:spPr>
        <p:txBody>
          <a:bodyPr/>
          <a:lstStyle/>
          <a:p>
            <a:r>
              <a:rPr lang="de-DE" sz="2800" dirty="0" smtClean="0"/>
              <a:t>Erste </a:t>
            </a:r>
            <a:r>
              <a:rPr lang="de-DE" sz="2800" dirty="0"/>
              <a:t>Verordnung zur Änderung der Kurzarbeitergeldverordnung</a:t>
            </a:r>
          </a:p>
        </p:txBody>
      </p:sp>
      <p:sp>
        <p:nvSpPr>
          <p:cNvPr id="3" name="Inhaltsplatzhalter 2"/>
          <p:cNvSpPr>
            <a:spLocks noGrp="1"/>
          </p:cNvSpPr>
          <p:nvPr>
            <p:ph idx="1"/>
          </p:nvPr>
        </p:nvSpPr>
        <p:spPr>
          <a:xfrm>
            <a:off x="250826" y="1380067"/>
            <a:ext cx="8642349" cy="3581400"/>
          </a:xfrm>
        </p:spPr>
        <p:txBody>
          <a:bodyPr>
            <a:normAutofit/>
          </a:bodyPr>
          <a:lstStyle/>
          <a:p>
            <a:r>
              <a:rPr lang="de-DE" sz="2000" dirty="0"/>
              <a:t>Die </a:t>
            </a:r>
            <a:r>
              <a:rPr lang="de-DE" sz="2000" u="sng" dirty="0"/>
              <a:t>Zugangserleichterungen </a:t>
            </a:r>
            <a:r>
              <a:rPr lang="de-DE" sz="2000" dirty="0"/>
              <a:t>(Mindesterfordernisse, negative Arbeitszeitsalden) werden bis zum 31. Dezember 2021 verlängert für Betriebe, die bis zum 31. März 2021 mit der Kurzarbeit begonnen haben.</a:t>
            </a:r>
          </a:p>
          <a:p>
            <a:r>
              <a:rPr lang="de-DE" sz="2000" dirty="0"/>
              <a:t>Die </a:t>
            </a:r>
            <a:r>
              <a:rPr lang="de-DE" sz="2000" u="sng" dirty="0"/>
              <a:t>Öffnung des Kurzarbeitergeldes für Leiharbeitnehmerinnen und Leiharbeitnehmer </a:t>
            </a:r>
            <a:r>
              <a:rPr lang="de-DE" sz="2000" dirty="0"/>
              <a:t>wird bis zum 31. Dezember 2021 verlängert für Verleihbetriebe, die bis zum 31. März 2021 mit der Kurzarbeit begonnen haben.</a:t>
            </a:r>
          </a:p>
          <a:p>
            <a:r>
              <a:rPr lang="de-DE" sz="2000" dirty="0"/>
              <a:t>Die </a:t>
            </a:r>
            <a:r>
              <a:rPr lang="de-DE" sz="2000" u="sng" dirty="0"/>
              <a:t>vollständige Erstattung der Sozialversicherungsbeiträge </a:t>
            </a:r>
            <a:r>
              <a:rPr lang="de-DE" sz="2000" dirty="0"/>
              <a:t>während der Kurzarbeit wird bis 30. Juni 2021 verlängert. </a:t>
            </a:r>
            <a:endParaRPr lang="de-DE" sz="2000" dirty="0" smtClean="0"/>
          </a:p>
          <a:p>
            <a:r>
              <a:rPr lang="de-DE" sz="2000" u="sng" dirty="0" smtClean="0"/>
              <a:t>Vom </a:t>
            </a:r>
            <a:r>
              <a:rPr lang="de-DE" sz="2000" u="sng" dirty="0"/>
              <a:t>1. Juli 2021 bis 31. Dezember 2021 </a:t>
            </a:r>
            <a:r>
              <a:rPr lang="de-DE" sz="2000" dirty="0"/>
              <a:t>werden die Sozialversicherungsbeiträge </a:t>
            </a:r>
            <a:r>
              <a:rPr lang="de-DE" sz="2000" u="sng" dirty="0"/>
              <a:t>zu 50 Prozent </a:t>
            </a:r>
            <a:r>
              <a:rPr lang="de-DE" sz="2000" dirty="0"/>
              <a:t>erstattet, wenn mit der Kurzarbeit bis 30. Juni 2021 begonnen wurde.</a:t>
            </a:r>
          </a:p>
        </p:txBody>
      </p:sp>
    </p:spTree>
    <p:extLst>
      <p:ext uri="{BB962C8B-B14F-4D97-AF65-F5344CB8AC3E}">
        <p14:creationId xmlns:p14="http://schemas.microsoft.com/office/powerpoint/2010/main" val="1111482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6183" y="303213"/>
            <a:ext cx="8701617" cy="454025"/>
          </a:xfrm>
        </p:spPr>
        <p:txBody>
          <a:bodyPr/>
          <a:lstStyle/>
          <a:p>
            <a:r>
              <a:rPr lang="de-DE" sz="2800" dirty="0" smtClean="0"/>
              <a:t>Gesetz </a:t>
            </a:r>
            <a:r>
              <a:rPr lang="de-DE" sz="2800" dirty="0"/>
              <a:t>zur Beschäftigungssicherung infolge der COVID-19-Pandemie</a:t>
            </a:r>
          </a:p>
        </p:txBody>
      </p:sp>
      <p:sp>
        <p:nvSpPr>
          <p:cNvPr id="3" name="Inhaltsplatzhalter 2"/>
          <p:cNvSpPr>
            <a:spLocks noGrp="1"/>
          </p:cNvSpPr>
          <p:nvPr>
            <p:ph idx="1"/>
          </p:nvPr>
        </p:nvSpPr>
        <p:spPr>
          <a:xfrm>
            <a:off x="250826" y="1354667"/>
            <a:ext cx="8642349" cy="4131732"/>
          </a:xfrm>
        </p:spPr>
        <p:txBody>
          <a:bodyPr>
            <a:normAutofit/>
          </a:bodyPr>
          <a:lstStyle/>
          <a:p>
            <a:r>
              <a:rPr lang="de-DE" sz="2000" dirty="0"/>
              <a:t>Die Regelung zur </a:t>
            </a:r>
            <a:r>
              <a:rPr lang="de-DE" sz="2000" u="sng" dirty="0"/>
              <a:t>Erhöhung des Kurzarbeitergeldes </a:t>
            </a:r>
            <a:r>
              <a:rPr lang="de-DE" sz="2000" dirty="0"/>
              <a:t>(auf 70/77 Prozent ab dem vierten Monat und 80/87 Prozent ab dem siebten Monat) wird bis zum 31. Dezember 2021 verlängert für alle Beschäftigten, deren Anspruch auf Kurzarbeitergeld bis zum 31. März 2021 entstanden ist.</a:t>
            </a:r>
          </a:p>
          <a:p>
            <a:r>
              <a:rPr lang="de-DE" sz="2000" dirty="0"/>
              <a:t>Die bestehenden befristeten </a:t>
            </a:r>
            <a:r>
              <a:rPr lang="de-DE" sz="2000" u="sng" dirty="0"/>
              <a:t>Hinzuverdienstregelungen </a:t>
            </a:r>
            <a:r>
              <a:rPr lang="de-DE" sz="2000" dirty="0"/>
              <a:t>werden insoweit bis 31. Dezember 2021 verlängert, als dass Entgelt aus einer während der Kurzarbeit aufgenommenen geringfügig entlohnten Beschäftigung anrechnungsfrei bleibt.</a:t>
            </a:r>
          </a:p>
          <a:p>
            <a:r>
              <a:rPr lang="de-DE" sz="2000" dirty="0" smtClean="0"/>
              <a:t>Zeiten </a:t>
            </a:r>
            <a:r>
              <a:rPr lang="de-DE" sz="2000" dirty="0"/>
              <a:t>des Arbeitsausfalls </a:t>
            </a:r>
            <a:r>
              <a:rPr lang="de-DE" sz="2000" dirty="0" smtClean="0"/>
              <a:t>können für </a:t>
            </a:r>
            <a:r>
              <a:rPr lang="de-DE" sz="2000" u="sng" dirty="0"/>
              <a:t>berufliche Weiterbildung </a:t>
            </a:r>
            <a:r>
              <a:rPr lang="de-DE" sz="2000" dirty="0" smtClean="0"/>
              <a:t>genutzt werden. </a:t>
            </a:r>
            <a:r>
              <a:rPr lang="de-DE" sz="2000" dirty="0"/>
              <a:t>D</a:t>
            </a:r>
            <a:r>
              <a:rPr lang="de-DE" sz="2000" dirty="0" smtClean="0"/>
              <a:t>ie </a:t>
            </a:r>
            <a:r>
              <a:rPr lang="de-DE" sz="2000" dirty="0"/>
              <a:t>für diese Fälle </a:t>
            </a:r>
            <a:r>
              <a:rPr lang="de-DE" sz="2000" dirty="0" smtClean="0"/>
              <a:t>geregelte </a:t>
            </a:r>
            <a:r>
              <a:rPr lang="de-DE" sz="2000" u="sng" dirty="0" smtClean="0"/>
              <a:t>Förderung</a:t>
            </a:r>
            <a:r>
              <a:rPr lang="de-DE" sz="2000" dirty="0" smtClean="0"/>
              <a:t> durch </a:t>
            </a:r>
            <a:r>
              <a:rPr lang="de-DE" sz="2000" dirty="0"/>
              <a:t>hälftige Erstattung der Sozialversicherungsbeiträge </a:t>
            </a:r>
            <a:r>
              <a:rPr lang="de-DE" sz="2000" dirty="0" smtClean="0"/>
              <a:t>wird nicht </a:t>
            </a:r>
            <a:r>
              <a:rPr lang="de-DE" sz="2000" dirty="0"/>
              <a:t>mehr daran </a:t>
            </a:r>
            <a:r>
              <a:rPr lang="de-DE" sz="2000" dirty="0" smtClean="0"/>
              <a:t>geknüpft, </a:t>
            </a:r>
            <a:r>
              <a:rPr lang="de-DE" sz="2000" dirty="0"/>
              <a:t>dass die </a:t>
            </a:r>
            <a:r>
              <a:rPr lang="de-DE" sz="2000" dirty="0" smtClean="0"/>
              <a:t>Qualifizierung </a:t>
            </a:r>
            <a:r>
              <a:rPr lang="de-DE" sz="2000" dirty="0"/>
              <a:t>mindestens 50 Prozent der Zeit des Arbeitsausfalls betragen muss</a:t>
            </a:r>
            <a:r>
              <a:rPr lang="de-DE" sz="2000" dirty="0" smtClean="0"/>
              <a:t>. Allerdings muss die Qualifizierung bestimmte Kriterien erfüllen.</a:t>
            </a:r>
            <a:endParaRPr lang="de-DE" sz="2000" dirty="0"/>
          </a:p>
        </p:txBody>
      </p:sp>
    </p:spTree>
    <p:extLst>
      <p:ext uri="{BB962C8B-B14F-4D97-AF65-F5344CB8AC3E}">
        <p14:creationId xmlns:p14="http://schemas.microsoft.com/office/powerpoint/2010/main" val="3690930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6" y="303213"/>
            <a:ext cx="8156574" cy="454025"/>
          </a:xfrm>
        </p:spPr>
        <p:txBody>
          <a:bodyPr/>
          <a:lstStyle/>
          <a:p>
            <a:r>
              <a:rPr lang="de-DE" sz="2800" dirty="0" smtClean="0"/>
              <a:t>Zweite </a:t>
            </a:r>
            <a:r>
              <a:rPr lang="de-DE" sz="2800" dirty="0"/>
              <a:t>Verordnung über die Bezugsdauer für das Kurzarbeitergeld</a:t>
            </a:r>
          </a:p>
        </p:txBody>
      </p:sp>
      <p:sp>
        <p:nvSpPr>
          <p:cNvPr id="3" name="Inhaltsplatzhalter 2"/>
          <p:cNvSpPr>
            <a:spLocks noGrp="1"/>
          </p:cNvSpPr>
          <p:nvPr>
            <p:ph idx="1"/>
          </p:nvPr>
        </p:nvSpPr>
        <p:spPr>
          <a:xfrm>
            <a:off x="250826" y="1805940"/>
            <a:ext cx="8642349" cy="3337560"/>
          </a:xfrm>
        </p:spPr>
        <p:txBody>
          <a:bodyPr>
            <a:normAutofit/>
          </a:bodyPr>
          <a:lstStyle/>
          <a:p>
            <a:r>
              <a:rPr lang="de-DE" sz="2000" dirty="0" smtClean="0"/>
              <a:t>Die </a:t>
            </a:r>
            <a:r>
              <a:rPr lang="de-DE" sz="2000" u="sng" dirty="0" smtClean="0"/>
              <a:t>Bezugsdauer</a:t>
            </a:r>
            <a:r>
              <a:rPr lang="de-DE" sz="2000" dirty="0" smtClean="0"/>
              <a:t> für das Kurzarbeitergeld wird für Betriebe, die mit der Kurzarbeit bis zum 31. Dezember 2020 begonnen haben, auf bis zu 24 Monate verlängert, längstens bis zum 31. Dezember 2021.</a:t>
            </a:r>
          </a:p>
          <a:p>
            <a:r>
              <a:rPr lang="de-DE" sz="2000" dirty="0" smtClean="0"/>
              <a:t>Weiteres auch zu den erforderlichen Anzeigen und beizufügenden Dokumenten:</a:t>
            </a:r>
          </a:p>
          <a:p>
            <a:pPr marL="1350" indent="0">
              <a:buNone/>
            </a:pPr>
            <a:r>
              <a:rPr lang="de-DE" sz="1700" dirty="0" smtClean="0"/>
              <a:t>Weisung </a:t>
            </a:r>
            <a:r>
              <a:rPr lang="de-DE" sz="1700" dirty="0"/>
              <a:t>202011007 vom 06.11.2020 –Verlängerung der Bezugsdauer und der Verbesserungen beim </a:t>
            </a:r>
            <a:r>
              <a:rPr lang="de-DE" sz="1700" dirty="0" smtClean="0"/>
              <a:t>Kurzarbeitergeld</a:t>
            </a:r>
          </a:p>
          <a:p>
            <a:pPr marL="1350" indent="0">
              <a:buNone/>
            </a:pPr>
            <a:r>
              <a:rPr lang="de-DE" sz="1700" dirty="0"/>
              <a:t>Gültig ab</a:t>
            </a:r>
            <a:r>
              <a:rPr lang="de-DE" sz="1700" dirty="0" smtClean="0"/>
              <a:t>: 06.11.2020 Gültig </a:t>
            </a:r>
            <a:r>
              <a:rPr lang="de-DE" sz="1700" dirty="0"/>
              <a:t>bis</a:t>
            </a:r>
            <a:r>
              <a:rPr lang="de-DE" sz="1700" dirty="0" smtClean="0"/>
              <a:t>: 31.12.2024</a:t>
            </a:r>
          </a:p>
          <a:p>
            <a:pPr marL="1350" indent="0">
              <a:buNone/>
            </a:pPr>
            <a:endParaRPr lang="de-DE" sz="2000" dirty="0" smtClean="0"/>
          </a:p>
          <a:p>
            <a:pPr marL="1350" indent="0">
              <a:buNone/>
            </a:pPr>
            <a:r>
              <a:rPr lang="de-DE" sz="2000" dirty="0" smtClean="0">
                <a:hlinkClick r:id="rId2"/>
              </a:rPr>
              <a:t>https</a:t>
            </a:r>
            <a:r>
              <a:rPr lang="de-DE" sz="2000" dirty="0">
                <a:hlinkClick r:id="rId2"/>
              </a:rPr>
              <a:t>://</a:t>
            </a:r>
            <a:r>
              <a:rPr lang="de-DE" sz="2000" dirty="0" smtClean="0">
                <a:hlinkClick r:id="rId2"/>
              </a:rPr>
              <a:t>www.arbeitsagentur.de/datei/weisung-202011007_ba146723.pdf</a:t>
            </a:r>
            <a:endParaRPr lang="de-DE" sz="2000" dirty="0" smtClean="0"/>
          </a:p>
          <a:p>
            <a:pPr marL="1350" indent="0">
              <a:buNone/>
            </a:pPr>
            <a:endParaRPr lang="de-DE" sz="2000" dirty="0"/>
          </a:p>
        </p:txBody>
      </p:sp>
    </p:spTree>
    <p:extLst>
      <p:ext uri="{BB962C8B-B14F-4D97-AF65-F5344CB8AC3E}">
        <p14:creationId xmlns:p14="http://schemas.microsoft.com/office/powerpoint/2010/main" val="2025899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019" y="1360682"/>
            <a:ext cx="4859057" cy="2524062"/>
          </a:xfrm>
        </p:spPr>
        <p:txBody>
          <a:bodyPr/>
          <a:lstStyle/>
          <a:p>
            <a:r>
              <a:rPr lang="de-DE" sz="3200" dirty="0"/>
              <a:t>3</a:t>
            </a:r>
            <a:r>
              <a:rPr lang="de-DE" sz="3200" dirty="0" smtClean="0"/>
              <a:t>. Sozialrechtliche Voraussetzungen für Kurzarbeit</a:t>
            </a:r>
            <a:endParaRPr lang="de-DE" sz="3200" dirty="0"/>
          </a:p>
        </p:txBody>
      </p:sp>
    </p:spTree>
    <p:extLst>
      <p:ext uri="{BB962C8B-B14F-4D97-AF65-F5344CB8AC3E}">
        <p14:creationId xmlns:p14="http://schemas.microsoft.com/office/powerpoint/2010/main" val="751620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p:cNvPicPr>
            <a:picLocks noChangeAspect="1"/>
          </p:cNvPicPr>
          <p:nvPr/>
        </p:nvPicPr>
        <p:blipFill>
          <a:blip r:embed="rId3"/>
          <a:stretch>
            <a:fillRect/>
          </a:stretch>
        </p:blipFill>
        <p:spPr>
          <a:xfrm>
            <a:off x="0" y="1202450"/>
            <a:ext cx="1444877" cy="1341236"/>
          </a:xfrm>
          <a:prstGeom prst="rect">
            <a:avLst/>
          </a:prstGeom>
        </p:spPr>
      </p:pic>
      <p:sp>
        <p:nvSpPr>
          <p:cNvPr id="2" name="Titel 1"/>
          <p:cNvSpPr>
            <a:spLocks noGrp="1"/>
          </p:cNvSpPr>
          <p:nvPr>
            <p:ph type="title"/>
          </p:nvPr>
        </p:nvSpPr>
        <p:spPr>
          <a:xfrm>
            <a:off x="180486" y="269653"/>
            <a:ext cx="8642349" cy="454025"/>
          </a:xfrm>
        </p:spPr>
        <p:txBody>
          <a:bodyPr/>
          <a:lstStyle/>
          <a:p>
            <a:r>
              <a:rPr lang="de-DE" sz="3200" dirty="0"/>
              <a:t>Voraussetzungen für das Kurzarbeitergeld</a:t>
            </a:r>
            <a:endParaRPr lang="de-DE" dirty="0"/>
          </a:p>
        </p:txBody>
      </p:sp>
      <p:pic>
        <p:nvPicPr>
          <p:cNvPr id="6" name="Grafik 5"/>
          <p:cNvPicPr>
            <a:picLocks noChangeAspect="1"/>
          </p:cNvPicPr>
          <p:nvPr/>
        </p:nvPicPr>
        <p:blipFill>
          <a:blip r:embed="rId3"/>
          <a:stretch>
            <a:fillRect/>
          </a:stretch>
        </p:blipFill>
        <p:spPr>
          <a:xfrm>
            <a:off x="747346" y="967188"/>
            <a:ext cx="2110154" cy="1820008"/>
          </a:xfrm>
          <a:prstGeom prst="rect">
            <a:avLst/>
          </a:prstGeom>
        </p:spPr>
      </p:pic>
      <p:sp>
        <p:nvSpPr>
          <p:cNvPr id="10" name="Textfeld 9"/>
          <p:cNvSpPr txBox="1"/>
          <p:nvPr/>
        </p:nvSpPr>
        <p:spPr>
          <a:xfrm>
            <a:off x="1055724" y="1217093"/>
            <a:ext cx="1521069" cy="1323439"/>
          </a:xfrm>
          <a:prstGeom prst="rect">
            <a:avLst/>
          </a:prstGeom>
          <a:noFill/>
        </p:spPr>
        <p:txBody>
          <a:bodyPr wrap="square" rtlCol="0">
            <a:spAutoFit/>
          </a:bodyPr>
          <a:lstStyle/>
          <a:p>
            <a:pPr algn="ctr"/>
            <a:r>
              <a:rPr lang="de-DE" altLang="de-DE" sz="1600" dirty="0" smtClean="0">
                <a:solidFill>
                  <a:srgbClr val="3C3C3B"/>
                </a:solidFill>
              </a:rPr>
              <a:t>1. erheblicher </a:t>
            </a:r>
            <a:r>
              <a:rPr lang="de-DE" altLang="de-DE" sz="1600" dirty="0">
                <a:solidFill>
                  <a:srgbClr val="3C3C3B"/>
                </a:solidFill>
              </a:rPr>
              <a:t>Arbeitsausfall </a:t>
            </a:r>
            <a:r>
              <a:rPr lang="de-DE" altLang="de-DE" sz="1600" dirty="0" smtClean="0">
                <a:solidFill>
                  <a:srgbClr val="3C3C3B"/>
                </a:solidFill>
              </a:rPr>
              <a:t>mit Entgeltausfall</a:t>
            </a:r>
          </a:p>
          <a:p>
            <a:pPr algn="ctr"/>
            <a:r>
              <a:rPr lang="de-DE" sz="1600" dirty="0" smtClean="0">
                <a:solidFill>
                  <a:srgbClr val="3C3C3B"/>
                </a:solidFill>
              </a:rPr>
              <a:t>§ 96 SGB III</a:t>
            </a:r>
            <a:endParaRPr lang="de-DE" sz="1600" dirty="0">
              <a:solidFill>
                <a:srgbClr val="3C3C3B"/>
              </a:solidFill>
            </a:endParaRPr>
          </a:p>
        </p:txBody>
      </p:sp>
      <p:pic>
        <p:nvPicPr>
          <p:cNvPr id="12" name="Grafik 11"/>
          <p:cNvPicPr>
            <a:picLocks noChangeAspect="1"/>
          </p:cNvPicPr>
          <p:nvPr/>
        </p:nvPicPr>
        <p:blipFill>
          <a:blip r:embed="rId4"/>
          <a:stretch>
            <a:fillRect/>
          </a:stretch>
        </p:blipFill>
        <p:spPr>
          <a:xfrm>
            <a:off x="5398854" y="875302"/>
            <a:ext cx="2109399" cy="1816765"/>
          </a:xfrm>
          <a:prstGeom prst="rect">
            <a:avLst/>
          </a:prstGeom>
        </p:spPr>
      </p:pic>
      <p:sp>
        <p:nvSpPr>
          <p:cNvPr id="13" name="Textfeld 12"/>
          <p:cNvSpPr txBox="1"/>
          <p:nvPr/>
        </p:nvSpPr>
        <p:spPr>
          <a:xfrm>
            <a:off x="5591907" y="1396846"/>
            <a:ext cx="1723291" cy="830997"/>
          </a:xfrm>
          <a:prstGeom prst="rect">
            <a:avLst/>
          </a:prstGeom>
          <a:noFill/>
        </p:spPr>
        <p:txBody>
          <a:bodyPr wrap="square" rtlCol="0">
            <a:spAutoFit/>
          </a:bodyPr>
          <a:lstStyle/>
          <a:p>
            <a:pPr algn="ctr"/>
            <a:r>
              <a:rPr lang="de-DE" altLang="de-DE" sz="1600" dirty="0" smtClean="0">
                <a:solidFill>
                  <a:srgbClr val="3C3C3B"/>
                </a:solidFill>
              </a:rPr>
              <a:t>2. betriebliche Voraussetzungen</a:t>
            </a:r>
          </a:p>
          <a:p>
            <a:pPr algn="ctr"/>
            <a:r>
              <a:rPr lang="de-DE" sz="1600" dirty="0" smtClean="0">
                <a:solidFill>
                  <a:srgbClr val="3C3C3B"/>
                </a:solidFill>
              </a:rPr>
              <a:t>§ 97 SGB III</a:t>
            </a:r>
            <a:endParaRPr lang="de-DE" sz="1600" dirty="0">
              <a:solidFill>
                <a:srgbClr val="3C3C3B"/>
              </a:solidFill>
            </a:endParaRPr>
          </a:p>
        </p:txBody>
      </p:sp>
      <p:pic>
        <p:nvPicPr>
          <p:cNvPr id="14" name="Grafik 13"/>
          <p:cNvPicPr>
            <a:picLocks noChangeAspect="1"/>
          </p:cNvPicPr>
          <p:nvPr/>
        </p:nvPicPr>
        <p:blipFill>
          <a:blip r:embed="rId4"/>
          <a:stretch>
            <a:fillRect/>
          </a:stretch>
        </p:blipFill>
        <p:spPr>
          <a:xfrm>
            <a:off x="748101" y="2787196"/>
            <a:ext cx="2109399" cy="1816765"/>
          </a:xfrm>
          <a:prstGeom prst="rect">
            <a:avLst/>
          </a:prstGeom>
        </p:spPr>
      </p:pic>
      <p:pic>
        <p:nvPicPr>
          <p:cNvPr id="15" name="Grafik 14"/>
          <p:cNvPicPr>
            <a:picLocks noChangeAspect="1"/>
          </p:cNvPicPr>
          <p:nvPr/>
        </p:nvPicPr>
        <p:blipFill>
          <a:blip r:embed="rId4"/>
          <a:stretch>
            <a:fillRect/>
          </a:stretch>
        </p:blipFill>
        <p:spPr>
          <a:xfrm>
            <a:off x="5469191" y="2787196"/>
            <a:ext cx="2109399" cy="1816765"/>
          </a:xfrm>
          <a:prstGeom prst="rect">
            <a:avLst/>
          </a:prstGeom>
        </p:spPr>
      </p:pic>
      <p:pic>
        <p:nvPicPr>
          <p:cNvPr id="16" name="Grafik 15"/>
          <p:cNvPicPr>
            <a:picLocks noChangeAspect="1"/>
          </p:cNvPicPr>
          <p:nvPr/>
        </p:nvPicPr>
        <p:blipFill>
          <a:blip r:embed="rId4">
            <a:duotone>
              <a:prstClr val="black"/>
              <a:schemeClr val="accent1">
                <a:tint val="45000"/>
                <a:satMod val="400000"/>
              </a:schemeClr>
            </a:duotone>
          </a:blip>
          <a:stretch>
            <a:fillRect/>
          </a:stretch>
        </p:blipFill>
        <p:spPr>
          <a:xfrm>
            <a:off x="3120892" y="1878813"/>
            <a:ext cx="2109399" cy="1816765"/>
          </a:xfrm>
          <a:prstGeom prst="rect">
            <a:avLst/>
          </a:prstGeom>
          <a:ln>
            <a:noFill/>
          </a:ln>
        </p:spPr>
      </p:pic>
      <p:sp>
        <p:nvSpPr>
          <p:cNvPr id="17" name="Textfeld 16"/>
          <p:cNvSpPr txBox="1"/>
          <p:nvPr/>
        </p:nvSpPr>
        <p:spPr>
          <a:xfrm>
            <a:off x="1001911" y="3293599"/>
            <a:ext cx="1767253" cy="830997"/>
          </a:xfrm>
          <a:prstGeom prst="rect">
            <a:avLst/>
          </a:prstGeom>
          <a:noFill/>
        </p:spPr>
        <p:txBody>
          <a:bodyPr wrap="square" rtlCol="0">
            <a:spAutoFit/>
          </a:bodyPr>
          <a:lstStyle/>
          <a:p>
            <a:pPr algn="ctr"/>
            <a:r>
              <a:rPr lang="de-DE" altLang="de-DE" sz="1600" dirty="0" smtClean="0">
                <a:solidFill>
                  <a:srgbClr val="3C3C3B"/>
                </a:solidFill>
              </a:rPr>
              <a:t>3. </a:t>
            </a:r>
            <a:r>
              <a:rPr lang="de-DE" altLang="de-DE" sz="1600" dirty="0">
                <a:solidFill>
                  <a:srgbClr val="3C3C3B"/>
                </a:solidFill>
              </a:rPr>
              <a:t>p</a:t>
            </a:r>
            <a:r>
              <a:rPr lang="de-DE" altLang="de-DE" sz="1600" dirty="0" smtClean="0">
                <a:solidFill>
                  <a:srgbClr val="3C3C3B"/>
                </a:solidFill>
              </a:rPr>
              <a:t>ersönliche Voraussetzungen</a:t>
            </a:r>
          </a:p>
          <a:p>
            <a:pPr algn="ctr"/>
            <a:r>
              <a:rPr lang="de-DE" sz="1600" dirty="0" smtClean="0">
                <a:solidFill>
                  <a:srgbClr val="3C3C3B"/>
                </a:solidFill>
              </a:rPr>
              <a:t>§ 98 SGB III</a:t>
            </a:r>
            <a:endParaRPr lang="de-DE" sz="1600" dirty="0">
              <a:solidFill>
                <a:srgbClr val="3C3C3B"/>
              </a:solidFill>
            </a:endParaRPr>
          </a:p>
        </p:txBody>
      </p:sp>
      <p:sp>
        <p:nvSpPr>
          <p:cNvPr id="20" name="Textfeld 19"/>
          <p:cNvSpPr txBox="1"/>
          <p:nvPr/>
        </p:nvSpPr>
        <p:spPr>
          <a:xfrm>
            <a:off x="5767753" y="3280079"/>
            <a:ext cx="1740500" cy="830997"/>
          </a:xfrm>
          <a:prstGeom prst="rect">
            <a:avLst/>
          </a:prstGeom>
          <a:noFill/>
        </p:spPr>
        <p:txBody>
          <a:bodyPr wrap="square" rtlCol="0">
            <a:spAutoFit/>
          </a:bodyPr>
          <a:lstStyle/>
          <a:p>
            <a:pPr algn="ctr"/>
            <a:r>
              <a:rPr lang="de-DE" altLang="de-DE" sz="1600" dirty="0" smtClean="0">
                <a:solidFill>
                  <a:srgbClr val="3C3C3B"/>
                </a:solidFill>
              </a:rPr>
              <a:t>4. Anzeige des Arbeitsausfalls</a:t>
            </a:r>
          </a:p>
          <a:p>
            <a:pPr algn="ctr"/>
            <a:r>
              <a:rPr lang="de-DE" sz="1600" dirty="0" smtClean="0">
                <a:solidFill>
                  <a:srgbClr val="3C3C3B"/>
                </a:solidFill>
              </a:rPr>
              <a:t>§ 99 SGB III</a:t>
            </a:r>
            <a:endParaRPr lang="de-DE" sz="1600" dirty="0">
              <a:solidFill>
                <a:srgbClr val="3C3C3B"/>
              </a:solidFill>
            </a:endParaRPr>
          </a:p>
        </p:txBody>
      </p:sp>
      <p:sp>
        <p:nvSpPr>
          <p:cNvPr id="21" name="Textfeld 20"/>
          <p:cNvSpPr txBox="1"/>
          <p:nvPr/>
        </p:nvSpPr>
        <p:spPr>
          <a:xfrm>
            <a:off x="3305909" y="2170810"/>
            <a:ext cx="1798402" cy="1323439"/>
          </a:xfrm>
          <a:prstGeom prst="rect">
            <a:avLst/>
          </a:prstGeom>
          <a:noFill/>
        </p:spPr>
        <p:txBody>
          <a:bodyPr wrap="square" rtlCol="0">
            <a:spAutoFit/>
          </a:bodyPr>
          <a:lstStyle/>
          <a:p>
            <a:pPr algn="ctr"/>
            <a:r>
              <a:rPr lang="de-DE" sz="1600" b="1" dirty="0" smtClean="0">
                <a:solidFill>
                  <a:srgbClr val="C00000"/>
                </a:solidFill>
              </a:rPr>
              <a:t>Sozialrechtliche Anspruchsvoraus-setzungen für Kurzarbeitergeld</a:t>
            </a:r>
          </a:p>
          <a:p>
            <a:pPr algn="ctr"/>
            <a:r>
              <a:rPr lang="de-DE" sz="1600" b="1" dirty="0" smtClean="0">
                <a:solidFill>
                  <a:srgbClr val="C00000"/>
                </a:solidFill>
              </a:rPr>
              <a:t>§ 95 SGB III</a:t>
            </a:r>
            <a:endParaRPr lang="de-DE" sz="1600" b="1" dirty="0">
              <a:solidFill>
                <a:srgbClr val="C00000"/>
              </a:solidFill>
            </a:endParaRPr>
          </a:p>
        </p:txBody>
      </p:sp>
      <p:sp>
        <p:nvSpPr>
          <p:cNvPr id="23" name="Textfeld 22"/>
          <p:cNvSpPr txBox="1"/>
          <p:nvPr/>
        </p:nvSpPr>
        <p:spPr>
          <a:xfrm>
            <a:off x="180486" y="1417148"/>
            <a:ext cx="997683" cy="923330"/>
          </a:xfrm>
          <a:prstGeom prst="rect">
            <a:avLst/>
          </a:prstGeom>
          <a:noFill/>
        </p:spPr>
        <p:txBody>
          <a:bodyPr wrap="square" rtlCol="0">
            <a:spAutoFit/>
          </a:bodyPr>
          <a:lstStyle/>
          <a:p>
            <a:r>
              <a:rPr lang="de-DE" dirty="0" smtClean="0">
                <a:solidFill>
                  <a:schemeClr val="tx1">
                    <a:lumMod val="40000"/>
                    <a:lumOff val="60000"/>
                  </a:schemeClr>
                </a:solidFill>
              </a:rPr>
              <a:t>Weitere </a:t>
            </a:r>
          </a:p>
          <a:p>
            <a:endParaRPr lang="de-DE" dirty="0" smtClean="0">
              <a:solidFill>
                <a:schemeClr val="tx1">
                  <a:lumMod val="40000"/>
                  <a:lumOff val="60000"/>
                </a:schemeClr>
              </a:solidFill>
            </a:endParaRPr>
          </a:p>
          <a:p>
            <a:r>
              <a:rPr lang="de-DE" dirty="0" smtClean="0">
                <a:solidFill>
                  <a:schemeClr val="tx1">
                    <a:lumMod val="40000"/>
                    <a:lumOff val="60000"/>
                  </a:schemeClr>
                </a:solidFill>
              </a:rPr>
              <a:t>Voraus-setzungen</a:t>
            </a:r>
            <a:endParaRPr lang="de-DE" dirty="0">
              <a:solidFill>
                <a:schemeClr val="tx1">
                  <a:lumMod val="40000"/>
                  <a:lumOff val="60000"/>
                </a:schemeClr>
              </a:solidFill>
            </a:endParaRPr>
          </a:p>
        </p:txBody>
      </p:sp>
      <p:sp>
        <p:nvSpPr>
          <p:cNvPr id="24" name="Pfeil nach rechts 23"/>
          <p:cNvSpPr/>
          <p:nvPr/>
        </p:nvSpPr>
        <p:spPr>
          <a:xfrm rot="1813318">
            <a:off x="2857499" y="1981621"/>
            <a:ext cx="322429" cy="1891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5" name="Grafik 24"/>
          <p:cNvPicPr>
            <a:picLocks noChangeAspect="1"/>
          </p:cNvPicPr>
          <p:nvPr/>
        </p:nvPicPr>
        <p:blipFill>
          <a:blip r:embed="rId5"/>
          <a:stretch>
            <a:fillRect/>
          </a:stretch>
        </p:blipFill>
        <p:spPr>
          <a:xfrm rot="17623941">
            <a:off x="2855251" y="3363173"/>
            <a:ext cx="323116" cy="262151"/>
          </a:xfrm>
          <a:prstGeom prst="rect">
            <a:avLst/>
          </a:prstGeom>
        </p:spPr>
      </p:pic>
      <p:pic>
        <p:nvPicPr>
          <p:cNvPr id="26" name="Grafik 25"/>
          <p:cNvPicPr>
            <a:picLocks noChangeAspect="1"/>
          </p:cNvPicPr>
          <p:nvPr/>
        </p:nvPicPr>
        <p:blipFill>
          <a:blip r:embed="rId6"/>
          <a:stretch>
            <a:fillRect/>
          </a:stretch>
        </p:blipFill>
        <p:spPr>
          <a:xfrm rot="10800000">
            <a:off x="5083881" y="1873068"/>
            <a:ext cx="377985" cy="408467"/>
          </a:xfrm>
          <a:prstGeom prst="rect">
            <a:avLst/>
          </a:prstGeom>
        </p:spPr>
      </p:pic>
      <p:pic>
        <p:nvPicPr>
          <p:cNvPr id="27" name="Grafik 26"/>
          <p:cNvPicPr>
            <a:picLocks noChangeAspect="1"/>
          </p:cNvPicPr>
          <p:nvPr/>
        </p:nvPicPr>
        <p:blipFill>
          <a:blip r:embed="rId6"/>
          <a:stretch>
            <a:fillRect/>
          </a:stretch>
        </p:blipFill>
        <p:spPr>
          <a:xfrm rot="14926171">
            <a:off x="5194687" y="3246968"/>
            <a:ext cx="377985" cy="408467"/>
          </a:xfrm>
          <a:prstGeom prst="rect">
            <a:avLst/>
          </a:prstGeom>
        </p:spPr>
      </p:pic>
    </p:spTree>
    <p:extLst>
      <p:ext uri="{BB962C8B-B14F-4D97-AF65-F5344CB8AC3E}">
        <p14:creationId xmlns:p14="http://schemas.microsoft.com/office/powerpoint/2010/main" val="3434746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p:cNvPicPr>
            <a:picLocks noChangeAspect="1"/>
          </p:cNvPicPr>
          <p:nvPr/>
        </p:nvPicPr>
        <p:blipFill>
          <a:blip r:embed="rId3"/>
          <a:stretch>
            <a:fillRect/>
          </a:stretch>
        </p:blipFill>
        <p:spPr>
          <a:xfrm>
            <a:off x="6194897" y="914863"/>
            <a:ext cx="2109399" cy="1816765"/>
          </a:xfrm>
          <a:prstGeom prst="rect">
            <a:avLst/>
          </a:prstGeom>
        </p:spPr>
      </p:pic>
      <p:pic>
        <p:nvPicPr>
          <p:cNvPr id="29" name="Grafik 28"/>
          <p:cNvPicPr>
            <a:picLocks noChangeAspect="1"/>
          </p:cNvPicPr>
          <p:nvPr/>
        </p:nvPicPr>
        <p:blipFill>
          <a:blip r:embed="rId4"/>
          <a:stretch>
            <a:fillRect/>
          </a:stretch>
        </p:blipFill>
        <p:spPr>
          <a:xfrm>
            <a:off x="3213599" y="2253151"/>
            <a:ext cx="2109399" cy="1816765"/>
          </a:xfrm>
          <a:prstGeom prst="rect">
            <a:avLst/>
          </a:prstGeom>
        </p:spPr>
      </p:pic>
      <p:pic>
        <p:nvPicPr>
          <p:cNvPr id="11" name="Grafik 10"/>
          <p:cNvPicPr>
            <a:picLocks noChangeAspect="1"/>
          </p:cNvPicPr>
          <p:nvPr/>
        </p:nvPicPr>
        <p:blipFill>
          <a:blip r:embed="rId5"/>
          <a:stretch>
            <a:fillRect/>
          </a:stretch>
        </p:blipFill>
        <p:spPr>
          <a:xfrm>
            <a:off x="35167" y="754984"/>
            <a:ext cx="2109399" cy="1816765"/>
          </a:xfrm>
          <a:prstGeom prst="rect">
            <a:avLst/>
          </a:prstGeom>
        </p:spPr>
      </p:pic>
      <p:sp>
        <p:nvSpPr>
          <p:cNvPr id="2" name="Titel 1"/>
          <p:cNvSpPr>
            <a:spLocks noGrp="1"/>
          </p:cNvSpPr>
          <p:nvPr>
            <p:ph type="title"/>
          </p:nvPr>
        </p:nvSpPr>
        <p:spPr>
          <a:xfrm>
            <a:off x="250825" y="244731"/>
            <a:ext cx="8642349" cy="454025"/>
          </a:xfrm>
        </p:spPr>
        <p:txBody>
          <a:bodyPr/>
          <a:lstStyle/>
          <a:p>
            <a:r>
              <a:rPr lang="de-DE" sz="3200" dirty="0"/>
              <a:t>1. Erheblicher Arbeitsausfall </a:t>
            </a:r>
            <a:br>
              <a:rPr lang="de-DE" sz="3200" dirty="0"/>
            </a:br>
            <a:r>
              <a:rPr lang="de-DE" sz="3200" dirty="0"/>
              <a:t>						mit Entgeltausfall</a:t>
            </a:r>
            <a:endParaRPr lang="de-DE" dirty="0"/>
          </a:p>
        </p:txBody>
      </p:sp>
      <p:pic>
        <p:nvPicPr>
          <p:cNvPr id="6" name="Grafik 5"/>
          <p:cNvPicPr>
            <a:picLocks noChangeAspect="1"/>
          </p:cNvPicPr>
          <p:nvPr/>
        </p:nvPicPr>
        <p:blipFill>
          <a:blip r:embed="rId3"/>
          <a:stretch>
            <a:fillRect/>
          </a:stretch>
        </p:blipFill>
        <p:spPr>
          <a:xfrm>
            <a:off x="1305467" y="3161534"/>
            <a:ext cx="2109399" cy="1816765"/>
          </a:xfrm>
          <a:prstGeom prst="rect">
            <a:avLst/>
          </a:prstGeom>
        </p:spPr>
      </p:pic>
      <p:pic>
        <p:nvPicPr>
          <p:cNvPr id="7" name="Grafik 6"/>
          <p:cNvPicPr>
            <a:picLocks noChangeAspect="1"/>
          </p:cNvPicPr>
          <p:nvPr/>
        </p:nvPicPr>
        <p:blipFill>
          <a:blip r:embed="rId3"/>
          <a:stretch>
            <a:fillRect/>
          </a:stretch>
        </p:blipFill>
        <p:spPr>
          <a:xfrm>
            <a:off x="1305467" y="1288541"/>
            <a:ext cx="2109399" cy="1816765"/>
          </a:xfrm>
          <a:prstGeom prst="rect">
            <a:avLst/>
          </a:prstGeom>
        </p:spPr>
      </p:pic>
      <p:pic>
        <p:nvPicPr>
          <p:cNvPr id="8" name="Grafik 7"/>
          <p:cNvPicPr>
            <a:picLocks noChangeAspect="1"/>
          </p:cNvPicPr>
          <p:nvPr/>
        </p:nvPicPr>
        <p:blipFill>
          <a:blip r:embed="rId3"/>
          <a:stretch>
            <a:fillRect/>
          </a:stretch>
        </p:blipFill>
        <p:spPr>
          <a:xfrm>
            <a:off x="5187854" y="1288541"/>
            <a:ext cx="2109399" cy="1816765"/>
          </a:xfrm>
          <a:prstGeom prst="rect">
            <a:avLst/>
          </a:prstGeom>
        </p:spPr>
      </p:pic>
      <p:pic>
        <p:nvPicPr>
          <p:cNvPr id="9" name="Grafik 8"/>
          <p:cNvPicPr>
            <a:picLocks noChangeAspect="1"/>
          </p:cNvPicPr>
          <p:nvPr/>
        </p:nvPicPr>
        <p:blipFill>
          <a:blip r:embed="rId3"/>
          <a:stretch>
            <a:fillRect/>
          </a:stretch>
        </p:blipFill>
        <p:spPr>
          <a:xfrm>
            <a:off x="5148712" y="3135922"/>
            <a:ext cx="2109399" cy="1816765"/>
          </a:xfrm>
          <a:prstGeom prst="rect">
            <a:avLst/>
          </a:prstGeom>
        </p:spPr>
      </p:pic>
      <p:sp>
        <p:nvSpPr>
          <p:cNvPr id="13" name="Textfeld 12"/>
          <p:cNvSpPr txBox="1"/>
          <p:nvPr/>
        </p:nvSpPr>
        <p:spPr>
          <a:xfrm>
            <a:off x="1600540" y="1523582"/>
            <a:ext cx="1521069" cy="1338828"/>
          </a:xfrm>
          <a:prstGeom prst="rect">
            <a:avLst/>
          </a:prstGeom>
          <a:noFill/>
        </p:spPr>
        <p:txBody>
          <a:bodyPr wrap="square" rtlCol="0">
            <a:spAutoFit/>
          </a:bodyPr>
          <a:lstStyle/>
          <a:p>
            <a:pPr algn="ctr"/>
            <a:r>
              <a:rPr lang="de-DE" altLang="de-DE" kern="0" dirty="0" smtClean="0">
                <a:solidFill>
                  <a:srgbClr val="000000"/>
                </a:solidFill>
                <a:cs typeface="Calibri" panose="020F0502020204030204" pitchFamily="34" charset="0"/>
              </a:rPr>
              <a:t>a) beruht </a:t>
            </a:r>
            <a:r>
              <a:rPr lang="de-DE" altLang="de-DE" kern="0" dirty="0">
                <a:solidFill>
                  <a:srgbClr val="000000"/>
                </a:solidFill>
                <a:cs typeface="Calibri" panose="020F0502020204030204" pitchFamily="34" charset="0"/>
              </a:rPr>
              <a:t>auf wirtschaftlichen Gründen </a:t>
            </a:r>
            <a:endParaRPr lang="de-DE" altLang="de-DE" kern="0" dirty="0" smtClean="0">
              <a:solidFill>
                <a:srgbClr val="000000"/>
              </a:solidFill>
              <a:cs typeface="Calibri" panose="020F0502020204030204" pitchFamily="34" charset="0"/>
            </a:endParaRPr>
          </a:p>
          <a:p>
            <a:pPr algn="ctr"/>
            <a:r>
              <a:rPr lang="de-DE" altLang="de-DE" kern="0" dirty="0" smtClean="0">
                <a:solidFill>
                  <a:srgbClr val="000000"/>
                </a:solidFill>
                <a:cs typeface="Calibri" panose="020F0502020204030204" pitchFamily="34" charset="0"/>
              </a:rPr>
              <a:t>oder </a:t>
            </a:r>
            <a:r>
              <a:rPr lang="de-DE" altLang="de-DE" kern="0" dirty="0">
                <a:solidFill>
                  <a:srgbClr val="000000"/>
                </a:solidFill>
                <a:cs typeface="Calibri" panose="020F0502020204030204" pitchFamily="34" charset="0"/>
              </a:rPr>
              <a:t>einem unabwendbaren Ereignis</a:t>
            </a:r>
            <a:endParaRPr lang="de-DE" dirty="0"/>
          </a:p>
        </p:txBody>
      </p:sp>
      <p:sp>
        <p:nvSpPr>
          <p:cNvPr id="16" name="Textfeld 15"/>
          <p:cNvSpPr txBox="1"/>
          <p:nvPr/>
        </p:nvSpPr>
        <p:spPr>
          <a:xfrm>
            <a:off x="3484059" y="2719274"/>
            <a:ext cx="1595415" cy="584775"/>
          </a:xfrm>
          <a:prstGeom prst="rect">
            <a:avLst/>
          </a:prstGeom>
          <a:noFill/>
        </p:spPr>
        <p:txBody>
          <a:bodyPr wrap="square" rtlCol="0">
            <a:spAutoFit/>
          </a:bodyPr>
          <a:lstStyle/>
          <a:p>
            <a:pPr algn="ctr"/>
            <a:r>
              <a:rPr lang="de-DE" sz="1600" b="1" dirty="0" smtClean="0">
                <a:solidFill>
                  <a:srgbClr val="C00000"/>
                </a:solidFill>
              </a:rPr>
              <a:t>Der Arbeitsausfall</a:t>
            </a:r>
            <a:endParaRPr lang="de-DE" sz="1600" b="1" dirty="0">
              <a:solidFill>
                <a:srgbClr val="C00000"/>
              </a:solidFill>
            </a:endParaRPr>
          </a:p>
        </p:txBody>
      </p:sp>
      <p:sp>
        <p:nvSpPr>
          <p:cNvPr id="18" name="Pfeil nach links 17"/>
          <p:cNvSpPr/>
          <p:nvPr/>
        </p:nvSpPr>
        <p:spPr>
          <a:xfrm>
            <a:off x="3095407" y="2525303"/>
            <a:ext cx="427549" cy="1939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1708256" y="3759772"/>
            <a:ext cx="1377602" cy="507831"/>
          </a:xfrm>
          <a:prstGeom prst="rect">
            <a:avLst/>
          </a:prstGeom>
          <a:noFill/>
        </p:spPr>
        <p:txBody>
          <a:bodyPr wrap="square" rtlCol="0">
            <a:spAutoFit/>
          </a:bodyPr>
          <a:lstStyle/>
          <a:p>
            <a:pPr algn="ctr"/>
            <a:r>
              <a:rPr lang="de-DE" altLang="de-DE" kern="0" dirty="0" smtClean="0">
                <a:solidFill>
                  <a:srgbClr val="000000"/>
                </a:solidFill>
                <a:cs typeface="Calibri" panose="020F0502020204030204" pitchFamily="34" charset="0"/>
              </a:rPr>
              <a:t>b) ist </a:t>
            </a:r>
            <a:r>
              <a:rPr lang="de-DE" altLang="de-DE" kern="0" dirty="0">
                <a:solidFill>
                  <a:srgbClr val="000000"/>
                </a:solidFill>
                <a:cs typeface="Calibri" panose="020F0502020204030204" pitchFamily="34" charset="0"/>
              </a:rPr>
              <a:t>vorübergehend</a:t>
            </a:r>
            <a:endParaRPr lang="de-DE" dirty="0"/>
          </a:p>
        </p:txBody>
      </p:sp>
      <p:sp>
        <p:nvSpPr>
          <p:cNvPr id="21" name="Textfeld 20"/>
          <p:cNvSpPr txBox="1"/>
          <p:nvPr/>
        </p:nvSpPr>
        <p:spPr>
          <a:xfrm>
            <a:off x="5685044" y="1899156"/>
            <a:ext cx="1202507" cy="507831"/>
          </a:xfrm>
          <a:prstGeom prst="rect">
            <a:avLst/>
          </a:prstGeom>
          <a:noFill/>
        </p:spPr>
        <p:txBody>
          <a:bodyPr wrap="square" rtlCol="0">
            <a:spAutoFit/>
          </a:bodyPr>
          <a:lstStyle/>
          <a:p>
            <a:r>
              <a:rPr lang="de-DE" altLang="de-DE" kern="0" dirty="0" smtClean="0">
                <a:solidFill>
                  <a:srgbClr val="000000"/>
                </a:solidFill>
                <a:cs typeface="Calibri" panose="020F0502020204030204" pitchFamily="34" charset="0"/>
              </a:rPr>
              <a:t>c) ist nicht </a:t>
            </a:r>
            <a:r>
              <a:rPr lang="de-DE" altLang="de-DE" kern="0" dirty="0">
                <a:solidFill>
                  <a:srgbClr val="000000"/>
                </a:solidFill>
                <a:cs typeface="Calibri" panose="020F0502020204030204" pitchFamily="34" charset="0"/>
              </a:rPr>
              <a:t>vermeidbar</a:t>
            </a:r>
            <a:endParaRPr lang="de-DE" dirty="0"/>
          </a:p>
        </p:txBody>
      </p:sp>
      <p:sp>
        <p:nvSpPr>
          <p:cNvPr id="23" name="Textfeld 22"/>
          <p:cNvSpPr txBox="1"/>
          <p:nvPr/>
        </p:nvSpPr>
        <p:spPr>
          <a:xfrm>
            <a:off x="5511162" y="3135922"/>
            <a:ext cx="1550269" cy="1754326"/>
          </a:xfrm>
          <a:prstGeom prst="rect">
            <a:avLst/>
          </a:prstGeom>
          <a:noFill/>
        </p:spPr>
        <p:txBody>
          <a:bodyPr wrap="square" rtlCol="0">
            <a:spAutoFit/>
          </a:bodyPr>
          <a:lstStyle/>
          <a:p>
            <a:pPr algn="ctr"/>
            <a:r>
              <a:rPr lang="de-DE" altLang="de-DE" kern="0" dirty="0" smtClean="0">
                <a:solidFill>
                  <a:srgbClr val="000000"/>
                </a:solidFill>
                <a:cs typeface="Calibri" panose="020F0502020204030204" pitchFamily="34" charset="0"/>
              </a:rPr>
              <a:t>d) betrifft mindestens </a:t>
            </a:r>
            <a:r>
              <a:rPr lang="de-DE" altLang="de-DE" kern="0" dirty="0">
                <a:solidFill>
                  <a:srgbClr val="000000"/>
                </a:solidFill>
                <a:cs typeface="Calibri" panose="020F0502020204030204" pitchFamily="34" charset="0"/>
              </a:rPr>
              <a:t>1/3 der </a:t>
            </a:r>
            <a:r>
              <a:rPr lang="de-DE" altLang="de-DE" kern="0" dirty="0" smtClean="0">
                <a:solidFill>
                  <a:srgbClr val="000000"/>
                </a:solidFill>
                <a:cs typeface="Calibri" panose="020F0502020204030204" pitchFamily="34" charset="0"/>
              </a:rPr>
              <a:t>im Betrieb </a:t>
            </a:r>
            <a:r>
              <a:rPr lang="de-DE" altLang="de-DE" kern="0" dirty="0">
                <a:solidFill>
                  <a:srgbClr val="000000"/>
                </a:solidFill>
                <a:cs typeface="Calibri" panose="020F0502020204030204" pitchFamily="34" charset="0"/>
              </a:rPr>
              <a:t>beschäftigten </a:t>
            </a:r>
            <a:r>
              <a:rPr lang="de-DE" altLang="de-DE" kern="0" dirty="0" smtClean="0">
                <a:solidFill>
                  <a:srgbClr val="000000"/>
                </a:solidFill>
                <a:cs typeface="Calibri" panose="020F0502020204030204" pitchFamily="34" charset="0"/>
              </a:rPr>
              <a:t>AN mit </a:t>
            </a:r>
            <a:r>
              <a:rPr lang="de-DE" altLang="de-DE" kern="0" dirty="0">
                <a:solidFill>
                  <a:srgbClr val="000000"/>
                </a:solidFill>
                <a:cs typeface="Calibri" panose="020F0502020204030204" pitchFamily="34" charset="0"/>
              </a:rPr>
              <a:t>einem Entgeltausfall von jeweils mehr als 10 % ihres </a:t>
            </a:r>
            <a:r>
              <a:rPr lang="de-DE" altLang="de-DE" kern="0" dirty="0" smtClean="0">
                <a:solidFill>
                  <a:srgbClr val="000000"/>
                </a:solidFill>
                <a:cs typeface="Calibri" panose="020F0502020204030204" pitchFamily="34" charset="0"/>
              </a:rPr>
              <a:t>BMG</a:t>
            </a:r>
            <a:endParaRPr lang="de-DE" dirty="0"/>
          </a:p>
        </p:txBody>
      </p:sp>
      <p:sp>
        <p:nvSpPr>
          <p:cNvPr id="25" name="Textfeld 24"/>
          <p:cNvSpPr txBox="1"/>
          <p:nvPr/>
        </p:nvSpPr>
        <p:spPr>
          <a:xfrm>
            <a:off x="307283" y="1046528"/>
            <a:ext cx="1316214" cy="954107"/>
          </a:xfrm>
          <a:prstGeom prst="rect">
            <a:avLst/>
          </a:prstGeom>
          <a:noFill/>
        </p:spPr>
        <p:txBody>
          <a:bodyPr wrap="square" rtlCol="0">
            <a:spAutoFit/>
          </a:bodyPr>
          <a:lstStyle/>
          <a:p>
            <a:pPr algn="ctr"/>
            <a:r>
              <a:rPr lang="de-DE" altLang="de-DE" sz="1400" dirty="0">
                <a:solidFill>
                  <a:schemeClr val="tx1">
                    <a:lumMod val="40000"/>
                    <a:lumOff val="60000"/>
                  </a:schemeClr>
                </a:solidFill>
              </a:rPr>
              <a:t>1. erheblicher Arbeitsausfall mit Entgeltausfall</a:t>
            </a:r>
            <a:endParaRPr lang="de-DE" sz="1400" dirty="0">
              <a:solidFill>
                <a:schemeClr val="tx1">
                  <a:lumMod val="40000"/>
                  <a:lumOff val="60000"/>
                </a:schemeClr>
              </a:solidFill>
            </a:endParaRPr>
          </a:p>
        </p:txBody>
      </p:sp>
      <p:sp>
        <p:nvSpPr>
          <p:cNvPr id="26" name="Pfeil nach links 25"/>
          <p:cNvSpPr/>
          <p:nvPr/>
        </p:nvSpPr>
        <p:spPr>
          <a:xfrm>
            <a:off x="3138913" y="3596522"/>
            <a:ext cx="427549" cy="1939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p:cNvPicPr>
            <a:picLocks noChangeAspect="1"/>
          </p:cNvPicPr>
          <p:nvPr/>
        </p:nvPicPr>
        <p:blipFill>
          <a:blip r:embed="rId6"/>
          <a:stretch>
            <a:fillRect/>
          </a:stretch>
        </p:blipFill>
        <p:spPr>
          <a:xfrm rot="10800000">
            <a:off x="4991709" y="2489517"/>
            <a:ext cx="445047" cy="231668"/>
          </a:xfrm>
          <a:prstGeom prst="rect">
            <a:avLst/>
          </a:prstGeom>
        </p:spPr>
      </p:pic>
      <p:pic>
        <p:nvPicPr>
          <p:cNvPr id="28" name="Grafik 27"/>
          <p:cNvPicPr>
            <a:picLocks noChangeAspect="1"/>
          </p:cNvPicPr>
          <p:nvPr/>
        </p:nvPicPr>
        <p:blipFill>
          <a:blip r:embed="rId7"/>
          <a:stretch>
            <a:fillRect/>
          </a:stretch>
        </p:blipFill>
        <p:spPr>
          <a:xfrm>
            <a:off x="4974125" y="3596522"/>
            <a:ext cx="445047" cy="231668"/>
          </a:xfrm>
          <a:prstGeom prst="rect">
            <a:avLst/>
          </a:prstGeom>
        </p:spPr>
      </p:pic>
      <p:cxnSp>
        <p:nvCxnSpPr>
          <p:cNvPr id="4" name="Gerader Verbinder 3"/>
          <p:cNvCxnSpPr/>
          <p:nvPr/>
        </p:nvCxnSpPr>
        <p:spPr>
          <a:xfrm>
            <a:off x="5685044" y="3468931"/>
            <a:ext cx="1141791" cy="914400"/>
          </a:xfrm>
          <a:prstGeom prst="line">
            <a:avLst/>
          </a:prstGeom>
        </p:spPr>
        <p:style>
          <a:lnRef idx="3">
            <a:schemeClr val="accent1"/>
          </a:lnRef>
          <a:fillRef idx="0">
            <a:schemeClr val="accent1"/>
          </a:fillRef>
          <a:effectRef idx="2">
            <a:schemeClr val="accent1"/>
          </a:effectRef>
          <a:fontRef idx="minor">
            <a:schemeClr val="tx1"/>
          </a:fontRef>
        </p:style>
      </p:cxnSp>
      <p:pic>
        <p:nvPicPr>
          <p:cNvPr id="10" name="Grafik 9"/>
          <p:cNvPicPr>
            <a:picLocks noChangeAspect="1"/>
          </p:cNvPicPr>
          <p:nvPr/>
        </p:nvPicPr>
        <p:blipFill>
          <a:blip r:embed="rId5"/>
          <a:stretch>
            <a:fillRect/>
          </a:stretch>
        </p:blipFill>
        <p:spPr>
          <a:xfrm>
            <a:off x="6492176" y="3131850"/>
            <a:ext cx="2109399" cy="1816765"/>
          </a:xfrm>
          <a:prstGeom prst="rect">
            <a:avLst/>
          </a:prstGeom>
        </p:spPr>
      </p:pic>
      <p:sp>
        <p:nvSpPr>
          <p:cNvPr id="12" name="Textfeld 11"/>
          <p:cNvSpPr txBox="1"/>
          <p:nvPr/>
        </p:nvSpPr>
        <p:spPr>
          <a:xfrm>
            <a:off x="7031095" y="3239796"/>
            <a:ext cx="1373800" cy="1546577"/>
          </a:xfrm>
          <a:prstGeom prst="rect">
            <a:avLst/>
          </a:prstGeom>
          <a:noFill/>
        </p:spPr>
        <p:txBody>
          <a:bodyPr wrap="square" rtlCol="0">
            <a:spAutoFit/>
          </a:bodyPr>
          <a:lstStyle/>
          <a:p>
            <a:r>
              <a:rPr lang="de-DE" dirty="0" smtClean="0"/>
              <a:t>10% der im Betrieb beschäftigten AN mit Entgeltausfall von mehr als 10% des BMG</a:t>
            </a:r>
            <a:endParaRPr lang="de-DE" dirty="0"/>
          </a:p>
        </p:txBody>
      </p:sp>
      <p:sp>
        <p:nvSpPr>
          <p:cNvPr id="14" name="Textfeld 13"/>
          <p:cNvSpPr txBox="1"/>
          <p:nvPr/>
        </p:nvSpPr>
        <p:spPr>
          <a:xfrm>
            <a:off x="6933676" y="2735700"/>
            <a:ext cx="1667899" cy="300082"/>
          </a:xfrm>
          <a:prstGeom prst="rect">
            <a:avLst/>
          </a:prstGeom>
          <a:noFill/>
        </p:spPr>
        <p:txBody>
          <a:bodyPr wrap="square" rtlCol="0">
            <a:spAutoFit/>
          </a:bodyPr>
          <a:lstStyle/>
          <a:p>
            <a:r>
              <a:rPr lang="de-DE" dirty="0" smtClean="0"/>
              <a:t>VO-Regelung :</a:t>
            </a:r>
            <a:endParaRPr lang="de-DE" dirty="0"/>
          </a:p>
        </p:txBody>
      </p:sp>
      <p:sp>
        <p:nvSpPr>
          <p:cNvPr id="3" name="Textfeld 2"/>
          <p:cNvSpPr txBox="1"/>
          <p:nvPr/>
        </p:nvSpPr>
        <p:spPr>
          <a:xfrm>
            <a:off x="6933676" y="1165790"/>
            <a:ext cx="1607104" cy="715581"/>
          </a:xfrm>
          <a:prstGeom prst="rect">
            <a:avLst/>
          </a:prstGeom>
          <a:noFill/>
        </p:spPr>
        <p:txBody>
          <a:bodyPr wrap="square" rtlCol="0">
            <a:spAutoFit/>
          </a:bodyPr>
          <a:lstStyle/>
          <a:p>
            <a:r>
              <a:rPr lang="de-DE" dirty="0" smtClean="0"/>
              <a:t>Erleichterung zu Arbeitszeit-kontenverbrauch</a:t>
            </a:r>
            <a:endParaRPr lang="de-DE" dirty="0"/>
          </a:p>
        </p:txBody>
      </p:sp>
    </p:spTree>
    <p:extLst>
      <p:ext uri="{BB962C8B-B14F-4D97-AF65-F5344CB8AC3E}">
        <p14:creationId xmlns:p14="http://schemas.microsoft.com/office/powerpoint/2010/main" val="3346981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77352"/>
            <a:ext cx="7928814" cy="542713"/>
          </a:xfrm>
        </p:spPr>
        <p:txBody>
          <a:bodyPr/>
          <a:lstStyle/>
          <a:p>
            <a:pPr lvl="0">
              <a:lnSpc>
                <a:spcPct val="100000"/>
              </a:lnSpc>
              <a:spcBef>
                <a:spcPts val="750"/>
              </a:spcBef>
              <a:buSzPct val="90000"/>
            </a:pPr>
            <a:r>
              <a:rPr lang="de-DE" sz="3200" dirty="0" smtClean="0"/>
              <a:t>1. Erheblicher Arbeitsausfall</a:t>
            </a:r>
            <a:br>
              <a:rPr lang="de-DE" sz="3200" dirty="0" smtClean="0"/>
            </a:br>
            <a:r>
              <a:rPr lang="de-DE" sz="2000" cap="none" spc="100" dirty="0" smtClean="0">
                <a:latin typeface="+mn-lt"/>
                <a:ea typeface="+mn-ea"/>
                <a:cs typeface="Calibri" panose="020F0502020204030204" pitchFamily="34" charset="0"/>
              </a:rPr>
              <a:t>a) WIRTSCHAFTLICHE GRÜNDE</a:t>
            </a:r>
            <a:r>
              <a:rPr lang="de-DE" sz="2100" cap="none" spc="100" dirty="0">
                <a:latin typeface="Meta Head IGM Cond Black"/>
                <a:ea typeface="+mn-ea"/>
                <a:cs typeface="Calibri" panose="020F0502020204030204" pitchFamily="34" charset="0"/>
              </a:rPr>
              <a:t/>
            </a:r>
            <a:br>
              <a:rPr lang="de-DE" sz="2100" cap="none" spc="100" dirty="0">
                <a:latin typeface="Meta Head IGM Cond Black"/>
                <a:ea typeface="+mn-ea"/>
                <a:cs typeface="Calibri" panose="020F0502020204030204" pitchFamily="34" charset="0"/>
              </a:rPr>
            </a:br>
            <a:endParaRPr lang="de-DE" sz="3200" dirty="0"/>
          </a:p>
        </p:txBody>
      </p:sp>
      <p:sp>
        <p:nvSpPr>
          <p:cNvPr id="3" name="Inhaltsplatzhalter 2"/>
          <p:cNvSpPr>
            <a:spLocks noGrp="1"/>
          </p:cNvSpPr>
          <p:nvPr>
            <p:ph idx="1"/>
          </p:nvPr>
        </p:nvSpPr>
        <p:spPr>
          <a:xfrm>
            <a:off x="250825" y="1582615"/>
            <a:ext cx="8782080" cy="3315663"/>
          </a:xfrm>
        </p:spPr>
        <p:txBody>
          <a:bodyPr>
            <a:normAutofit lnSpcReduction="10000"/>
          </a:bodyPr>
          <a:lstStyle/>
          <a:p>
            <a:pPr>
              <a:lnSpc>
                <a:spcPct val="100000"/>
              </a:lnSpc>
            </a:pPr>
            <a:r>
              <a:rPr lang="de-DE" sz="2000" dirty="0">
                <a:latin typeface="+mn-lt"/>
              </a:rPr>
              <a:t>Grundsätzlich hat der Arbeitgeber das Unternehmerrisiko zu tragen. </a:t>
            </a:r>
          </a:p>
          <a:p>
            <a:pPr>
              <a:lnSpc>
                <a:spcPct val="100000"/>
              </a:lnSpc>
            </a:pPr>
            <a:r>
              <a:rPr lang="de-DE" sz="2000" dirty="0">
                <a:latin typeface="+mn-lt"/>
              </a:rPr>
              <a:t>Es gibt jedoch wirtschaftliche Gründe, die zur Gewährung von </a:t>
            </a:r>
            <a:r>
              <a:rPr lang="de-DE" sz="2000" dirty="0" err="1">
                <a:latin typeface="+mn-lt"/>
              </a:rPr>
              <a:t>Kug</a:t>
            </a:r>
            <a:r>
              <a:rPr lang="de-DE" sz="2000" dirty="0">
                <a:latin typeface="+mn-lt"/>
              </a:rPr>
              <a:t> führen können.</a:t>
            </a:r>
          </a:p>
          <a:p>
            <a:pPr>
              <a:lnSpc>
                <a:spcPct val="100000"/>
              </a:lnSpc>
            </a:pPr>
            <a:r>
              <a:rPr lang="de-DE" sz="2000" b="1" dirty="0" smtClean="0">
                <a:latin typeface="+mn-lt"/>
              </a:rPr>
              <a:t>Wirtschaftliche Gründe können sein: </a:t>
            </a:r>
            <a:r>
              <a:rPr lang="de-DE" sz="2000" dirty="0" smtClean="0">
                <a:latin typeface="+mn-lt"/>
              </a:rPr>
              <a:t>Auswirkungen von Konjunkturschwankungen, wie Auftragsmangel und Absatzschwierigkeiten. </a:t>
            </a:r>
          </a:p>
          <a:p>
            <a:pPr>
              <a:lnSpc>
                <a:spcPct val="100000"/>
              </a:lnSpc>
            </a:pPr>
            <a:r>
              <a:rPr lang="de-DE" sz="2000" dirty="0" smtClean="0">
                <a:latin typeface="+mn-lt"/>
              </a:rPr>
              <a:t>Ein </a:t>
            </a:r>
            <a:r>
              <a:rPr lang="de-DE" sz="2000" dirty="0">
                <a:latin typeface="+mn-lt"/>
              </a:rPr>
              <a:t>Arbeitsausfall kann auch auf wirtschaftlichen Gründen beruhen, wenn er durch eine Veränderung </a:t>
            </a:r>
            <a:r>
              <a:rPr lang="de-DE" sz="2000" dirty="0" smtClean="0">
                <a:latin typeface="+mn-lt"/>
              </a:rPr>
              <a:t>der betrieblichen Strukturen verursacht wird, die durch die allgemeine wirtschaftliche Entwicklung bedingt ist, § 96 Abs. 2 SGB III.</a:t>
            </a:r>
          </a:p>
          <a:p>
            <a:pPr>
              <a:lnSpc>
                <a:spcPct val="100000"/>
              </a:lnSpc>
            </a:pPr>
            <a:r>
              <a:rPr lang="de-DE" sz="2000" b="1" dirty="0" smtClean="0">
                <a:latin typeface="+mn-lt"/>
              </a:rPr>
              <a:t>Abzugrenzen sind</a:t>
            </a:r>
            <a:r>
              <a:rPr lang="de-DE" sz="2000" dirty="0" smtClean="0">
                <a:latin typeface="+mn-lt"/>
              </a:rPr>
              <a:t>: Managementfehler und Fehleinschätzungen</a:t>
            </a:r>
          </a:p>
          <a:p>
            <a:endParaRPr lang="de-DE" sz="2000" dirty="0">
              <a:latin typeface="+mn-lt"/>
            </a:endParaRPr>
          </a:p>
          <a:p>
            <a:endParaRPr lang="de-DE" dirty="0">
              <a:latin typeface="+mn-lt"/>
            </a:endParaRPr>
          </a:p>
        </p:txBody>
      </p:sp>
    </p:spTree>
    <p:extLst>
      <p:ext uri="{BB962C8B-B14F-4D97-AF65-F5344CB8AC3E}">
        <p14:creationId xmlns:p14="http://schemas.microsoft.com/office/powerpoint/2010/main" val="7528922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460" y="226476"/>
            <a:ext cx="8893174" cy="576896"/>
          </a:xfrm>
        </p:spPr>
        <p:txBody>
          <a:bodyPr/>
          <a:lstStyle/>
          <a:p>
            <a:pPr lvl="0">
              <a:lnSpc>
                <a:spcPct val="100000"/>
              </a:lnSpc>
              <a:spcBef>
                <a:spcPts val="750"/>
              </a:spcBef>
              <a:buSzPct val="90000"/>
            </a:pPr>
            <a:r>
              <a:rPr lang="de-DE" sz="3200" dirty="0" smtClean="0">
                <a:latin typeface="+mj-lt"/>
              </a:rPr>
              <a:t>1. Erheblicher Arbeitsausfall</a:t>
            </a:r>
            <a:br>
              <a:rPr lang="de-DE" sz="3200" dirty="0" smtClean="0">
                <a:latin typeface="+mj-lt"/>
              </a:rPr>
            </a:br>
            <a:r>
              <a:rPr lang="de-DE" sz="2000" cap="none" spc="100" dirty="0" smtClean="0">
                <a:latin typeface="+mn-lt"/>
                <a:ea typeface="+mn-ea"/>
                <a:cs typeface="Calibri" panose="020F0502020204030204" pitchFamily="34" charset="0"/>
              </a:rPr>
              <a:t>a) UNABWENDBARES EREIGNIS</a:t>
            </a:r>
            <a:endParaRPr lang="de-DE" sz="2000" dirty="0">
              <a:latin typeface="+mn-lt"/>
            </a:endParaRPr>
          </a:p>
        </p:txBody>
      </p:sp>
      <p:sp>
        <p:nvSpPr>
          <p:cNvPr id="3" name="Inhaltsplatzhalter 2"/>
          <p:cNvSpPr>
            <a:spLocks noGrp="1"/>
          </p:cNvSpPr>
          <p:nvPr>
            <p:ph idx="1"/>
          </p:nvPr>
        </p:nvSpPr>
        <p:spPr>
          <a:xfrm>
            <a:off x="188007" y="1424354"/>
            <a:ext cx="8887627" cy="3532207"/>
          </a:xfrm>
        </p:spPr>
        <p:txBody>
          <a:bodyPr>
            <a:normAutofit lnSpcReduction="10000"/>
          </a:bodyPr>
          <a:lstStyle/>
          <a:p>
            <a:pPr marL="1350" indent="0">
              <a:spcBef>
                <a:spcPts val="115"/>
              </a:spcBef>
              <a:buNone/>
            </a:pPr>
            <a:r>
              <a:rPr lang="de-DE" b="1" dirty="0">
                <a:solidFill>
                  <a:schemeClr val="tx2">
                    <a:lumMod val="50000"/>
                  </a:schemeClr>
                </a:solidFill>
                <a:latin typeface="+mn-lt"/>
              </a:rPr>
              <a:t>BSG, 11.12.2004-B 11 AL 3/14 </a:t>
            </a:r>
            <a:r>
              <a:rPr lang="de-DE" b="1" dirty="0" smtClean="0">
                <a:solidFill>
                  <a:schemeClr val="tx2">
                    <a:lumMod val="50000"/>
                  </a:schemeClr>
                </a:solidFill>
                <a:latin typeface="+mn-lt"/>
              </a:rPr>
              <a:t>R</a:t>
            </a:r>
            <a:endParaRPr lang="de-DE" b="1" dirty="0" smtClean="0">
              <a:latin typeface="+mn-lt"/>
            </a:endParaRPr>
          </a:p>
          <a:p>
            <a:pPr marL="1350" indent="0">
              <a:spcBef>
                <a:spcPts val="115"/>
              </a:spcBef>
              <a:buNone/>
            </a:pPr>
            <a:r>
              <a:rPr lang="de-DE" dirty="0" smtClean="0">
                <a:latin typeface="+mn-lt"/>
              </a:rPr>
              <a:t>Ein </a:t>
            </a:r>
            <a:r>
              <a:rPr lang="de-DE" dirty="0">
                <a:latin typeface="+mn-lt"/>
              </a:rPr>
              <a:t>unabwendbares </a:t>
            </a:r>
            <a:r>
              <a:rPr lang="de-DE" dirty="0" smtClean="0">
                <a:solidFill>
                  <a:schemeClr val="tx2">
                    <a:lumMod val="50000"/>
                  </a:schemeClr>
                </a:solidFill>
                <a:latin typeface="+mn-lt"/>
              </a:rPr>
              <a:t>Ereignis gem. § 96 Abs. 1 Nr. 1 SGB III ist</a:t>
            </a:r>
            <a:r>
              <a:rPr lang="de-DE" dirty="0">
                <a:solidFill>
                  <a:schemeClr val="tx2">
                    <a:lumMod val="50000"/>
                  </a:schemeClr>
                </a:solidFill>
                <a:latin typeface="+mn-lt"/>
              </a:rPr>
              <a:t>, jedes objektiv feststellbare Ereignis, dass durch die äußerste, diesen Umständen angemessene und vernünftigerweise zu erwartende Sorgfalt, weder abzuwehren noch in seinen schädlichen Folgen zu vermeiden </a:t>
            </a:r>
            <a:r>
              <a:rPr lang="de-DE" dirty="0" smtClean="0">
                <a:solidFill>
                  <a:schemeClr val="tx2">
                    <a:lumMod val="50000"/>
                  </a:schemeClr>
                </a:solidFill>
                <a:latin typeface="+mn-lt"/>
              </a:rPr>
              <a:t>ist.</a:t>
            </a:r>
          </a:p>
          <a:p>
            <a:pPr marL="1350" indent="0">
              <a:spcBef>
                <a:spcPts val="115"/>
              </a:spcBef>
              <a:buNone/>
            </a:pPr>
            <a:endParaRPr lang="de-DE" b="1" dirty="0">
              <a:solidFill>
                <a:schemeClr val="tx2">
                  <a:lumMod val="50000"/>
                </a:schemeClr>
              </a:solidFill>
              <a:latin typeface="+mn-lt"/>
            </a:endParaRPr>
          </a:p>
          <a:p>
            <a:pPr marL="1350" indent="0">
              <a:spcBef>
                <a:spcPts val="115"/>
              </a:spcBef>
              <a:buNone/>
            </a:pPr>
            <a:r>
              <a:rPr lang="de-DE" b="1" dirty="0" smtClean="0">
                <a:latin typeface="+mn-lt"/>
              </a:rPr>
              <a:t>Neben den in § 96 Abs. 3 SGB III genannten Gründen,</a:t>
            </a:r>
          </a:p>
          <a:p>
            <a:r>
              <a:rPr lang="de-DE" dirty="0" smtClean="0">
                <a:latin typeface="+mn-lt"/>
              </a:rPr>
              <a:t>ungewöhnliche, vom üblichen </a:t>
            </a:r>
            <a:r>
              <a:rPr lang="de-DE" dirty="0">
                <a:latin typeface="+mn-lt"/>
              </a:rPr>
              <a:t>Witterungsverlauf </a:t>
            </a:r>
            <a:r>
              <a:rPr lang="de-DE" dirty="0" smtClean="0">
                <a:latin typeface="+mn-lt"/>
              </a:rPr>
              <a:t>abweichende Witterungsverhältnisse</a:t>
            </a:r>
          </a:p>
          <a:p>
            <a:r>
              <a:rPr lang="de-DE" dirty="0" smtClean="0">
                <a:latin typeface="+mn-lt"/>
              </a:rPr>
              <a:t>durch </a:t>
            </a:r>
            <a:r>
              <a:rPr lang="de-DE" dirty="0">
                <a:latin typeface="+mn-lt"/>
              </a:rPr>
              <a:t>behördliche oder behördlich anerkannte Maßnahmen </a:t>
            </a:r>
            <a:r>
              <a:rPr lang="de-DE" dirty="0" smtClean="0">
                <a:latin typeface="+mn-lt"/>
              </a:rPr>
              <a:t>verursachter Arbeitsausfall, </a:t>
            </a:r>
            <a:r>
              <a:rPr lang="de-DE" dirty="0">
                <a:latin typeface="+mn-lt"/>
              </a:rPr>
              <a:t>die vom Arbeitgeber nicht zu vertreten </a:t>
            </a:r>
            <a:r>
              <a:rPr lang="de-DE" dirty="0" smtClean="0">
                <a:latin typeface="+mn-lt"/>
              </a:rPr>
              <a:t>sind</a:t>
            </a:r>
          </a:p>
          <a:p>
            <a:pPr marL="1350" indent="0">
              <a:buNone/>
            </a:pPr>
            <a:r>
              <a:rPr lang="de-DE" b="1" dirty="0" smtClean="0">
                <a:latin typeface="+mn-lt"/>
              </a:rPr>
              <a:t>kommen z.B. auch in Betracht</a:t>
            </a:r>
          </a:p>
          <a:p>
            <a:r>
              <a:rPr lang="de-DE" dirty="0" smtClean="0">
                <a:latin typeface="+mn-lt"/>
              </a:rPr>
              <a:t>Unglücksfälle </a:t>
            </a:r>
          </a:p>
          <a:p>
            <a:r>
              <a:rPr lang="de-DE" dirty="0" smtClean="0">
                <a:latin typeface="+mn-lt"/>
              </a:rPr>
              <a:t>notstandsähnliche </a:t>
            </a:r>
            <a:r>
              <a:rPr lang="de-DE" dirty="0">
                <a:latin typeface="+mn-lt"/>
              </a:rPr>
              <a:t>Situationen</a:t>
            </a:r>
          </a:p>
          <a:p>
            <a:endParaRPr lang="de-DE" dirty="0"/>
          </a:p>
          <a:p>
            <a:pPr marL="1350" indent="0">
              <a:buNone/>
            </a:pPr>
            <a:endParaRPr lang="de-DE" dirty="0"/>
          </a:p>
        </p:txBody>
      </p:sp>
    </p:spTree>
    <p:extLst>
      <p:ext uri="{BB962C8B-B14F-4D97-AF65-F5344CB8AC3E}">
        <p14:creationId xmlns:p14="http://schemas.microsoft.com/office/powerpoint/2010/main" val="3701866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457" y="1603659"/>
            <a:ext cx="4859057" cy="2524062"/>
          </a:xfrm>
        </p:spPr>
        <p:txBody>
          <a:bodyPr/>
          <a:lstStyle/>
          <a:p>
            <a:r>
              <a:rPr lang="de-DE" sz="3200" dirty="0" smtClean="0"/>
              <a:t>1. Hintergrund – was ist Kurzarbeit?</a:t>
            </a:r>
            <a:endParaRPr lang="de-DE" sz="3200" dirty="0"/>
          </a:p>
        </p:txBody>
      </p:sp>
    </p:spTree>
    <p:extLst>
      <p:ext uri="{BB962C8B-B14F-4D97-AF65-F5344CB8AC3E}">
        <p14:creationId xmlns:p14="http://schemas.microsoft.com/office/powerpoint/2010/main" val="2326146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6" y="479296"/>
            <a:ext cx="8893174" cy="454025"/>
          </a:xfrm>
        </p:spPr>
        <p:txBody>
          <a:bodyPr/>
          <a:lstStyle/>
          <a:p>
            <a:pPr lvl="0">
              <a:lnSpc>
                <a:spcPct val="100000"/>
              </a:lnSpc>
              <a:spcBef>
                <a:spcPts val="750"/>
              </a:spcBef>
              <a:buSzPct val="90000"/>
            </a:pPr>
            <a:r>
              <a:rPr lang="de-DE" sz="3200" dirty="0" smtClean="0">
                <a:latin typeface="+mj-lt"/>
              </a:rPr>
              <a:t>1. Erheblicher </a:t>
            </a:r>
            <a:r>
              <a:rPr lang="de-DE" sz="3200" dirty="0" err="1" smtClean="0">
                <a:latin typeface="+mj-lt"/>
              </a:rPr>
              <a:t>ArbeitsausfalL</a:t>
            </a:r>
            <a:r>
              <a:rPr lang="de-DE" sz="3200" dirty="0" smtClean="0">
                <a:latin typeface="+mn-lt"/>
              </a:rPr>
              <a:t/>
            </a:r>
            <a:br>
              <a:rPr lang="de-DE" sz="3200" dirty="0" smtClean="0">
                <a:latin typeface="+mn-lt"/>
              </a:rPr>
            </a:br>
            <a:r>
              <a:rPr lang="de-DE" sz="2000" cap="none" spc="100" dirty="0" smtClean="0">
                <a:latin typeface="+mn-lt"/>
                <a:ea typeface="+mn-ea"/>
                <a:cs typeface="Calibri" panose="020F0502020204030204" pitchFamily="34" charset="0"/>
              </a:rPr>
              <a:t>b) VORÜBERGEHEND</a:t>
            </a:r>
            <a:r>
              <a:rPr lang="de-DE" sz="2100" cap="none" spc="100" dirty="0">
                <a:latin typeface="Meta Head IGM Cond Black"/>
                <a:ea typeface="+mn-ea"/>
                <a:cs typeface="Calibri" panose="020F0502020204030204" pitchFamily="34" charset="0"/>
              </a:rPr>
              <a:t/>
            </a:r>
            <a:br>
              <a:rPr lang="de-DE" sz="2100" cap="none" spc="100" dirty="0">
                <a:latin typeface="Meta Head IGM Cond Black"/>
                <a:ea typeface="+mn-ea"/>
                <a:cs typeface="Calibri" panose="020F0502020204030204" pitchFamily="34" charset="0"/>
              </a:rPr>
            </a:br>
            <a:endParaRPr lang="de-DE" sz="3200" dirty="0"/>
          </a:p>
        </p:txBody>
      </p:sp>
      <p:sp>
        <p:nvSpPr>
          <p:cNvPr id="3" name="Inhaltsplatzhalter 2"/>
          <p:cNvSpPr>
            <a:spLocks noGrp="1"/>
          </p:cNvSpPr>
          <p:nvPr>
            <p:ph idx="1"/>
          </p:nvPr>
        </p:nvSpPr>
        <p:spPr>
          <a:xfrm>
            <a:off x="250825" y="1512277"/>
            <a:ext cx="8642349" cy="3473837"/>
          </a:xfrm>
        </p:spPr>
        <p:txBody>
          <a:bodyPr/>
          <a:lstStyle/>
          <a:p>
            <a:pPr marL="0" indent="0">
              <a:buFont typeface="Times" panose="02020603050405020304" pitchFamily="18" charset="0"/>
              <a:buNone/>
              <a:defRPr/>
            </a:pPr>
            <a:r>
              <a:rPr lang="de-DE" altLang="de-DE" sz="2000" dirty="0">
                <a:latin typeface="+mn-lt"/>
              </a:rPr>
              <a:t>Ein Arbeitsausfall ist </a:t>
            </a:r>
            <a:r>
              <a:rPr lang="de-DE" altLang="de-DE" sz="2000" dirty="0" smtClean="0">
                <a:latin typeface="+mn-lt"/>
              </a:rPr>
              <a:t>vorübergehend</a:t>
            </a:r>
          </a:p>
          <a:p>
            <a:pPr marL="0" indent="0">
              <a:buFont typeface="Times" panose="02020603050405020304" pitchFamily="18" charset="0"/>
              <a:buNone/>
              <a:defRPr/>
            </a:pPr>
            <a:endParaRPr lang="de-DE" altLang="de-DE" sz="2000" dirty="0">
              <a:latin typeface="+mn-lt"/>
            </a:endParaRPr>
          </a:p>
          <a:p>
            <a:pPr>
              <a:defRPr/>
            </a:pPr>
            <a:r>
              <a:rPr lang="de-DE" altLang="de-DE" sz="2000" dirty="0">
                <a:latin typeface="+mn-lt"/>
              </a:rPr>
              <a:t>wenn sich aus den Gesamtumständen des Einzelfalles ergibt, dass mit einer gewissen Wahrscheinlichkeit in absehbarer Zeit wieder mit dem Übergang zur Vollarbeit zu rechnen </a:t>
            </a:r>
            <a:r>
              <a:rPr lang="de-DE" altLang="de-DE" sz="2000" dirty="0" smtClean="0">
                <a:latin typeface="+mn-lt"/>
              </a:rPr>
              <a:t>ist </a:t>
            </a:r>
          </a:p>
          <a:p>
            <a:pPr marL="1350" indent="0">
              <a:buNone/>
              <a:defRPr/>
            </a:pPr>
            <a:r>
              <a:rPr lang="de-DE" altLang="de-DE" sz="2000" b="1" dirty="0" smtClean="0">
                <a:latin typeface="+mn-lt"/>
              </a:rPr>
              <a:t>und</a:t>
            </a:r>
          </a:p>
          <a:p>
            <a:pPr>
              <a:defRPr/>
            </a:pPr>
            <a:r>
              <a:rPr lang="de-DE" altLang="de-DE" sz="2000" dirty="0">
                <a:latin typeface="+mn-lt"/>
              </a:rPr>
              <a:t>die vorübergehende Natur des Arbeitsausfalls </a:t>
            </a:r>
            <a:r>
              <a:rPr lang="de-DE" altLang="de-DE" sz="2000" dirty="0" smtClean="0">
                <a:latin typeface="+mn-lt"/>
              </a:rPr>
              <a:t>während </a:t>
            </a:r>
            <a:r>
              <a:rPr lang="de-DE" altLang="de-DE" sz="2000" dirty="0">
                <a:latin typeface="+mn-lt"/>
              </a:rPr>
              <a:t>der gesamten Dauer des Kurzarbeitergeldbezuges gegeben </a:t>
            </a:r>
            <a:r>
              <a:rPr lang="de-DE" altLang="de-DE" sz="2000" dirty="0" smtClean="0">
                <a:latin typeface="+mn-lt"/>
              </a:rPr>
              <a:t>ist. </a:t>
            </a:r>
            <a:endParaRPr lang="de-DE" altLang="de-DE" sz="2000" dirty="0">
              <a:latin typeface="+mn-lt"/>
            </a:endParaRPr>
          </a:p>
          <a:p>
            <a:endParaRPr lang="de-DE" dirty="0"/>
          </a:p>
        </p:txBody>
      </p:sp>
    </p:spTree>
    <p:extLst>
      <p:ext uri="{BB962C8B-B14F-4D97-AF65-F5344CB8AC3E}">
        <p14:creationId xmlns:p14="http://schemas.microsoft.com/office/powerpoint/2010/main" val="26868500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6" y="264465"/>
            <a:ext cx="8893174" cy="454025"/>
          </a:xfrm>
        </p:spPr>
        <p:txBody>
          <a:bodyPr/>
          <a:lstStyle/>
          <a:p>
            <a:pPr lvl="0">
              <a:lnSpc>
                <a:spcPct val="100000"/>
              </a:lnSpc>
              <a:spcBef>
                <a:spcPts val="750"/>
              </a:spcBef>
              <a:buSzPct val="90000"/>
            </a:pPr>
            <a:r>
              <a:rPr lang="de-DE" sz="3200" dirty="0" smtClean="0">
                <a:latin typeface="+mj-lt"/>
              </a:rPr>
              <a:t>1. Erheblicher Arbeitsausfall</a:t>
            </a:r>
            <a:br>
              <a:rPr lang="de-DE" sz="3200" dirty="0" smtClean="0">
                <a:latin typeface="+mj-lt"/>
              </a:rPr>
            </a:br>
            <a:r>
              <a:rPr lang="de-DE" sz="2100" cap="none" spc="100" dirty="0" smtClean="0">
                <a:latin typeface="+mn-lt"/>
                <a:ea typeface="+mn-ea"/>
                <a:cs typeface="Calibri" panose="020F0502020204030204" pitchFamily="34" charset="0"/>
              </a:rPr>
              <a:t>c) NICHT VERMEIDBAR</a:t>
            </a:r>
            <a:r>
              <a:rPr lang="de-DE" sz="2100" cap="none" spc="100" dirty="0">
                <a:latin typeface="Meta Head IGM Cond Black"/>
                <a:ea typeface="+mn-ea"/>
                <a:cs typeface="Calibri" panose="020F0502020204030204" pitchFamily="34" charset="0"/>
              </a:rPr>
              <a:t/>
            </a:r>
            <a:br>
              <a:rPr lang="de-DE" sz="2100" cap="none" spc="100" dirty="0">
                <a:latin typeface="Meta Head IGM Cond Black"/>
                <a:ea typeface="+mn-ea"/>
                <a:cs typeface="Calibri" panose="020F0502020204030204" pitchFamily="34" charset="0"/>
              </a:rPr>
            </a:br>
            <a:endParaRPr lang="de-DE" sz="3200" dirty="0"/>
          </a:p>
        </p:txBody>
      </p:sp>
      <p:sp>
        <p:nvSpPr>
          <p:cNvPr id="3" name="Inhaltsplatzhalter 2"/>
          <p:cNvSpPr>
            <a:spLocks noGrp="1"/>
          </p:cNvSpPr>
          <p:nvPr>
            <p:ph idx="1"/>
          </p:nvPr>
        </p:nvSpPr>
        <p:spPr>
          <a:xfrm>
            <a:off x="250824" y="1397977"/>
            <a:ext cx="8642349" cy="3464581"/>
          </a:xfrm>
        </p:spPr>
        <p:txBody>
          <a:bodyPr>
            <a:normAutofit/>
          </a:bodyPr>
          <a:lstStyle/>
          <a:p>
            <a:pPr marL="1350" indent="0">
              <a:buNone/>
            </a:pPr>
            <a:r>
              <a:rPr lang="de-DE" altLang="de-DE" sz="2000" dirty="0" smtClean="0">
                <a:latin typeface="+mn-lt"/>
              </a:rPr>
              <a:t>Ein Arbeitsausfall ist nicht vermeidbar, wenn in einem Betrieb alle zumutbaren Vorkehrungen getroffen wurden, um den Eintritt des Arbeitsausfalls zu vermindern oder zu beheben.</a:t>
            </a:r>
          </a:p>
          <a:p>
            <a:pPr marL="1350" indent="0">
              <a:buNone/>
            </a:pPr>
            <a:endParaRPr lang="de-DE" altLang="de-DE" sz="2000" dirty="0" smtClean="0">
              <a:latin typeface="+mn-lt"/>
            </a:endParaRPr>
          </a:p>
          <a:p>
            <a:pPr marL="1350" indent="0">
              <a:buNone/>
            </a:pPr>
            <a:r>
              <a:rPr lang="de-DE" sz="2000" b="1" dirty="0" smtClean="0">
                <a:solidFill>
                  <a:schemeClr val="accent5">
                    <a:lumMod val="50000"/>
                  </a:schemeClr>
                </a:solidFill>
                <a:latin typeface="+mn-lt"/>
              </a:rPr>
              <a:t>Zumutbare betriebliche Vorkehrungen sind insbesondere</a:t>
            </a:r>
          </a:p>
          <a:p>
            <a:pPr marL="1350" indent="0">
              <a:buNone/>
            </a:pPr>
            <a:endParaRPr lang="de-DE" sz="2000" dirty="0" smtClean="0">
              <a:latin typeface="+mn-lt"/>
            </a:endParaRPr>
          </a:p>
          <a:p>
            <a:r>
              <a:rPr lang="de-DE" sz="2000" dirty="0" smtClean="0">
                <a:latin typeface="+mn-lt"/>
              </a:rPr>
              <a:t>Abbau von Arbeitszeitguthaben</a:t>
            </a:r>
          </a:p>
          <a:p>
            <a:r>
              <a:rPr lang="de-DE" sz="2000" dirty="0" smtClean="0">
                <a:latin typeface="+mn-lt"/>
              </a:rPr>
              <a:t>Urlaubsgewährung</a:t>
            </a:r>
          </a:p>
          <a:p>
            <a:r>
              <a:rPr lang="de-DE" sz="2000" dirty="0" smtClean="0">
                <a:latin typeface="+mn-lt"/>
              </a:rPr>
              <a:t>Nutzung vereinbarter Arbeitszeitschwankungen</a:t>
            </a:r>
          </a:p>
          <a:p>
            <a:r>
              <a:rPr lang="de-DE" sz="2000" dirty="0" smtClean="0">
                <a:latin typeface="+mn-lt"/>
              </a:rPr>
              <a:t>Nutzung betriebsinterner Beschäftigungsmöglichkeiten</a:t>
            </a:r>
          </a:p>
          <a:p>
            <a:endParaRPr lang="de-DE" altLang="de-DE" dirty="0" smtClean="0">
              <a:solidFill>
                <a:srgbClr val="FFC000"/>
              </a:solidFill>
            </a:endParaRPr>
          </a:p>
          <a:p>
            <a:endParaRPr lang="de-DE" dirty="0">
              <a:solidFill>
                <a:srgbClr val="FFC000"/>
              </a:solidFill>
            </a:endParaRPr>
          </a:p>
        </p:txBody>
      </p:sp>
    </p:spTree>
    <p:extLst>
      <p:ext uri="{BB962C8B-B14F-4D97-AF65-F5344CB8AC3E}">
        <p14:creationId xmlns:p14="http://schemas.microsoft.com/office/powerpoint/2010/main" val="101558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08130"/>
            <a:ext cx="8642349" cy="454025"/>
          </a:xfrm>
        </p:spPr>
        <p:txBody>
          <a:bodyPr/>
          <a:lstStyle/>
          <a:p>
            <a:r>
              <a:rPr lang="de-DE" sz="3200" dirty="0">
                <a:latin typeface="Meta Head IGM Cond Black"/>
              </a:rPr>
              <a:t>1. Erheblicher Arbeitsausfall</a:t>
            </a:r>
            <a:endParaRPr lang="de-DE" dirty="0"/>
          </a:p>
        </p:txBody>
      </p:sp>
      <p:sp>
        <p:nvSpPr>
          <p:cNvPr id="3" name="Inhaltsplatzhalter 2"/>
          <p:cNvSpPr>
            <a:spLocks noGrp="1"/>
          </p:cNvSpPr>
          <p:nvPr>
            <p:ph idx="1"/>
          </p:nvPr>
        </p:nvSpPr>
        <p:spPr>
          <a:xfrm>
            <a:off x="172168" y="1233011"/>
            <a:ext cx="8799661" cy="3668079"/>
          </a:xfrm>
        </p:spPr>
        <p:txBody>
          <a:bodyPr>
            <a:normAutofit/>
          </a:bodyPr>
          <a:lstStyle/>
          <a:p>
            <a:pPr marL="1350" indent="0">
              <a:buNone/>
            </a:pPr>
            <a:r>
              <a:rPr lang="de-DE" sz="2000" b="1" u="sng" dirty="0" smtClean="0">
                <a:latin typeface="+mn-lt"/>
              </a:rPr>
              <a:t>Einbringung von Urlaub</a:t>
            </a:r>
            <a:endParaRPr lang="de-DE" sz="2000" b="1" u="sng" dirty="0">
              <a:latin typeface="+mn-lt"/>
            </a:endParaRPr>
          </a:p>
          <a:p>
            <a:pPr marL="0" lvl="0" indent="0" defTabSz="914400">
              <a:lnSpc>
                <a:spcPct val="100000"/>
              </a:lnSpc>
              <a:spcBef>
                <a:spcPts val="0"/>
              </a:spcBef>
              <a:buSzTx/>
              <a:buNone/>
            </a:pPr>
            <a:r>
              <a:rPr lang="de-DE" altLang="de-DE" sz="2000" dirty="0">
                <a:solidFill>
                  <a:prstClr val="black"/>
                </a:solidFill>
                <a:latin typeface="+mn-lt"/>
                <a:cs typeface="+mn-cs"/>
              </a:rPr>
              <a:t>Ein Arbeitsausfall gilt insbesondere als</a:t>
            </a:r>
            <a:r>
              <a:rPr lang="de-DE" altLang="de-DE" sz="2000" b="1" dirty="0">
                <a:solidFill>
                  <a:prstClr val="black"/>
                </a:solidFill>
                <a:latin typeface="+mn-lt"/>
                <a:cs typeface="+mn-cs"/>
              </a:rPr>
              <a:t> </a:t>
            </a:r>
            <a:r>
              <a:rPr lang="de-DE" altLang="de-DE" sz="2000" dirty="0">
                <a:solidFill>
                  <a:prstClr val="black"/>
                </a:solidFill>
                <a:latin typeface="+mn-lt"/>
                <a:cs typeface="+mn-cs"/>
              </a:rPr>
              <a:t>vermeidbar, wenn er </a:t>
            </a:r>
            <a:r>
              <a:rPr lang="de-DE" altLang="de-DE" sz="2000" dirty="0">
                <a:latin typeface="+mn-lt"/>
              </a:rPr>
              <a:t>durch die  Gewährung von Urlaub aufgefangen werden kann. </a:t>
            </a:r>
            <a:r>
              <a:rPr lang="de-DE" altLang="de-DE" sz="2000" dirty="0" smtClean="0">
                <a:latin typeface="+mn-lt"/>
              </a:rPr>
              <a:t>Bestehen entgegenstehende Urlaubswünsche </a:t>
            </a:r>
            <a:r>
              <a:rPr lang="de-DE" altLang="de-DE" sz="2000" dirty="0">
                <a:latin typeface="+mn-lt"/>
              </a:rPr>
              <a:t>der </a:t>
            </a:r>
            <a:r>
              <a:rPr lang="de-DE" altLang="de-DE" sz="2000" dirty="0" smtClean="0">
                <a:latin typeface="+mn-lt"/>
              </a:rPr>
              <a:t>Beschäftigten, kann </a:t>
            </a:r>
            <a:r>
              <a:rPr lang="de-DE" altLang="de-DE" sz="2000" dirty="0" err="1" smtClean="0">
                <a:latin typeface="+mn-lt"/>
              </a:rPr>
              <a:t>grds</a:t>
            </a:r>
            <a:r>
              <a:rPr lang="de-DE" altLang="de-DE" sz="2000" dirty="0" smtClean="0">
                <a:latin typeface="+mn-lt"/>
              </a:rPr>
              <a:t>. nicht verlangt werden, dass diese eingebracht werden </a:t>
            </a:r>
            <a:r>
              <a:rPr lang="de-DE" altLang="de-DE" sz="2000" dirty="0">
                <a:latin typeface="+mn-lt"/>
              </a:rPr>
              <a:t>(Mitbestimmung des BR nach § 87 Abs.1 Nr. 5 BetrVG) </a:t>
            </a:r>
            <a:endParaRPr lang="de-DE" altLang="de-DE" sz="2000" dirty="0" smtClean="0">
              <a:latin typeface="+mn-lt"/>
            </a:endParaRPr>
          </a:p>
          <a:p>
            <a:pPr marL="0" lvl="0" indent="0" defTabSz="914400">
              <a:lnSpc>
                <a:spcPct val="100000"/>
              </a:lnSpc>
              <a:spcBef>
                <a:spcPts val="0"/>
              </a:spcBef>
              <a:buSzTx/>
              <a:buNone/>
            </a:pPr>
            <a:endParaRPr lang="de-DE" altLang="de-DE" sz="2000" dirty="0" smtClean="0">
              <a:latin typeface="+mn-lt"/>
            </a:endParaRPr>
          </a:p>
          <a:p>
            <a:pPr marL="0" lvl="0" indent="0" defTabSz="914400">
              <a:lnSpc>
                <a:spcPct val="100000"/>
              </a:lnSpc>
              <a:spcBef>
                <a:spcPts val="0"/>
              </a:spcBef>
              <a:buSzTx/>
              <a:buNone/>
            </a:pPr>
            <a:r>
              <a:rPr lang="de-DE" altLang="de-DE" sz="2000" b="1" dirty="0" smtClean="0">
                <a:latin typeface="+mn-lt"/>
              </a:rPr>
              <a:t>Weisung </a:t>
            </a:r>
            <a:r>
              <a:rPr lang="de-DE" altLang="de-DE" sz="2000" b="1" dirty="0">
                <a:latin typeface="+mn-lt"/>
              </a:rPr>
              <a:t>202012024 vom 23.12.2020 – Regelungen zum Verfahren Kurzarbeitergeld für das Jahr 2021</a:t>
            </a:r>
          </a:p>
          <a:p>
            <a:pPr marL="0" lvl="0" indent="0" defTabSz="914400">
              <a:lnSpc>
                <a:spcPct val="100000"/>
              </a:lnSpc>
              <a:spcBef>
                <a:spcPts val="0"/>
              </a:spcBef>
              <a:buSzTx/>
              <a:buNone/>
            </a:pPr>
            <a:endParaRPr lang="de-DE" altLang="de-DE" sz="2000" dirty="0" smtClean="0">
              <a:latin typeface="+mn-lt"/>
            </a:endParaRPr>
          </a:p>
          <a:p>
            <a:pPr marL="0" lvl="0" indent="0" defTabSz="914400">
              <a:lnSpc>
                <a:spcPct val="100000"/>
              </a:lnSpc>
              <a:spcBef>
                <a:spcPts val="0"/>
              </a:spcBef>
              <a:buSzTx/>
              <a:buNone/>
            </a:pPr>
            <a:r>
              <a:rPr lang="de-DE" altLang="de-DE" sz="2000" dirty="0" smtClean="0">
                <a:latin typeface="+mn-lt"/>
              </a:rPr>
              <a:t>Der Urlaub des Urlaubsjahres muss </a:t>
            </a:r>
            <a:r>
              <a:rPr lang="de-DE" altLang="de-DE" sz="2000" dirty="0" err="1" smtClean="0">
                <a:latin typeface="+mn-lt"/>
              </a:rPr>
              <a:t>grds</a:t>
            </a:r>
            <a:r>
              <a:rPr lang="de-DE" altLang="de-DE" sz="2000" dirty="0" smtClean="0">
                <a:latin typeface="+mn-lt"/>
              </a:rPr>
              <a:t>. wieder eingebracht werden (siehe Folie 19, 20). </a:t>
            </a:r>
            <a:endParaRPr lang="de-DE" altLang="de-DE" sz="2000" dirty="0">
              <a:latin typeface="+mn-lt"/>
            </a:endParaRPr>
          </a:p>
          <a:p>
            <a:pPr marL="0" lvl="0" indent="0" defTabSz="914400">
              <a:lnSpc>
                <a:spcPct val="100000"/>
              </a:lnSpc>
              <a:spcBef>
                <a:spcPts val="0"/>
              </a:spcBef>
              <a:buSzTx/>
              <a:buNone/>
            </a:pPr>
            <a:endParaRPr lang="de-DE" sz="2600" dirty="0">
              <a:latin typeface="+mn-lt"/>
            </a:endParaRPr>
          </a:p>
          <a:p>
            <a:pPr marL="1350" indent="0">
              <a:buNone/>
            </a:pPr>
            <a:endParaRPr lang="de-DE" dirty="0"/>
          </a:p>
        </p:txBody>
      </p:sp>
      <p:sp>
        <p:nvSpPr>
          <p:cNvPr id="4" name="Textplatzhalter 3"/>
          <p:cNvSpPr>
            <a:spLocks noGrp="1"/>
          </p:cNvSpPr>
          <p:nvPr>
            <p:ph type="body" sz="quarter" idx="13"/>
          </p:nvPr>
        </p:nvSpPr>
        <p:spPr>
          <a:xfrm>
            <a:off x="335885" y="737711"/>
            <a:ext cx="8642349" cy="495300"/>
          </a:xfrm>
        </p:spPr>
        <p:txBody>
          <a:bodyPr/>
          <a:lstStyle/>
          <a:p>
            <a:r>
              <a:rPr lang="de-DE" b="1" dirty="0">
                <a:solidFill>
                  <a:srgbClr val="E3051B"/>
                </a:solidFill>
                <a:latin typeface="Meta IGM"/>
                <a:ea typeface="+mj-ea"/>
              </a:rPr>
              <a:t>c) NICHT VERMEIDBAR</a:t>
            </a:r>
            <a:endParaRPr lang="de-DE" dirty="0"/>
          </a:p>
        </p:txBody>
      </p:sp>
    </p:spTree>
    <p:extLst>
      <p:ext uri="{BB962C8B-B14F-4D97-AF65-F5344CB8AC3E}">
        <p14:creationId xmlns:p14="http://schemas.microsoft.com/office/powerpoint/2010/main" val="1488211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71926"/>
            <a:ext cx="8642349" cy="454025"/>
          </a:xfrm>
        </p:spPr>
        <p:txBody>
          <a:bodyPr/>
          <a:lstStyle/>
          <a:p>
            <a:r>
              <a:rPr lang="de-DE" sz="3200" dirty="0"/>
              <a:t>1. Erheblicher Arbeitsausfall</a:t>
            </a:r>
            <a:endParaRPr lang="de-DE" dirty="0"/>
          </a:p>
        </p:txBody>
      </p:sp>
      <p:sp>
        <p:nvSpPr>
          <p:cNvPr id="3" name="Inhaltsplatzhalter 2"/>
          <p:cNvSpPr>
            <a:spLocks noGrp="1"/>
          </p:cNvSpPr>
          <p:nvPr>
            <p:ph idx="1"/>
          </p:nvPr>
        </p:nvSpPr>
        <p:spPr>
          <a:xfrm>
            <a:off x="250825" y="1179976"/>
            <a:ext cx="8642349" cy="3600109"/>
          </a:xfrm>
        </p:spPr>
        <p:txBody>
          <a:bodyPr>
            <a:normAutofit/>
          </a:bodyPr>
          <a:lstStyle/>
          <a:p>
            <a:r>
              <a:rPr lang="de-DE" dirty="0" smtClean="0">
                <a:latin typeface="+mn-lt"/>
              </a:rPr>
              <a:t>Der Arbeitgeber muss zur Vermeidung des Arbeitsausfalls als zumutbare betriebliche Vorkehrung auch „vereinbarte Arbeitszeitschwankungen“ nutzen. Damit gemeint sind Arbeitszeitkonten.</a:t>
            </a:r>
          </a:p>
          <a:p>
            <a:r>
              <a:rPr lang="de-DE" dirty="0" smtClean="0">
                <a:latin typeface="+mn-lt"/>
              </a:rPr>
              <a:t>§ 96 SGB III differenziert zwischen verschiedenen Arbeitszeitkonten und legt fest, welche Konten zur Vermeidung des Arbeitsausfalls wie genutzt werden müssen, damit die sozialrechtlichen Voraussetzungen für den Kurzarbeitergeldbezug vorliegen.</a:t>
            </a:r>
          </a:p>
          <a:p>
            <a:r>
              <a:rPr lang="de-DE" dirty="0" smtClean="0">
                <a:latin typeface="+mn-lt"/>
              </a:rPr>
              <a:t>§ 96 SGB III regelt, dass einige Konten gar nicht, andere Konten nur zum Teil genutzt werden müssen. Diese Regelungen gelten weiter.</a:t>
            </a:r>
          </a:p>
          <a:p>
            <a:r>
              <a:rPr lang="de-DE" b="1" dirty="0" smtClean="0">
                <a:latin typeface="+mn-lt"/>
              </a:rPr>
              <a:t>Für alle Konten gilt nun aber durch die befristete Verordnung, dass (soweit dies arbeitsrechtlich überhaupt zulässig wäre) sie </a:t>
            </a:r>
            <a:r>
              <a:rPr lang="de-DE" b="1" u="sng" dirty="0" smtClean="0">
                <a:latin typeface="+mn-lt"/>
              </a:rPr>
              <a:t>nicht ins Minus gefahren werden müssen</a:t>
            </a:r>
            <a:r>
              <a:rPr lang="de-DE" b="1" dirty="0" smtClean="0">
                <a:latin typeface="+mn-lt"/>
              </a:rPr>
              <a:t>, um die  </a:t>
            </a:r>
            <a:r>
              <a:rPr lang="de-DE" b="1" u="sng" dirty="0" smtClean="0">
                <a:latin typeface="+mn-lt"/>
              </a:rPr>
              <a:t>sozialrechtlichen Voraussetzungen für den Kurzarbeitergeldbezug </a:t>
            </a:r>
            <a:r>
              <a:rPr lang="de-DE" b="1" dirty="0" smtClean="0">
                <a:latin typeface="+mn-lt"/>
              </a:rPr>
              <a:t>zu erreichen.</a:t>
            </a:r>
          </a:p>
          <a:p>
            <a:endParaRPr lang="de-DE" dirty="0">
              <a:latin typeface="+mn-lt"/>
            </a:endParaRPr>
          </a:p>
        </p:txBody>
      </p:sp>
      <p:sp>
        <p:nvSpPr>
          <p:cNvPr id="4" name="Textplatzhalter 3"/>
          <p:cNvSpPr>
            <a:spLocks noGrp="1"/>
          </p:cNvSpPr>
          <p:nvPr>
            <p:ph type="body" sz="quarter" idx="13"/>
          </p:nvPr>
        </p:nvSpPr>
        <p:spPr>
          <a:xfrm>
            <a:off x="250825" y="725951"/>
            <a:ext cx="8642349" cy="495300"/>
          </a:xfrm>
        </p:spPr>
        <p:txBody>
          <a:bodyPr/>
          <a:lstStyle/>
          <a:p>
            <a:r>
              <a:rPr lang="de-DE" b="1" dirty="0">
                <a:solidFill>
                  <a:srgbClr val="E3051B"/>
                </a:solidFill>
                <a:latin typeface="Meta IGM"/>
                <a:ea typeface="+mj-ea"/>
              </a:rPr>
              <a:t>c) NICHT VERMEIDBAR </a:t>
            </a:r>
            <a:endParaRPr lang="de-DE" dirty="0"/>
          </a:p>
        </p:txBody>
      </p:sp>
    </p:spTree>
    <p:extLst>
      <p:ext uri="{BB962C8B-B14F-4D97-AF65-F5344CB8AC3E}">
        <p14:creationId xmlns:p14="http://schemas.microsoft.com/office/powerpoint/2010/main" val="616271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6" y="247552"/>
            <a:ext cx="8893174" cy="551259"/>
          </a:xfrm>
        </p:spPr>
        <p:txBody>
          <a:bodyPr/>
          <a:lstStyle/>
          <a:p>
            <a:pPr>
              <a:lnSpc>
                <a:spcPct val="100000"/>
              </a:lnSpc>
            </a:pPr>
            <a:r>
              <a:rPr lang="de-DE" sz="3200" dirty="0"/>
              <a:t>1. Erheblicher </a:t>
            </a:r>
            <a:r>
              <a:rPr lang="de-DE" sz="3200" dirty="0" smtClean="0"/>
              <a:t>Arbeitsausfall</a:t>
            </a:r>
            <a:br>
              <a:rPr lang="de-DE" sz="3200" dirty="0" smtClean="0"/>
            </a:br>
            <a:r>
              <a:rPr lang="de-DE" sz="2100" cap="none" spc="100" dirty="0" smtClean="0">
                <a:latin typeface="+mn-lt"/>
                <a:ea typeface="+mn-ea"/>
                <a:cs typeface="Calibri" panose="020F0502020204030204" pitchFamily="34" charset="0"/>
              </a:rPr>
              <a:t>c) NICHT VERMEIDBAR </a:t>
            </a:r>
            <a:endParaRPr lang="de-DE" sz="3200" dirty="0">
              <a:latin typeface="+mn-lt"/>
            </a:endParaRPr>
          </a:p>
        </p:txBody>
      </p:sp>
      <p:sp>
        <p:nvSpPr>
          <p:cNvPr id="3" name="Inhaltsplatzhalter 2"/>
          <p:cNvSpPr>
            <a:spLocks noGrp="1"/>
          </p:cNvSpPr>
          <p:nvPr>
            <p:ph idx="1"/>
          </p:nvPr>
        </p:nvSpPr>
        <p:spPr>
          <a:xfrm>
            <a:off x="250825" y="1116419"/>
            <a:ext cx="8642349" cy="3615365"/>
          </a:xfrm>
        </p:spPr>
        <p:txBody>
          <a:bodyPr>
            <a:normAutofit fontScale="92500" lnSpcReduction="20000"/>
          </a:bodyPr>
          <a:lstStyle/>
          <a:p>
            <a:pPr marL="0" lvl="0" indent="0">
              <a:buNone/>
            </a:pPr>
            <a:r>
              <a:rPr lang="de-DE" sz="2000" b="1" spc="100" dirty="0" smtClean="0">
                <a:solidFill>
                  <a:schemeClr val="tx2">
                    <a:lumMod val="50000"/>
                  </a:schemeClr>
                </a:solidFill>
                <a:latin typeface="+mn-lt"/>
              </a:rPr>
              <a:t>Arbeitszeitguthaben</a:t>
            </a:r>
            <a:endParaRPr lang="de-DE" sz="2000" b="1" dirty="0" smtClean="0">
              <a:latin typeface="+mn-lt"/>
            </a:endParaRPr>
          </a:p>
          <a:p>
            <a:pPr marL="1350" indent="0">
              <a:buNone/>
            </a:pPr>
            <a:r>
              <a:rPr lang="de-DE" sz="2000" b="1" dirty="0" smtClean="0">
                <a:latin typeface="+mn-lt"/>
              </a:rPr>
              <a:t>Im Grundsatz gilt für alle Arbeitszeitkonten:</a:t>
            </a:r>
            <a:endParaRPr lang="de-DE" sz="2000" dirty="0">
              <a:latin typeface="+mn-lt"/>
            </a:endParaRPr>
          </a:p>
          <a:p>
            <a:r>
              <a:rPr lang="de-DE" sz="2000" dirty="0" smtClean="0">
                <a:latin typeface="+mn-lt"/>
              </a:rPr>
              <a:t>Abbau von Guthabenstunden im erforderlichen Rahmen</a:t>
            </a:r>
          </a:p>
          <a:p>
            <a:r>
              <a:rPr lang="de-DE" sz="2000" dirty="0" smtClean="0">
                <a:solidFill>
                  <a:schemeClr val="tx2">
                    <a:lumMod val="60000"/>
                    <a:lumOff val="40000"/>
                  </a:schemeClr>
                </a:solidFill>
                <a:latin typeface="+mn-lt"/>
              </a:rPr>
              <a:t>Aufbau von Minusstunden, soweit arbeitsrechtlich zulässig. </a:t>
            </a:r>
            <a:r>
              <a:rPr lang="de-DE" altLang="de-DE" sz="2000" b="1" dirty="0" smtClean="0">
                <a:solidFill>
                  <a:schemeClr val="tx2">
                    <a:lumMod val="60000"/>
                    <a:lumOff val="40000"/>
                  </a:schemeClr>
                </a:solidFill>
                <a:latin typeface="+mn-lt"/>
              </a:rPr>
              <a:t>Aber: </a:t>
            </a:r>
            <a:r>
              <a:rPr lang="de-DE" altLang="de-DE" sz="2000" dirty="0" smtClean="0">
                <a:solidFill>
                  <a:schemeClr val="tx2">
                    <a:lumMod val="60000"/>
                    <a:lumOff val="40000"/>
                  </a:schemeClr>
                </a:solidFill>
                <a:latin typeface="+mn-lt"/>
              </a:rPr>
              <a:t>Beim Bilden der Minusstunden ist der Grundsatz der wirtschaftlichen Zumutbarkeit für den Arbeitgeber zu beachten.   </a:t>
            </a:r>
          </a:p>
          <a:p>
            <a:pPr marL="1350" indent="0">
              <a:buNone/>
            </a:pPr>
            <a:r>
              <a:rPr lang="de-DE" altLang="de-DE" sz="2000" b="1" dirty="0" smtClean="0">
                <a:latin typeface="+mn-lt"/>
              </a:rPr>
              <a:t>Nach der neuen VO sind negative Zeitsalden als Voraussetzung für den Bezug von Kurzarbeitergeld nicht zu erbringen</a:t>
            </a:r>
            <a:r>
              <a:rPr lang="de-DE" altLang="de-DE" sz="2000" dirty="0" smtClean="0">
                <a:latin typeface="+mn-lt"/>
              </a:rPr>
              <a:t>.</a:t>
            </a:r>
            <a:r>
              <a:rPr lang="de-DE" altLang="de-DE" sz="2100" b="1" dirty="0">
                <a:latin typeface="Meta IGM"/>
                <a:cs typeface="+mn-cs"/>
              </a:rPr>
              <a:t> Dies gilt für </a:t>
            </a:r>
            <a:r>
              <a:rPr lang="de-DE" altLang="de-DE" sz="2100" b="1" u="sng" dirty="0">
                <a:latin typeface="Meta IGM"/>
                <a:cs typeface="+mn-cs"/>
              </a:rPr>
              <a:t>alle </a:t>
            </a:r>
            <a:r>
              <a:rPr lang="de-DE" altLang="de-DE" sz="2100" b="1" dirty="0">
                <a:latin typeface="Meta IGM"/>
                <a:cs typeface="+mn-cs"/>
              </a:rPr>
              <a:t>Arbeitszeitkonten.</a:t>
            </a:r>
            <a:endParaRPr lang="de-DE" altLang="de-DE" sz="2000" dirty="0" smtClean="0">
              <a:latin typeface="+mn-lt"/>
            </a:endParaRPr>
          </a:p>
          <a:p>
            <a:r>
              <a:rPr lang="de-DE" altLang="de-DE" sz="2000" b="1" dirty="0" smtClean="0">
                <a:latin typeface="+mn-lt"/>
              </a:rPr>
              <a:t>Und</a:t>
            </a:r>
            <a:r>
              <a:rPr lang="de-DE" altLang="de-DE" sz="2000" dirty="0" smtClean="0">
                <a:latin typeface="+mn-lt"/>
              </a:rPr>
              <a:t> maßgebend sind allein solche Vereinbarungen von denen im Betrieb auch tatsächlich Gebrauch gemacht wird. Die Regelungen müssen im Betrieb „gelebt“ werden. </a:t>
            </a:r>
          </a:p>
          <a:p>
            <a:r>
              <a:rPr lang="de-DE" altLang="de-DE" sz="2000" b="1" dirty="0" smtClean="0">
                <a:latin typeface="+mn-lt"/>
              </a:rPr>
              <a:t>Achtung</a:t>
            </a:r>
            <a:r>
              <a:rPr lang="de-DE" altLang="de-DE" sz="2000" dirty="0">
                <a:latin typeface="+mn-lt"/>
              </a:rPr>
              <a:t>: Es wird nicht verlangt, dass eine Arbeitszeitvereinbarung anlässlich der Kurzarbeit eingeführt oder eine bestehende geändert wird!</a:t>
            </a:r>
          </a:p>
          <a:p>
            <a:pPr marL="1350" indent="0">
              <a:buNone/>
            </a:pPr>
            <a:endParaRPr lang="de-DE" dirty="0"/>
          </a:p>
        </p:txBody>
      </p:sp>
      <p:cxnSp>
        <p:nvCxnSpPr>
          <p:cNvPr id="5" name="Gerader Verbinder 4"/>
          <p:cNvCxnSpPr/>
          <p:nvPr/>
        </p:nvCxnSpPr>
        <p:spPr>
          <a:xfrm>
            <a:off x="752735" y="2099931"/>
            <a:ext cx="7570381" cy="414669"/>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367344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8153091" y="1472241"/>
            <a:ext cx="942853" cy="875222"/>
          </a:xfrm>
          <a:prstGeom prst="rect">
            <a:avLst/>
          </a:prstGeom>
        </p:spPr>
      </p:pic>
      <p:sp>
        <p:nvSpPr>
          <p:cNvPr id="2" name="Titel 1"/>
          <p:cNvSpPr>
            <a:spLocks noGrp="1"/>
          </p:cNvSpPr>
          <p:nvPr>
            <p:ph type="title"/>
          </p:nvPr>
        </p:nvSpPr>
        <p:spPr>
          <a:xfrm>
            <a:off x="250825" y="262316"/>
            <a:ext cx="8642349" cy="454025"/>
          </a:xfrm>
        </p:spPr>
        <p:txBody>
          <a:bodyPr/>
          <a:lstStyle/>
          <a:p>
            <a:r>
              <a:rPr lang="de-DE" sz="3200" dirty="0"/>
              <a:t>1. Erheblicher Arbeitsausfall</a:t>
            </a:r>
            <a:br>
              <a:rPr lang="de-DE" sz="3200" dirty="0"/>
            </a:br>
            <a:r>
              <a:rPr lang="de-DE" sz="2100" cap="none" spc="100" dirty="0">
                <a:latin typeface="Meta IGM"/>
                <a:cs typeface="Calibri" panose="020F0502020204030204" pitchFamily="34" charset="0"/>
              </a:rPr>
              <a:t>c) NICHT VERMEIDBAR</a:t>
            </a:r>
            <a:endParaRPr lang="de-DE" dirty="0"/>
          </a:p>
        </p:txBody>
      </p:sp>
      <p:sp>
        <p:nvSpPr>
          <p:cNvPr id="3" name="Inhaltsplatzhalter 2"/>
          <p:cNvSpPr>
            <a:spLocks noGrp="1"/>
          </p:cNvSpPr>
          <p:nvPr>
            <p:ph idx="1"/>
          </p:nvPr>
        </p:nvSpPr>
        <p:spPr>
          <a:xfrm>
            <a:off x="250825" y="975946"/>
            <a:ext cx="8642349" cy="4422531"/>
          </a:xfrm>
        </p:spPr>
        <p:txBody>
          <a:bodyPr>
            <a:noAutofit/>
          </a:bodyPr>
          <a:lstStyle/>
          <a:p>
            <a:pPr marL="1350" indent="0">
              <a:buNone/>
            </a:pPr>
            <a:r>
              <a:rPr lang="de-DE" sz="1600" b="1" dirty="0">
                <a:latin typeface="+mn-lt"/>
              </a:rPr>
              <a:t>Nicht geschützt sind Konten</a:t>
            </a:r>
          </a:p>
          <a:p>
            <a:r>
              <a:rPr lang="de-DE" sz="1600" dirty="0">
                <a:latin typeface="+mn-lt"/>
              </a:rPr>
              <a:t>Tarifliche/betriebliche </a:t>
            </a:r>
            <a:r>
              <a:rPr lang="de-DE" sz="1600" dirty="0" smtClean="0">
                <a:latin typeface="+mn-lt"/>
              </a:rPr>
              <a:t>Flexibilisierungsregelungen</a:t>
            </a:r>
            <a:r>
              <a:rPr lang="de-DE" sz="1600" dirty="0">
                <a:latin typeface="+mn-lt"/>
              </a:rPr>
              <a:t>, die den Zweck haben die Arbeitszeit in wirtschaftlich schlechten Zeiten an eine veränderte Produktion anzupassen (Flex-Konten)</a:t>
            </a:r>
          </a:p>
          <a:p>
            <a:r>
              <a:rPr lang="de-DE" sz="1600" dirty="0">
                <a:latin typeface="+mn-lt"/>
              </a:rPr>
              <a:t>Bei </a:t>
            </a:r>
            <a:r>
              <a:rPr lang="de-DE" sz="1600" dirty="0" smtClean="0">
                <a:latin typeface="+mn-lt"/>
              </a:rPr>
              <a:t>Flex- </a:t>
            </a:r>
            <a:r>
              <a:rPr lang="de-DE" sz="1600" dirty="0">
                <a:latin typeface="+mn-lt"/>
              </a:rPr>
              <a:t>Vereinbarungen, nach denen mindestens 10% der ohne Mehrarbeit geschuldeten Jahresarbeitszeit je nach Arbeitsanfall eingesetzt wird, gilt ein Arbeitsausfall, der im Rahmen dieser Arbeitszeitschwankungen nicht mehr ausgeglichen werden kann, als nicht vermeidbar.</a:t>
            </a:r>
          </a:p>
          <a:p>
            <a:pPr marL="1350" indent="0">
              <a:buNone/>
            </a:pPr>
            <a:r>
              <a:rPr lang="de-DE" sz="1600" b="1" dirty="0">
                <a:latin typeface="+mn-lt"/>
              </a:rPr>
              <a:t>Geschützt sind zum Teil</a:t>
            </a:r>
          </a:p>
          <a:p>
            <a:r>
              <a:rPr lang="de-DE" sz="1600" dirty="0">
                <a:latin typeface="+mn-lt"/>
              </a:rPr>
              <a:t>Guthaben auf AZ- Konten ohne konkrete Zweckbestimmung: Der Umfang, der 10% der Jahresarbeitszeit überschreitet, ist geschützt. </a:t>
            </a:r>
          </a:p>
          <a:p>
            <a:r>
              <a:rPr lang="de-DE" sz="1600" dirty="0">
                <a:latin typeface="+mn-lt"/>
              </a:rPr>
              <a:t>Guthaben, die länger als 1 Jahr unverändert bestanden haben. Geschützt ist der niedrigste Stand des AZ- Kontos, der innerhalb eines Jahres vor Beginn der Kurzarbeit vorlag.</a:t>
            </a:r>
          </a:p>
          <a:p>
            <a:pPr marL="1350" indent="0">
              <a:buNone/>
            </a:pPr>
            <a:r>
              <a:rPr lang="de-DE" sz="1600" b="1" dirty="0">
                <a:latin typeface="+mn-lt"/>
              </a:rPr>
              <a:t>Vollständig geschützt sind</a:t>
            </a:r>
          </a:p>
          <a:p>
            <a:r>
              <a:rPr lang="de-DE" sz="1600" dirty="0">
                <a:latin typeface="+mn-lt"/>
              </a:rPr>
              <a:t>echte“ Gleitzeitkonten</a:t>
            </a:r>
          </a:p>
          <a:p>
            <a:r>
              <a:rPr lang="de-DE" sz="1600" dirty="0">
                <a:latin typeface="+mn-lt"/>
              </a:rPr>
              <a:t>Konten, für die Zwecke nach § 7c Abs. 1 SGB IV (z.B.: Rentenübergänge oder Pflegezeit,                                          Elternzeit, Qualifizierung) </a:t>
            </a:r>
          </a:p>
          <a:p>
            <a:endParaRPr lang="de-DE" sz="1600" dirty="0"/>
          </a:p>
        </p:txBody>
      </p:sp>
      <p:pic>
        <p:nvPicPr>
          <p:cNvPr id="14" name="Grafik 13"/>
          <p:cNvPicPr>
            <a:picLocks noChangeAspect="1"/>
          </p:cNvPicPr>
          <p:nvPr/>
        </p:nvPicPr>
        <p:blipFill>
          <a:blip r:embed="rId4">
            <a:duotone>
              <a:prstClr val="black"/>
              <a:schemeClr val="accent4">
                <a:tint val="45000"/>
                <a:satMod val="400000"/>
              </a:schemeClr>
            </a:duotone>
          </a:blip>
          <a:stretch>
            <a:fillRect/>
          </a:stretch>
        </p:blipFill>
        <p:spPr>
          <a:xfrm>
            <a:off x="8143333" y="3740362"/>
            <a:ext cx="944962" cy="871804"/>
          </a:xfrm>
          <a:prstGeom prst="rect">
            <a:avLst/>
          </a:prstGeom>
        </p:spPr>
      </p:pic>
      <p:pic>
        <p:nvPicPr>
          <p:cNvPr id="15" name="Grafik 14"/>
          <p:cNvPicPr>
            <a:picLocks noChangeAspect="1"/>
          </p:cNvPicPr>
          <p:nvPr/>
        </p:nvPicPr>
        <p:blipFill>
          <a:blip r:embed="rId4">
            <a:duotone>
              <a:prstClr val="black"/>
              <a:schemeClr val="accent2">
                <a:tint val="45000"/>
                <a:satMod val="400000"/>
              </a:schemeClr>
            </a:duotone>
          </a:blip>
          <a:stretch>
            <a:fillRect/>
          </a:stretch>
        </p:blipFill>
        <p:spPr>
          <a:xfrm>
            <a:off x="8143333" y="2607068"/>
            <a:ext cx="944962" cy="871804"/>
          </a:xfrm>
          <a:prstGeom prst="rect">
            <a:avLst/>
          </a:prstGeom>
        </p:spPr>
      </p:pic>
    </p:spTree>
    <p:extLst>
      <p:ext uri="{BB962C8B-B14F-4D97-AF65-F5344CB8AC3E}">
        <p14:creationId xmlns:p14="http://schemas.microsoft.com/office/powerpoint/2010/main" val="4269115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6866176" y="1383194"/>
            <a:ext cx="1444877" cy="1341236"/>
          </a:xfrm>
          <a:prstGeom prst="rect">
            <a:avLst/>
          </a:prstGeom>
        </p:spPr>
      </p:pic>
      <p:pic>
        <p:nvPicPr>
          <p:cNvPr id="5" name="Grafik 4"/>
          <p:cNvPicPr>
            <a:picLocks noChangeAspect="1"/>
          </p:cNvPicPr>
          <p:nvPr/>
        </p:nvPicPr>
        <p:blipFill>
          <a:blip r:embed="rId4"/>
          <a:stretch>
            <a:fillRect/>
          </a:stretch>
        </p:blipFill>
        <p:spPr>
          <a:xfrm>
            <a:off x="7132850" y="1881365"/>
            <a:ext cx="1469263" cy="1018120"/>
          </a:xfrm>
          <a:prstGeom prst="rect">
            <a:avLst/>
          </a:prstGeom>
        </p:spPr>
      </p:pic>
      <p:sp>
        <p:nvSpPr>
          <p:cNvPr id="2" name="Titel 1"/>
          <p:cNvSpPr>
            <a:spLocks noGrp="1"/>
          </p:cNvSpPr>
          <p:nvPr>
            <p:ph type="title"/>
          </p:nvPr>
        </p:nvSpPr>
        <p:spPr>
          <a:xfrm>
            <a:off x="250826" y="358750"/>
            <a:ext cx="8893174" cy="454025"/>
          </a:xfrm>
        </p:spPr>
        <p:txBody>
          <a:bodyPr/>
          <a:lstStyle/>
          <a:p>
            <a:pPr lvl="0">
              <a:spcBef>
                <a:spcPts val="750"/>
              </a:spcBef>
              <a:buSzPct val="90000"/>
            </a:pPr>
            <a:r>
              <a:rPr lang="de-DE" sz="3200" dirty="0" smtClean="0"/>
              <a:t>1. Erheblicher Arbeitsausfall</a:t>
            </a:r>
            <a:br>
              <a:rPr lang="de-DE" sz="3200" dirty="0" smtClean="0"/>
            </a:br>
            <a:r>
              <a:rPr lang="de-DE" sz="2100" cap="none" spc="100" dirty="0" smtClean="0">
                <a:latin typeface="Meta IGM" panose="02000503040000020004" pitchFamily="2" charset="0"/>
                <a:ea typeface="+mn-ea"/>
                <a:cs typeface="Calibri" panose="020F0502020204030204" pitchFamily="34" charset="0"/>
              </a:rPr>
              <a:t>d</a:t>
            </a:r>
            <a:r>
              <a:rPr lang="de-DE" sz="2100" cap="none" spc="100" dirty="0">
                <a:latin typeface="Meta IGM" panose="02000503040000020004" pitchFamily="2" charset="0"/>
                <a:ea typeface="+mn-ea"/>
                <a:cs typeface="Calibri" panose="020F0502020204030204" pitchFamily="34" charset="0"/>
              </a:rPr>
              <a:t>) </a:t>
            </a:r>
            <a:r>
              <a:rPr lang="de-DE" sz="2100" cap="none" spc="100" dirty="0" smtClean="0">
                <a:latin typeface="Meta IGM" panose="02000503040000020004" pitchFamily="2" charset="0"/>
                <a:ea typeface="+mn-ea"/>
                <a:cs typeface="Calibri" panose="020F0502020204030204" pitchFamily="34" charset="0"/>
              </a:rPr>
              <a:t>ENTGELTAUSFALL</a:t>
            </a:r>
            <a:r>
              <a:rPr lang="de-DE" sz="2100" cap="none" spc="100" dirty="0">
                <a:latin typeface="Meta Head IGM Cond Black"/>
                <a:ea typeface="+mn-ea"/>
                <a:cs typeface="Calibri" panose="020F0502020204030204" pitchFamily="34" charset="0"/>
              </a:rPr>
              <a:t/>
            </a:r>
            <a:br>
              <a:rPr lang="de-DE" sz="2100" cap="none" spc="100" dirty="0">
                <a:latin typeface="Meta Head IGM Cond Black"/>
                <a:ea typeface="+mn-ea"/>
                <a:cs typeface="Calibri" panose="020F0502020204030204" pitchFamily="34" charset="0"/>
              </a:rPr>
            </a:br>
            <a:endParaRPr lang="de-DE" sz="3200" dirty="0"/>
          </a:p>
        </p:txBody>
      </p:sp>
      <p:sp>
        <p:nvSpPr>
          <p:cNvPr id="3" name="Inhaltsplatzhalter 2"/>
          <p:cNvSpPr>
            <a:spLocks noGrp="1"/>
          </p:cNvSpPr>
          <p:nvPr>
            <p:ph idx="1"/>
          </p:nvPr>
        </p:nvSpPr>
        <p:spPr>
          <a:xfrm>
            <a:off x="250825" y="1180213"/>
            <a:ext cx="8642349" cy="3795823"/>
          </a:xfrm>
        </p:spPr>
        <p:txBody>
          <a:bodyPr>
            <a:normAutofit fontScale="92500" lnSpcReduction="20000"/>
          </a:bodyPr>
          <a:lstStyle/>
          <a:p>
            <a:pPr marL="1350" indent="0">
              <a:buNone/>
            </a:pPr>
            <a:r>
              <a:rPr lang="de-DE" altLang="de-DE" sz="1600" dirty="0" smtClean="0">
                <a:solidFill>
                  <a:schemeClr val="bg2">
                    <a:lumMod val="75000"/>
                  </a:schemeClr>
                </a:solidFill>
                <a:latin typeface="+mn-lt"/>
              </a:rPr>
              <a:t>Das sog. „Betroffenenquorum“, auch </a:t>
            </a:r>
            <a:r>
              <a:rPr lang="de-DE" sz="1600" dirty="0">
                <a:solidFill>
                  <a:schemeClr val="bg2">
                    <a:lumMod val="75000"/>
                  </a:schemeClr>
                </a:solidFill>
                <a:latin typeface="+mn-lt"/>
              </a:rPr>
              <a:t>„Drittelerfordernis“ oder „</a:t>
            </a:r>
            <a:r>
              <a:rPr lang="de-DE" sz="1600" dirty="0" err="1">
                <a:solidFill>
                  <a:schemeClr val="bg2">
                    <a:lumMod val="75000"/>
                  </a:schemeClr>
                </a:solidFill>
                <a:latin typeface="+mn-lt"/>
              </a:rPr>
              <a:t>Erheblichkeitsschwelle</a:t>
            </a:r>
            <a:r>
              <a:rPr lang="de-DE" sz="1600" dirty="0" smtClean="0">
                <a:solidFill>
                  <a:schemeClr val="bg2">
                    <a:lumMod val="75000"/>
                  </a:schemeClr>
                </a:solidFill>
                <a:latin typeface="+mn-lt"/>
              </a:rPr>
              <a:t>“ genannt, muss erfüllt sein</a:t>
            </a:r>
            <a:endParaRPr lang="de-DE" sz="1600" dirty="0">
              <a:solidFill>
                <a:schemeClr val="bg2">
                  <a:lumMod val="75000"/>
                </a:schemeClr>
              </a:solidFill>
              <a:latin typeface="+mn-lt"/>
            </a:endParaRPr>
          </a:p>
          <a:p>
            <a:pPr marL="1350" indent="0">
              <a:buNone/>
            </a:pPr>
            <a:endParaRPr lang="de-DE" altLang="de-DE" sz="1600" dirty="0" smtClean="0">
              <a:solidFill>
                <a:schemeClr val="bg2">
                  <a:lumMod val="75000"/>
                </a:schemeClr>
              </a:solidFill>
              <a:latin typeface="+mn-lt"/>
            </a:endParaRPr>
          </a:p>
          <a:p>
            <a:pPr marL="1350" indent="0">
              <a:buNone/>
            </a:pPr>
            <a:r>
              <a:rPr lang="de-DE" altLang="de-DE" sz="1600" dirty="0" smtClean="0">
                <a:solidFill>
                  <a:schemeClr val="bg2">
                    <a:lumMod val="75000"/>
                  </a:schemeClr>
                </a:solidFill>
                <a:latin typeface="+mn-lt"/>
              </a:rPr>
              <a:t>Im </a:t>
            </a:r>
            <a:r>
              <a:rPr lang="de-DE" altLang="de-DE" sz="1600" dirty="0">
                <a:solidFill>
                  <a:schemeClr val="bg2">
                    <a:lumMod val="75000"/>
                  </a:schemeClr>
                </a:solidFill>
                <a:latin typeface="+mn-lt"/>
              </a:rPr>
              <a:t>betreffenden Kalendermonat </a:t>
            </a:r>
            <a:r>
              <a:rPr lang="de-DE" altLang="de-DE" sz="1600" dirty="0" smtClean="0">
                <a:solidFill>
                  <a:schemeClr val="bg2">
                    <a:lumMod val="75000"/>
                  </a:schemeClr>
                </a:solidFill>
                <a:latin typeface="+mn-lt"/>
              </a:rPr>
              <a:t>muss</a:t>
            </a:r>
          </a:p>
          <a:p>
            <a:r>
              <a:rPr lang="de-DE" altLang="de-DE" sz="1600" dirty="0" smtClean="0">
                <a:solidFill>
                  <a:schemeClr val="bg2">
                    <a:lumMod val="75000"/>
                  </a:schemeClr>
                </a:solidFill>
                <a:latin typeface="+mn-lt"/>
              </a:rPr>
              <a:t>mindestens 1/3</a:t>
            </a:r>
          </a:p>
          <a:p>
            <a:r>
              <a:rPr lang="de-DE" altLang="de-DE" sz="1600" dirty="0" smtClean="0">
                <a:solidFill>
                  <a:schemeClr val="bg2">
                    <a:lumMod val="75000"/>
                  </a:schemeClr>
                </a:solidFill>
                <a:latin typeface="+mn-lt"/>
              </a:rPr>
              <a:t>der </a:t>
            </a:r>
            <a:r>
              <a:rPr lang="de-DE" altLang="de-DE" sz="1600" dirty="0">
                <a:solidFill>
                  <a:schemeClr val="bg2">
                    <a:lumMod val="75000"/>
                  </a:schemeClr>
                </a:solidFill>
                <a:latin typeface="+mn-lt"/>
              </a:rPr>
              <a:t>im Betrieb beschäftigten Arbeitnehmer/-innen (ohne Auszubildende) </a:t>
            </a:r>
            <a:endParaRPr lang="de-DE" altLang="de-DE" sz="1600" dirty="0" smtClean="0">
              <a:solidFill>
                <a:schemeClr val="bg2">
                  <a:lumMod val="75000"/>
                </a:schemeClr>
              </a:solidFill>
              <a:latin typeface="+mn-lt"/>
            </a:endParaRPr>
          </a:p>
          <a:p>
            <a:r>
              <a:rPr lang="de-DE" sz="1600" dirty="0" smtClean="0">
                <a:solidFill>
                  <a:schemeClr val="bg2">
                    <a:lumMod val="75000"/>
                  </a:schemeClr>
                </a:solidFill>
                <a:latin typeface="+mn-lt"/>
              </a:rPr>
              <a:t>von </a:t>
            </a:r>
            <a:r>
              <a:rPr lang="de-DE" sz="1600" dirty="0">
                <a:solidFill>
                  <a:schemeClr val="bg2">
                    <a:lumMod val="75000"/>
                  </a:schemeClr>
                </a:solidFill>
                <a:latin typeface="+mn-lt"/>
              </a:rPr>
              <a:t>einem Entgeltausfall von jeweils mehr als </a:t>
            </a:r>
            <a:r>
              <a:rPr lang="de-DE" sz="1600" dirty="0" smtClean="0">
                <a:solidFill>
                  <a:schemeClr val="bg2">
                    <a:lumMod val="75000"/>
                  </a:schemeClr>
                </a:solidFill>
                <a:latin typeface="+mn-lt"/>
              </a:rPr>
              <a:t>10 % ihres </a:t>
            </a:r>
            <a:r>
              <a:rPr lang="de-DE" sz="1600" dirty="0">
                <a:solidFill>
                  <a:schemeClr val="bg2">
                    <a:lumMod val="75000"/>
                  </a:schemeClr>
                </a:solidFill>
                <a:latin typeface="+mn-lt"/>
              </a:rPr>
              <a:t>monatlichen Bruttoarbeitsentgelts betroffen sein. </a:t>
            </a:r>
            <a:endParaRPr lang="de-DE" sz="1600" dirty="0" smtClean="0">
              <a:solidFill>
                <a:schemeClr val="bg2">
                  <a:lumMod val="75000"/>
                </a:schemeClr>
              </a:solidFill>
              <a:latin typeface="+mn-lt"/>
            </a:endParaRPr>
          </a:p>
          <a:p>
            <a:pPr marL="1350" indent="0">
              <a:buNone/>
            </a:pPr>
            <a:r>
              <a:rPr lang="de-DE" sz="2000" dirty="0" smtClean="0">
                <a:solidFill>
                  <a:schemeClr val="tx2">
                    <a:lumMod val="50000"/>
                  </a:schemeClr>
                </a:solidFill>
                <a:latin typeface="+mn-lt"/>
              </a:rPr>
              <a:t>Das Betroffenenquorum wird während der Krisenregelung durch VO auf 10 % abgesenkt:</a:t>
            </a:r>
          </a:p>
          <a:p>
            <a:pPr marL="1350" lvl="0" indent="0">
              <a:buNone/>
            </a:pPr>
            <a:r>
              <a:rPr lang="de-DE" altLang="de-DE" sz="2000" dirty="0">
                <a:solidFill>
                  <a:schemeClr val="tx2">
                    <a:lumMod val="50000"/>
                  </a:schemeClr>
                </a:solidFill>
                <a:latin typeface="Meta IGM"/>
              </a:rPr>
              <a:t>Im betreffenden Kalendermonat </a:t>
            </a:r>
            <a:r>
              <a:rPr lang="de-DE" altLang="de-DE" sz="2000" dirty="0" smtClean="0">
                <a:solidFill>
                  <a:schemeClr val="tx2">
                    <a:lumMod val="50000"/>
                  </a:schemeClr>
                </a:solidFill>
                <a:latin typeface="Meta IGM"/>
              </a:rPr>
              <a:t>müssen</a:t>
            </a:r>
            <a:endParaRPr lang="de-DE" altLang="de-DE" sz="2000" dirty="0">
              <a:solidFill>
                <a:schemeClr val="tx2">
                  <a:lumMod val="50000"/>
                </a:schemeClr>
              </a:solidFill>
              <a:latin typeface="Meta IGM"/>
            </a:endParaRPr>
          </a:p>
          <a:p>
            <a:pPr lvl="0"/>
            <a:r>
              <a:rPr lang="de-DE" altLang="de-DE" sz="2000" dirty="0" smtClean="0">
                <a:solidFill>
                  <a:schemeClr val="tx2">
                    <a:lumMod val="50000"/>
                  </a:schemeClr>
                </a:solidFill>
                <a:latin typeface="Meta IGM"/>
              </a:rPr>
              <a:t>10%</a:t>
            </a:r>
            <a:endParaRPr lang="de-DE" altLang="de-DE" sz="2000" dirty="0">
              <a:solidFill>
                <a:schemeClr val="tx2">
                  <a:lumMod val="50000"/>
                </a:schemeClr>
              </a:solidFill>
              <a:latin typeface="Meta IGM"/>
            </a:endParaRPr>
          </a:p>
          <a:p>
            <a:pPr lvl="0"/>
            <a:r>
              <a:rPr lang="de-DE" altLang="de-DE" sz="2000" dirty="0">
                <a:solidFill>
                  <a:schemeClr val="tx2">
                    <a:lumMod val="50000"/>
                  </a:schemeClr>
                </a:solidFill>
                <a:latin typeface="Meta IGM"/>
              </a:rPr>
              <a:t>der im Betrieb beschäftigten Arbeitnehmer/-innen (ohne Auszubildende) </a:t>
            </a:r>
          </a:p>
          <a:p>
            <a:pPr lvl="0"/>
            <a:r>
              <a:rPr lang="de-DE" sz="2000" dirty="0">
                <a:solidFill>
                  <a:schemeClr val="tx2">
                    <a:lumMod val="50000"/>
                  </a:schemeClr>
                </a:solidFill>
                <a:latin typeface="Meta IGM"/>
              </a:rPr>
              <a:t>von einem Entgeltausfall von jeweils mehr als 10 % ihres monatlichen Bruttoarbeitsentgelts betroffen sein. </a:t>
            </a:r>
          </a:p>
          <a:p>
            <a:pPr marL="1350" indent="0">
              <a:buNone/>
            </a:pPr>
            <a:endParaRPr lang="de-DE" sz="2000" dirty="0" smtClean="0">
              <a:solidFill>
                <a:schemeClr val="tx2">
                  <a:lumMod val="50000"/>
                </a:schemeClr>
              </a:solidFill>
              <a:latin typeface="+mn-lt"/>
            </a:endParaRPr>
          </a:p>
          <a:p>
            <a:pPr marL="1350" indent="0">
              <a:buNone/>
            </a:pPr>
            <a:endParaRPr lang="de-DE" sz="2000" dirty="0" smtClean="0">
              <a:solidFill>
                <a:schemeClr val="bg2">
                  <a:lumMod val="75000"/>
                </a:schemeClr>
              </a:solidFill>
              <a:latin typeface="+mn-lt"/>
            </a:endParaRPr>
          </a:p>
          <a:p>
            <a:endParaRPr lang="de-DE" sz="2000" dirty="0" smtClean="0">
              <a:latin typeface="+mn-lt"/>
            </a:endParaRPr>
          </a:p>
        </p:txBody>
      </p:sp>
      <p:sp>
        <p:nvSpPr>
          <p:cNvPr id="6" name="Textfeld 5"/>
          <p:cNvSpPr txBox="1"/>
          <p:nvPr/>
        </p:nvSpPr>
        <p:spPr>
          <a:xfrm>
            <a:off x="7623636" y="2205759"/>
            <a:ext cx="687417" cy="369332"/>
          </a:xfrm>
          <a:prstGeom prst="rect">
            <a:avLst/>
          </a:prstGeom>
          <a:noFill/>
        </p:spPr>
        <p:txBody>
          <a:bodyPr wrap="square" rtlCol="0">
            <a:spAutoFit/>
          </a:bodyPr>
          <a:lstStyle/>
          <a:p>
            <a:r>
              <a:rPr lang="de-DE" sz="1800" dirty="0" smtClean="0"/>
              <a:t>1/3</a:t>
            </a:r>
            <a:endParaRPr lang="de-DE" sz="1800" dirty="0"/>
          </a:p>
        </p:txBody>
      </p:sp>
      <p:cxnSp>
        <p:nvCxnSpPr>
          <p:cNvPr id="8" name="Gerader Verbinder 7"/>
          <p:cNvCxnSpPr/>
          <p:nvPr/>
        </p:nvCxnSpPr>
        <p:spPr>
          <a:xfrm>
            <a:off x="414670" y="1180213"/>
            <a:ext cx="6166883" cy="171927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62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53523"/>
            <a:ext cx="8642349" cy="454025"/>
          </a:xfrm>
        </p:spPr>
        <p:txBody>
          <a:bodyPr/>
          <a:lstStyle/>
          <a:p>
            <a:r>
              <a:rPr lang="de-DE" sz="3200" dirty="0"/>
              <a:t>2. Betriebliche Voraussetzungen</a:t>
            </a:r>
            <a:endParaRPr lang="de-DE" dirty="0"/>
          </a:p>
        </p:txBody>
      </p:sp>
      <p:sp>
        <p:nvSpPr>
          <p:cNvPr id="3" name="Inhaltsplatzhalter 2"/>
          <p:cNvSpPr>
            <a:spLocks noGrp="1"/>
          </p:cNvSpPr>
          <p:nvPr>
            <p:ph idx="1"/>
          </p:nvPr>
        </p:nvSpPr>
        <p:spPr>
          <a:xfrm>
            <a:off x="325588" y="1046783"/>
            <a:ext cx="8642349" cy="2888715"/>
          </a:xfrm>
        </p:spPr>
        <p:txBody>
          <a:bodyPr/>
          <a:lstStyle/>
          <a:p>
            <a:pPr marL="1350" indent="0">
              <a:buNone/>
            </a:pPr>
            <a:endParaRPr lang="de-DE" dirty="0"/>
          </a:p>
          <a:p>
            <a:r>
              <a:rPr lang="de-DE" sz="2000" dirty="0" smtClean="0">
                <a:latin typeface="+mn-lt"/>
              </a:rPr>
              <a:t>Die </a:t>
            </a:r>
            <a:r>
              <a:rPr lang="de-DE" sz="2000" dirty="0">
                <a:latin typeface="+mn-lt"/>
              </a:rPr>
              <a:t>betrieblichen Voraussetzungen sind erfüllt, wenn in dem Betrieb mindestens eine Arbeitnehmerin oder ein Arbeitnehmer beschäftigt ist. </a:t>
            </a:r>
          </a:p>
          <a:p>
            <a:r>
              <a:rPr lang="de-DE" sz="2000" dirty="0">
                <a:latin typeface="+mn-lt"/>
              </a:rPr>
              <a:t>Betrieb im Sinne der Vorschriften über das Kurzarbeitergeld ist auch eine Betriebsabteilung.</a:t>
            </a:r>
          </a:p>
          <a:p>
            <a:pPr marL="1350" indent="0">
              <a:buNone/>
            </a:pPr>
            <a:endParaRPr lang="de-DE" sz="2000" dirty="0">
              <a:latin typeface="+mn-lt"/>
            </a:endParaRPr>
          </a:p>
        </p:txBody>
      </p:sp>
      <p:pic>
        <p:nvPicPr>
          <p:cNvPr id="4" name="Grafik 3"/>
          <p:cNvPicPr>
            <a:picLocks noChangeAspect="1"/>
          </p:cNvPicPr>
          <p:nvPr/>
        </p:nvPicPr>
        <p:blipFill>
          <a:blip r:embed="rId3">
            <a:duotone>
              <a:prstClr val="black"/>
              <a:schemeClr val="accent6">
                <a:tint val="45000"/>
                <a:satMod val="400000"/>
              </a:schemeClr>
            </a:duotone>
          </a:blip>
          <a:stretch>
            <a:fillRect/>
          </a:stretch>
        </p:blipFill>
        <p:spPr>
          <a:xfrm>
            <a:off x="3084686" y="3077341"/>
            <a:ext cx="1444877" cy="1341236"/>
          </a:xfrm>
          <a:prstGeom prst="rect">
            <a:avLst/>
          </a:prstGeom>
        </p:spPr>
      </p:pic>
      <p:pic>
        <p:nvPicPr>
          <p:cNvPr id="5" name="Grafik 4"/>
          <p:cNvPicPr>
            <a:picLocks noChangeAspect="1"/>
          </p:cNvPicPr>
          <p:nvPr/>
        </p:nvPicPr>
        <p:blipFill>
          <a:blip r:embed="rId3">
            <a:duotone>
              <a:prstClr val="black"/>
              <a:schemeClr val="accent6">
                <a:tint val="45000"/>
                <a:satMod val="400000"/>
              </a:schemeClr>
            </a:duotone>
          </a:blip>
          <a:stretch>
            <a:fillRect/>
          </a:stretch>
        </p:blipFill>
        <p:spPr>
          <a:xfrm>
            <a:off x="5459035" y="3131834"/>
            <a:ext cx="1444877" cy="1341236"/>
          </a:xfrm>
          <a:prstGeom prst="rect">
            <a:avLst/>
          </a:prstGeom>
        </p:spPr>
      </p:pic>
      <p:sp>
        <p:nvSpPr>
          <p:cNvPr id="6" name="Kreis 5"/>
          <p:cNvSpPr/>
          <p:nvPr/>
        </p:nvSpPr>
        <p:spPr>
          <a:xfrm rot="7427928">
            <a:off x="5415889" y="2867921"/>
            <a:ext cx="1828800" cy="1862950"/>
          </a:xfrm>
          <a:prstGeom prst="pie">
            <a:avLst>
              <a:gd name="adj1" fmla="val 947524"/>
              <a:gd name="adj2" fmla="val 76066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Textfeld 6"/>
          <p:cNvSpPr txBox="1"/>
          <p:nvPr/>
        </p:nvSpPr>
        <p:spPr>
          <a:xfrm>
            <a:off x="3439064" y="3533666"/>
            <a:ext cx="724619" cy="300082"/>
          </a:xfrm>
          <a:prstGeom prst="rect">
            <a:avLst/>
          </a:prstGeom>
          <a:noFill/>
        </p:spPr>
        <p:txBody>
          <a:bodyPr wrap="square" rtlCol="0">
            <a:spAutoFit/>
          </a:bodyPr>
          <a:lstStyle/>
          <a:p>
            <a:r>
              <a:rPr lang="de-DE" dirty="0" smtClean="0">
                <a:solidFill>
                  <a:schemeClr val="tx2">
                    <a:lumMod val="50000"/>
                  </a:schemeClr>
                </a:solidFill>
              </a:rPr>
              <a:t>Betrieb</a:t>
            </a:r>
            <a:endParaRPr lang="de-DE" dirty="0">
              <a:solidFill>
                <a:schemeClr val="tx2">
                  <a:lumMod val="50000"/>
                </a:schemeClr>
              </a:solidFill>
            </a:endParaRPr>
          </a:p>
        </p:txBody>
      </p:sp>
      <p:sp>
        <p:nvSpPr>
          <p:cNvPr id="8" name="Textfeld 7"/>
          <p:cNvSpPr txBox="1"/>
          <p:nvPr/>
        </p:nvSpPr>
        <p:spPr>
          <a:xfrm>
            <a:off x="6012008" y="3896080"/>
            <a:ext cx="1303363" cy="507831"/>
          </a:xfrm>
          <a:prstGeom prst="rect">
            <a:avLst/>
          </a:prstGeom>
          <a:noFill/>
        </p:spPr>
        <p:txBody>
          <a:bodyPr wrap="square" rtlCol="0">
            <a:spAutoFit/>
          </a:bodyPr>
          <a:lstStyle/>
          <a:p>
            <a:r>
              <a:rPr lang="de-DE" dirty="0" smtClean="0">
                <a:solidFill>
                  <a:schemeClr val="tx2">
                    <a:lumMod val="50000"/>
                  </a:schemeClr>
                </a:solidFill>
              </a:rPr>
              <a:t>Betriebs</a:t>
            </a:r>
          </a:p>
          <a:p>
            <a:r>
              <a:rPr lang="de-DE" dirty="0" smtClean="0">
                <a:solidFill>
                  <a:schemeClr val="tx2">
                    <a:lumMod val="50000"/>
                  </a:schemeClr>
                </a:solidFill>
              </a:rPr>
              <a:t>teil</a:t>
            </a:r>
            <a:endParaRPr lang="de-DE" dirty="0">
              <a:solidFill>
                <a:schemeClr val="tx2">
                  <a:lumMod val="50000"/>
                </a:schemeClr>
              </a:solidFill>
            </a:endParaRPr>
          </a:p>
        </p:txBody>
      </p:sp>
    </p:spTree>
    <p:extLst>
      <p:ext uri="{BB962C8B-B14F-4D97-AF65-F5344CB8AC3E}">
        <p14:creationId xmlns:p14="http://schemas.microsoft.com/office/powerpoint/2010/main" val="2183787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0294" y="253523"/>
            <a:ext cx="8642349" cy="454025"/>
          </a:xfrm>
        </p:spPr>
        <p:txBody>
          <a:bodyPr/>
          <a:lstStyle/>
          <a:p>
            <a:r>
              <a:rPr lang="de-DE" sz="3200" dirty="0" smtClean="0"/>
              <a:t>3. Persönliche Voraussetzungen</a:t>
            </a:r>
            <a:endParaRPr lang="de-DE" sz="3200" dirty="0"/>
          </a:p>
        </p:txBody>
      </p:sp>
      <p:sp>
        <p:nvSpPr>
          <p:cNvPr id="3" name="Inhaltsplatzhalter 2"/>
          <p:cNvSpPr>
            <a:spLocks noGrp="1"/>
          </p:cNvSpPr>
          <p:nvPr>
            <p:ph idx="1"/>
          </p:nvPr>
        </p:nvSpPr>
        <p:spPr>
          <a:xfrm>
            <a:off x="250824" y="1257300"/>
            <a:ext cx="8642349" cy="3246335"/>
          </a:xfrm>
        </p:spPr>
        <p:txBody>
          <a:bodyPr>
            <a:normAutofit/>
          </a:bodyPr>
          <a:lstStyle/>
          <a:p>
            <a:pPr lvl="1">
              <a:defRPr/>
            </a:pPr>
            <a:r>
              <a:rPr lang="de-DE" altLang="de-DE" sz="2000" dirty="0" smtClean="0">
                <a:solidFill>
                  <a:srgbClr val="000000"/>
                </a:solidFill>
                <a:latin typeface="+mn-lt"/>
              </a:rPr>
              <a:t>Arbeitnehmer</a:t>
            </a:r>
            <a:r>
              <a:rPr lang="de-DE" altLang="de-DE" sz="2000" dirty="0">
                <a:solidFill>
                  <a:srgbClr val="000000"/>
                </a:solidFill>
                <a:latin typeface="+mn-lt"/>
              </a:rPr>
              <a:t>/-in muss eine versicherungspflichtige Beschäftigung ausüben/fortsetzen </a:t>
            </a:r>
            <a:r>
              <a:rPr lang="de-DE" altLang="de-DE" sz="2000" dirty="0" smtClean="0">
                <a:solidFill>
                  <a:srgbClr val="000000"/>
                </a:solidFill>
                <a:latin typeface="+mn-lt"/>
              </a:rPr>
              <a:t>oder</a:t>
            </a:r>
          </a:p>
          <a:p>
            <a:pPr lvl="1">
              <a:defRPr/>
            </a:pPr>
            <a:r>
              <a:rPr lang="de-DE" altLang="de-DE" sz="2000" dirty="0" smtClean="0">
                <a:solidFill>
                  <a:srgbClr val="000000"/>
                </a:solidFill>
                <a:latin typeface="+mn-lt"/>
              </a:rPr>
              <a:t> </a:t>
            </a:r>
            <a:r>
              <a:rPr lang="de-DE" altLang="de-DE" sz="2000" dirty="0">
                <a:solidFill>
                  <a:srgbClr val="000000"/>
                </a:solidFill>
                <a:latin typeface="+mn-lt"/>
              </a:rPr>
              <a:t>im Anschluss an die Beendigung eines Berufsausbildungsverhältnisses </a:t>
            </a:r>
            <a:r>
              <a:rPr lang="de-DE" altLang="de-DE" sz="2000" dirty="0" smtClean="0">
                <a:solidFill>
                  <a:srgbClr val="000000"/>
                </a:solidFill>
                <a:latin typeface="+mn-lt"/>
              </a:rPr>
              <a:t>aufnehmen</a:t>
            </a:r>
          </a:p>
          <a:p>
            <a:pPr lvl="1">
              <a:defRPr/>
            </a:pPr>
            <a:endParaRPr lang="de-DE" altLang="de-DE" sz="2000" dirty="0">
              <a:solidFill>
                <a:srgbClr val="000000"/>
              </a:solidFill>
              <a:latin typeface="+mn-lt"/>
            </a:endParaRPr>
          </a:p>
          <a:p>
            <a:pPr lvl="1">
              <a:defRPr/>
            </a:pPr>
            <a:r>
              <a:rPr lang="de-DE" altLang="de-DE" sz="2000" dirty="0">
                <a:solidFill>
                  <a:srgbClr val="000000"/>
                </a:solidFill>
                <a:latin typeface="+mn-lt"/>
              </a:rPr>
              <a:t>das Arbeitsverhältnis darf nicht gekündigt oder durch Aufhebungsvertrag aufgelöst sein</a:t>
            </a:r>
          </a:p>
          <a:p>
            <a:pPr lvl="1">
              <a:defRPr/>
            </a:pPr>
            <a:r>
              <a:rPr lang="de-DE" altLang="de-DE" sz="2000" dirty="0" smtClean="0">
                <a:solidFill>
                  <a:srgbClr val="000000"/>
                </a:solidFill>
                <a:latin typeface="+mn-lt"/>
              </a:rPr>
              <a:t>Arbeitnehmer</a:t>
            </a:r>
            <a:r>
              <a:rPr lang="de-DE" altLang="de-DE" sz="2000" dirty="0">
                <a:solidFill>
                  <a:srgbClr val="000000"/>
                </a:solidFill>
                <a:latin typeface="+mn-lt"/>
              </a:rPr>
              <a:t>/-in darf nicht vom Kurzarbeitergeld ausgeschlossen sein </a:t>
            </a:r>
            <a:r>
              <a:rPr lang="de-DE" altLang="de-DE" sz="2000" dirty="0" smtClean="0">
                <a:solidFill>
                  <a:srgbClr val="000000"/>
                </a:solidFill>
                <a:latin typeface="+mn-lt"/>
              </a:rPr>
              <a:t> (§ 98 Abs. 2 und 3 SGB III)</a:t>
            </a:r>
          </a:p>
          <a:p>
            <a:pPr marL="306900" lvl="1" indent="0">
              <a:buNone/>
            </a:pPr>
            <a:endParaRPr lang="de-DE" dirty="0">
              <a:solidFill>
                <a:srgbClr val="FFC000"/>
              </a:solidFill>
              <a:latin typeface="+mn-lt"/>
            </a:endParaRPr>
          </a:p>
          <a:p>
            <a:pPr lvl="1">
              <a:defRPr/>
            </a:pPr>
            <a:endParaRPr lang="de-DE" altLang="de-DE" dirty="0">
              <a:solidFill>
                <a:srgbClr val="FFC000"/>
              </a:solidFill>
              <a:latin typeface="+mn-lt"/>
            </a:endParaRPr>
          </a:p>
          <a:p>
            <a:endParaRPr lang="de-DE" dirty="0" smtClean="0">
              <a:latin typeface="+mn-lt"/>
            </a:endParaRPr>
          </a:p>
          <a:p>
            <a:endParaRPr lang="de-DE" dirty="0">
              <a:latin typeface="+mn-lt"/>
            </a:endParaRPr>
          </a:p>
        </p:txBody>
      </p:sp>
    </p:spTree>
    <p:extLst>
      <p:ext uri="{BB962C8B-B14F-4D97-AF65-F5344CB8AC3E}">
        <p14:creationId xmlns:p14="http://schemas.microsoft.com/office/powerpoint/2010/main" val="1351071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1651" y="271108"/>
            <a:ext cx="8642349" cy="454025"/>
          </a:xfrm>
        </p:spPr>
        <p:txBody>
          <a:bodyPr/>
          <a:lstStyle/>
          <a:p>
            <a:r>
              <a:rPr lang="de-DE" sz="3200" dirty="0" smtClean="0"/>
              <a:t>4. Anzeige des Arbeitsausfalls</a:t>
            </a:r>
            <a:endParaRPr lang="de-DE" sz="3200" dirty="0"/>
          </a:p>
        </p:txBody>
      </p:sp>
      <p:sp>
        <p:nvSpPr>
          <p:cNvPr id="3" name="Inhaltsplatzhalter 2"/>
          <p:cNvSpPr>
            <a:spLocks noGrp="1"/>
          </p:cNvSpPr>
          <p:nvPr>
            <p:ph idx="1"/>
          </p:nvPr>
        </p:nvSpPr>
        <p:spPr>
          <a:xfrm>
            <a:off x="250825" y="1213338"/>
            <a:ext cx="8642349" cy="3427028"/>
          </a:xfrm>
        </p:spPr>
        <p:txBody>
          <a:bodyPr>
            <a:noAutofit/>
          </a:bodyPr>
          <a:lstStyle/>
          <a:p>
            <a:r>
              <a:rPr lang="de-DE" sz="2000" dirty="0" smtClean="0">
                <a:latin typeface="+mn-lt"/>
              </a:rPr>
              <a:t>Die Anzeige des Arbeitsausfalls ist materiell-rechtliche Voraussetzung für die Gewährung von </a:t>
            </a:r>
            <a:r>
              <a:rPr lang="de-DE" sz="2000" dirty="0" err="1" smtClean="0">
                <a:latin typeface="+mn-lt"/>
              </a:rPr>
              <a:t>Kug</a:t>
            </a:r>
            <a:r>
              <a:rPr lang="de-DE" sz="2000" dirty="0" smtClean="0">
                <a:latin typeface="+mn-lt"/>
              </a:rPr>
              <a:t>.</a:t>
            </a:r>
          </a:p>
          <a:p>
            <a:r>
              <a:rPr lang="de-DE" sz="2000" dirty="0" smtClean="0">
                <a:latin typeface="+mn-lt"/>
              </a:rPr>
              <a:t>zuständig</a:t>
            </a:r>
            <a:r>
              <a:rPr lang="de-DE" sz="2000" dirty="0">
                <a:latin typeface="+mn-lt"/>
              </a:rPr>
              <a:t>: Agentur für Arbeit am Betriebssitz</a:t>
            </a:r>
          </a:p>
          <a:p>
            <a:r>
              <a:rPr lang="de-DE" sz="2000" dirty="0" smtClean="0">
                <a:latin typeface="+mn-lt"/>
              </a:rPr>
              <a:t>Eingang </a:t>
            </a:r>
            <a:r>
              <a:rPr lang="de-DE" sz="2000" u="sng" dirty="0">
                <a:latin typeface="+mn-lt"/>
              </a:rPr>
              <a:t>spätestens am letzten Tag des Monats, in dem die Kurzarbeit </a:t>
            </a:r>
            <a:r>
              <a:rPr lang="de-DE" sz="2000" dirty="0">
                <a:latin typeface="+mn-lt"/>
              </a:rPr>
              <a:t>beginnt</a:t>
            </a:r>
          </a:p>
          <a:p>
            <a:r>
              <a:rPr lang="de-DE" sz="2000" dirty="0" smtClean="0">
                <a:latin typeface="+mn-lt"/>
              </a:rPr>
              <a:t>Glaubhaftmachung </a:t>
            </a:r>
            <a:r>
              <a:rPr lang="de-DE" sz="2000" dirty="0">
                <a:latin typeface="+mn-lt"/>
              </a:rPr>
              <a:t>des erheblichen Arbeitsausfalls und der betrieblichen Voraussetzungen</a:t>
            </a:r>
          </a:p>
          <a:p>
            <a:r>
              <a:rPr lang="de-DE" sz="2000" dirty="0" smtClean="0">
                <a:latin typeface="+mn-lt"/>
              </a:rPr>
              <a:t>Anzeige </a:t>
            </a:r>
            <a:r>
              <a:rPr lang="de-DE" sz="2000" dirty="0">
                <a:latin typeface="+mn-lt"/>
              </a:rPr>
              <a:t>auch durch den Betriebsrat </a:t>
            </a:r>
            <a:r>
              <a:rPr lang="de-DE" sz="2000" dirty="0" smtClean="0">
                <a:latin typeface="+mn-lt"/>
              </a:rPr>
              <a:t>möglich</a:t>
            </a:r>
          </a:p>
          <a:p>
            <a:pPr marL="1350" indent="0">
              <a:buNone/>
            </a:pPr>
            <a:endParaRPr lang="de-DE" sz="2000" dirty="0" smtClean="0">
              <a:latin typeface="+mn-lt"/>
            </a:endParaRPr>
          </a:p>
          <a:p>
            <a:pPr marL="1350" indent="0">
              <a:buNone/>
            </a:pPr>
            <a:r>
              <a:rPr lang="de-DE" sz="2000" b="1" dirty="0" smtClean="0">
                <a:latin typeface="+mn-lt"/>
              </a:rPr>
              <a:t>Achtung</a:t>
            </a:r>
            <a:r>
              <a:rPr lang="de-DE" sz="2000" dirty="0" smtClean="0">
                <a:latin typeface="+mn-lt"/>
              </a:rPr>
              <a:t>: Nicht verwechseln mit Antrag auf Kurzarbeitergeld, hier andere Fristen!</a:t>
            </a:r>
            <a:endParaRPr lang="de-DE" sz="2000" dirty="0">
              <a:latin typeface="+mn-lt"/>
            </a:endParaRPr>
          </a:p>
          <a:p>
            <a:endParaRPr lang="de-DE" sz="2000" dirty="0"/>
          </a:p>
        </p:txBody>
      </p:sp>
    </p:spTree>
    <p:extLst>
      <p:ext uri="{BB962C8B-B14F-4D97-AF65-F5344CB8AC3E}">
        <p14:creationId xmlns:p14="http://schemas.microsoft.com/office/powerpoint/2010/main" val="3855695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715" y="232507"/>
            <a:ext cx="8678008" cy="454025"/>
          </a:xfrm>
        </p:spPr>
        <p:txBody>
          <a:bodyPr/>
          <a:lstStyle/>
          <a:p>
            <a:r>
              <a:rPr lang="de-DE" sz="3600" dirty="0" smtClean="0"/>
              <a:t>Kurzarbeit: </a:t>
            </a:r>
            <a:r>
              <a:rPr lang="de-DE" sz="2400" dirty="0" smtClean="0"/>
              <a:t>Ein </a:t>
            </a:r>
            <a:r>
              <a:rPr lang="de-DE" sz="2400" b="0" dirty="0" smtClean="0"/>
              <a:t>Baustein </a:t>
            </a:r>
            <a:r>
              <a:rPr lang="de-DE" sz="2400" b="0" dirty="0"/>
              <a:t>im </a:t>
            </a:r>
            <a:r>
              <a:rPr lang="de-DE" sz="2400" b="0" dirty="0" smtClean="0"/>
              <a:t>Instrumenten-</a:t>
            </a:r>
            <a:br>
              <a:rPr lang="de-DE" sz="2400" b="0" dirty="0" smtClean="0"/>
            </a:br>
            <a:r>
              <a:rPr lang="de-DE" sz="2400" b="0" dirty="0" err="1" smtClean="0"/>
              <a:t>kasten</a:t>
            </a:r>
            <a:r>
              <a:rPr lang="de-DE" sz="2400" b="0" dirty="0" smtClean="0"/>
              <a:t> zur Beschäftigungssicherung</a:t>
            </a:r>
            <a:endParaRPr lang="de-DE" sz="2400" b="0" dirty="0"/>
          </a:p>
        </p:txBody>
      </p:sp>
      <p:sp>
        <p:nvSpPr>
          <p:cNvPr id="4" name="Sechseck 3"/>
          <p:cNvSpPr/>
          <p:nvPr/>
        </p:nvSpPr>
        <p:spPr bwMode="auto">
          <a:xfrm>
            <a:off x="2580776" y="1984623"/>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5" name="Sechseck 4"/>
          <p:cNvSpPr/>
          <p:nvPr/>
        </p:nvSpPr>
        <p:spPr bwMode="auto">
          <a:xfrm>
            <a:off x="1484053" y="1318513"/>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6" name="Sechseck 5"/>
          <p:cNvSpPr/>
          <p:nvPr/>
        </p:nvSpPr>
        <p:spPr bwMode="auto">
          <a:xfrm>
            <a:off x="2580775" y="3274786"/>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7" name="Sechseck 6"/>
          <p:cNvSpPr/>
          <p:nvPr/>
        </p:nvSpPr>
        <p:spPr bwMode="auto">
          <a:xfrm>
            <a:off x="3706346" y="2612745"/>
            <a:ext cx="1310323" cy="1213678"/>
          </a:xfrm>
          <a:prstGeom prst="hexagon">
            <a:avLst/>
          </a:prstGeom>
          <a:solidFill>
            <a:schemeClr val="tx1"/>
          </a:solidFill>
          <a:ln w="9525" cap="flat" cmpd="sng" algn="ctr">
            <a:solidFill>
              <a:schemeClr val="tx1">
                <a:lumMod val="60000"/>
                <a:lumOff val="40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8" name="Sechseck 7"/>
          <p:cNvSpPr/>
          <p:nvPr/>
        </p:nvSpPr>
        <p:spPr bwMode="auto">
          <a:xfrm>
            <a:off x="3695902" y="3899485"/>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9" name="Sechseck 8"/>
          <p:cNvSpPr/>
          <p:nvPr/>
        </p:nvSpPr>
        <p:spPr bwMode="auto">
          <a:xfrm>
            <a:off x="5920890" y="2658052"/>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10" name="Sechseck 9"/>
          <p:cNvSpPr/>
          <p:nvPr/>
        </p:nvSpPr>
        <p:spPr bwMode="auto">
          <a:xfrm>
            <a:off x="4811028" y="3292646"/>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11" name="Sechseck 10"/>
          <p:cNvSpPr/>
          <p:nvPr/>
        </p:nvSpPr>
        <p:spPr bwMode="auto">
          <a:xfrm>
            <a:off x="3709739" y="1299584"/>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12" name="Sechseck 11"/>
          <p:cNvSpPr/>
          <p:nvPr/>
        </p:nvSpPr>
        <p:spPr bwMode="auto">
          <a:xfrm>
            <a:off x="4811029" y="1993230"/>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13" name="Textfeld 12"/>
          <p:cNvSpPr txBox="1"/>
          <p:nvPr/>
        </p:nvSpPr>
        <p:spPr>
          <a:xfrm>
            <a:off x="3833225" y="1679119"/>
            <a:ext cx="1056563" cy="577081"/>
          </a:xfrm>
          <a:prstGeom prst="rect">
            <a:avLst/>
          </a:prstGeom>
          <a:noFill/>
          <a:ln>
            <a:noFill/>
          </a:ln>
        </p:spPr>
        <p:txBody>
          <a:bodyPr wrap="square" rtlCol="0">
            <a:spAutoFit/>
          </a:bodyPr>
          <a:lstStyle/>
          <a:p>
            <a:pPr algn="ctr">
              <a:buNone/>
            </a:pPr>
            <a:r>
              <a:rPr lang="de-DE" sz="1050" b="1" dirty="0" smtClean="0"/>
              <a:t>Abbau Arbeitszeit-konten</a:t>
            </a:r>
            <a:endParaRPr lang="de-DE" sz="1050" b="1" dirty="0"/>
          </a:p>
        </p:txBody>
      </p:sp>
      <p:sp>
        <p:nvSpPr>
          <p:cNvPr id="14" name="Textfeld 13"/>
          <p:cNvSpPr txBox="1"/>
          <p:nvPr/>
        </p:nvSpPr>
        <p:spPr>
          <a:xfrm>
            <a:off x="3687902" y="3095531"/>
            <a:ext cx="1353995" cy="253916"/>
          </a:xfrm>
          <a:prstGeom prst="rect">
            <a:avLst/>
          </a:prstGeom>
          <a:noFill/>
          <a:ln>
            <a:noFill/>
          </a:ln>
        </p:spPr>
        <p:txBody>
          <a:bodyPr wrap="square" rtlCol="0">
            <a:spAutoFit/>
          </a:bodyPr>
          <a:lstStyle/>
          <a:p>
            <a:pPr algn="ctr">
              <a:buNone/>
            </a:pPr>
            <a:r>
              <a:rPr lang="de-DE" sz="1050" b="1" dirty="0" smtClean="0">
                <a:solidFill>
                  <a:schemeClr val="bg1"/>
                </a:solidFill>
              </a:rPr>
              <a:t>Kurzarbeit</a:t>
            </a:r>
            <a:endParaRPr lang="de-DE" sz="1050" b="1" dirty="0">
              <a:solidFill>
                <a:schemeClr val="bg1"/>
              </a:solidFill>
            </a:endParaRPr>
          </a:p>
        </p:txBody>
      </p:sp>
      <p:sp>
        <p:nvSpPr>
          <p:cNvPr id="15" name="Textfeld 14"/>
          <p:cNvSpPr txBox="1"/>
          <p:nvPr/>
        </p:nvSpPr>
        <p:spPr>
          <a:xfrm>
            <a:off x="3819594" y="4352293"/>
            <a:ext cx="1062937" cy="253916"/>
          </a:xfrm>
          <a:prstGeom prst="rect">
            <a:avLst/>
          </a:prstGeom>
          <a:noFill/>
          <a:ln>
            <a:noFill/>
          </a:ln>
        </p:spPr>
        <p:txBody>
          <a:bodyPr wrap="square" rtlCol="0">
            <a:spAutoFit/>
          </a:bodyPr>
          <a:lstStyle/>
          <a:p>
            <a:pPr algn="ctr">
              <a:buNone/>
            </a:pPr>
            <a:r>
              <a:rPr lang="de-DE" sz="1050" b="1" dirty="0" smtClean="0"/>
              <a:t>…</a:t>
            </a:r>
            <a:endParaRPr lang="de-DE" sz="1050" b="1" dirty="0"/>
          </a:p>
        </p:txBody>
      </p:sp>
      <p:sp>
        <p:nvSpPr>
          <p:cNvPr id="16" name="Textfeld 15"/>
          <p:cNvSpPr txBox="1"/>
          <p:nvPr/>
        </p:nvSpPr>
        <p:spPr>
          <a:xfrm>
            <a:off x="5000959" y="3748341"/>
            <a:ext cx="1026114" cy="415498"/>
          </a:xfrm>
          <a:prstGeom prst="rect">
            <a:avLst/>
          </a:prstGeom>
          <a:noFill/>
          <a:ln>
            <a:noFill/>
          </a:ln>
        </p:spPr>
        <p:txBody>
          <a:bodyPr wrap="square" rtlCol="0">
            <a:spAutoFit/>
          </a:bodyPr>
          <a:lstStyle/>
          <a:p>
            <a:pPr algn="ctr">
              <a:buNone/>
            </a:pPr>
            <a:r>
              <a:rPr lang="de-DE" sz="1050" b="1" dirty="0" smtClean="0"/>
              <a:t>Ausweitung Qualifizierung </a:t>
            </a:r>
            <a:endParaRPr lang="de-DE" sz="1050" b="1" dirty="0"/>
          </a:p>
        </p:txBody>
      </p:sp>
      <p:sp>
        <p:nvSpPr>
          <p:cNvPr id="17" name="Textfeld 16"/>
          <p:cNvSpPr txBox="1"/>
          <p:nvPr/>
        </p:nvSpPr>
        <p:spPr>
          <a:xfrm>
            <a:off x="4916912" y="2316109"/>
            <a:ext cx="1128963" cy="577081"/>
          </a:xfrm>
          <a:prstGeom prst="rect">
            <a:avLst/>
          </a:prstGeom>
          <a:noFill/>
          <a:ln>
            <a:noFill/>
          </a:ln>
        </p:spPr>
        <p:txBody>
          <a:bodyPr wrap="square" rtlCol="0">
            <a:spAutoFit/>
          </a:bodyPr>
          <a:lstStyle/>
          <a:p>
            <a:pPr algn="ctr">
              <a:buNone/>
            </a:pPr>
            <a:r>
              <a:rPr lang="de-DE" sz="1050" b="1" dirty="0" smtClean="0"/>
              <a:t>Abschluss Zukunfts-</a:t>
            </a:r>
          </a:p>
          <a:p>
            <a:pPr algn="ctr">
              <a:buNone/>
            </a:pPr>
            <a:r>
              <a:rPr lang="de-DE" sz="1050" b="1" dirty="0" err="1" smtClean="0"/>
              <a:t>vereinbarung</a:t>
            </a:r>
            <a:endParaRPr lang="de-DE" sz="1050" b="1" dirty="0"/>
          </a:p>
        </p:txBody>
      </p:sp>
      <p:sp>
        <p:nvSpPr>
          <p:cNvPr id="18" name="Textfeld 17"/>
          <p:cNvSpPr txBox="1"/>
          <p:nvPr/>
        </p:nvSpPr>
        <p:spPr>
          <a:xfrm>
            <a:off x="1726872" y="1733343"/>
            <a:ext cx="1062937" cy="415498"/>
          </a:xfrm>
          <a:prstGeom prst="rect">
            <a:avLst/>
          </a:prstGeom>
          <a:noFill/>
          <a:ln>
            <a:noFill/>
          </a:ln>
        </p:spPr>
        <p:txBody>
          <a:bodyPr wrap="square" rtlCol="0">
            <a:spAutoFit/>
          </a:bodyPr>
          <a:lstStyle/>
          <a:p>
            <a:pPr>
              <a:buNone/>
            </a:pPr>
            <a:r>
              <a:rPr lang="de-DE" sz="1050" b="1" dirty="0" smtClean="0"/>
              <a:t>Verzicht auf Mehrarbeit</a:t>
            </a:r>
          </a:p>
        </p:txBody>
      </p:sp>
      <p:sp>
        <p:nvSpPr>
          <p:cNvPr id="19" name="Textfeld 18"/>
          <p:cNvSpPr txBox="1"/>
          <p:nvPr/>
        </p:nvSpPr>
        <p:spPr>
          <a:xfrm>
            <a:off x="6001083" y="2893190"/>
            <a:ext cx="1180159" cy="900246"/>
          </a:xfrm>
          <a:prstGeom prst="rect">
            <a:avLst/>
          </a:prstGeom>
          <a:noFill/>
          <a:ln>
            <a:noFill/>
          </a:ln>
        </p:spPr>
        <p:txBody>
          <a:bodyPr wrap="square" rtlCol="0">
            <a:spAutoFit/>
          </a:bodyPr>
          <a:lstStyle/>
          <a:p>
            <a:pPr algn="ctr"/>
            <a:r>
              <a:rPr lang="de-DE" sz="1050" b="1" dirty="0" smtClean="0"/>
              <a:t>Nutzung </a:t>
            </a:r>
          </a:p>
          <a:p>
            <a:pPr algn="ctr"/>
            <a:r>
              <a:rPr lang="de-DE" sz="1050" b="1" dirty="0" smtClean="0"/>
              <a:t>TV Beschäftigungs-sicherung</a:t>
            </a:r>
            <a:endParaRPr lang="de-DE" sz="1050" b="1" dirty="0"/>
          </a:p>
          <a:p>
            <a:pPr>
              <a:buNone/>
            </a:pPr>
            <a:endParaRPr lang="de-DE" sz="1050" b="1" dirty="0"/>
          </a:p>
        </p:txBody>
      </p:sp>
      <p:sp>
        <p:nvSpPr>
          <p:cNvPr id="20" name="Textfeld 19"/>
          <p:cNvSpPr txBox="1"/>
          <p:nvPr/>
        </p:nvSpPr>
        <p:spPr>
          <a:xfrm>
            <a:off x="2746374" y="2337213"/>
            <a:ext cx="1026114" cy="577081"/>
          </a:xfrm>
          <a:prstGeom prst="rect">
            <a:avLst/>
          </a:prstGeom>
          <a:noFill/>
          <a:ln>
            <a:noFill/>
          </a:ln>
        </p:spPr>
        <p:txBody>
          <a:bodyPr wrap="square" rtlCol="0">
            <a:spAutoFit/>
          </a:bodyPr>
          <a:lstStyle/>
          <a:p>
            <a:pPr algn="ctr">
              <a:buNone/>
            </a:pPr>
            <a:r>
              <a:rPr lang="de-DE" sz="1050" b="1" dirty="0" smtClean="0"/>
              <a:t>Insourcing von Fremdvergabe</a:t>
            </a:r>
            <a:endParaRPr lang="de-DE" sz="1050" b="1" dirty="0"/>
          </a:p>
        </p:txBody>
      </p:sp>
      <p:sp>
        <p:nvSpPr>
          <p:cNvPr id="21" name="Textfeld 20"/>
          <p:cNvSpPr txBox="1"/>
          <p:nvPr/>
        </p:nvSpPr>
        <p:spPr>
          <a:xfrm>
            <a:off x="2736637" y="3697018"/>
            <a:ext cx="1062937" cy="415498"/>
          </a:xfrm>
          <a:prstGeom prst="rect">
            <a:avLst/>
          </a:prstGeom>
          <a:noFill/>
          <a:ln>
            <a:noFill/>
          </a:ln>
        </p:spPr>
        <p:txBody>
          <a:bodyPr wrap="square" rtlCol="0">
            <a:spAutoFit/>
          </a:bodyPr>
          <a:lstStyle/>
          <a:p>
            <a:pPr algn="ctr">
              <a:buNone/>
            </a:pPr>
            <a:r>
              <a:rPr lang="de-DE" sz="1050" b="1" dirty="0" smtClean="0"/>
              <a:t>Nutzung Altersteilzeit</a:t>
            </a:r>
            <a:endParaRPr lang="de-DE" sz="1050" b="1" dirty="0"/>
          </a:p>
        </p:txBody>
      </p:sp>
    </p:spTree>
    <p:extLst>
      <p:ext uri="{BB962C8B-B14F-4D97-AF65-F5344CB8AC3E}">
        <p14:creationId xmlns:p14="http://schemas.microsoft.com/office/powerpoint/2010/main" val="277069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9019" y="1482705"/>
            <a:ext cx="4859057" cy="2524062"/>
          </a:xfrm>
        </p:spPr>
        <p:txBody>
          <a:bodyPr/>
          <a:lstStyle/>
          <a:p>
            <a:r>
              <a:rPr lang="de-DE" sz="3200" dirty="0"/>
              <a:t>4</a:t>
            </a:r>
            <a:r>
              <a:rPr lang="de-DE" sz="3200" dirty="0" smtClean="0"/>
              <a:t>. Arbeitsrechtliche Voraussetzungen für Kurzarbeit und </a:t>
            </a:r>
            <a:r>
              <a:rPr lang="de-DE" sz="3200" dirty="0" err="1" smtClean="0"/>
              <a:t>einführung</a:t>
            </a:r>
            <a:r>
              <a:rPr lang="de-DE" sz="3200" dirty="0" smtClean="0"/>
              <a:t> im Betrieb</a:t>
            </a:r>
            <a:endParaRPr lang="de-DE" sz="3200" dirty="0"/>
          </a:p>
        </p:txBody>
      </p:sp>
    </p:spTree>
    <p:extLst>
      <p:ext uri="{BB962C8B-B14F-4D97-AF65-F5344CB8AC3E}">
        <p14:creationId xmlns:p14="http://schemas.microsoft.com/office/powerpoint/2010/main" val="1770240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57615"/>
            <a:ext cx="8642349" cy="454025"/>
          </a:xfrm>
        </p:spPr>
        <p:txBody>
          <a:bodyPr/>
          <a:lstStyle/>
          <a:p>
            <a:r>
              <a:rPr lang="de-DE" dirty="0" smtClean="0"/>
              <a:t>Arbeitsrechtliche Voraussetzungen</a:t>
            </a:r>
            <a:endParaRPr lang="de-DE" dirty="0"/>
          </a:p>
        </p:txBody>
      </p:sp>
      <p:sp>
        <p:nvSpPr>
          <p:cNvPr id="3" name="Inhaltsplatzhalter 2"/>
          <p:cNvSpPr>
            <a:spLocks noGrp="1"/>
          </p:cNvSpPr>
          <p:nvPr>
            <p:ph idx="1"/>
          </p:nvPr>
        </p:nvSpPr>
        <p:spPr>
          <a:xfrm>
            <a:off x="250825" y="879231"/>
            <a:ext cx="8642349" cy="4078083"/>
          </a:xfrm>
        </p:spPr>
        <p:txBody>
          <a:bodyPr>
            <a:normAutofit lnSpcReduction="10000"/>
          </a:bodyPr>
          <a:lstStyle/>
          <a:p>
            <a:r>
              <a:rPr lang="de-DE" dirty="0">
                <a:latin typeface="+mn-lt"/>
              </a:rPr>
              <a:t>Kurzarbeit mit der Folge des Wegfalls des Vergütungsanspruchs darf der Arbeitgeber </a:t>
            </a:r>
            <a:r>
              <a:rPr lang="de-DE" dirty="0" smtClean="0">
                <a:latin typeface="+mn-lt"/>
              </a:rPr>
              <a:t>nicht </a:t>
            </a:r>
            <a:r>
              <a:rPr lang="de-DE" dirty="0">
                <a:latin typeface="+mn-lt"/>
              </a:rPr>
              <a:t>einseitig </a:t>
            </a:r>
            <a:r>
              <a:rPr lang="de-DE" dirty="0" smtClean="0">
                <a:latin typeface="+mn-lt"/>
              </a:rPr>
              <a:t>anordnen</a:t>
            </a:r>
            <a:r>
              <a:rPr lang="de-DE" dirty="0">
                <a:latin typeface="+mn-lt"/>
              </a:rPr>
              <a:t>.</a:t>
            </a:r>
            <a:endParaRPr lang="de-DE" dirty="0" smtClean="0">
              <a:latin typeface="+mn-lt"/>
            </a:endParaRPr>
          </a:p>
          <a:p>
            <a:r>
              <a:rPr lang="de-DE" dirty="0" smtClean="0">
                <a:latin typeface="+mn-lt"/>
              </a:rPr>
              <a:t>Dies geht nur</a:t>
            </a:r>
            <a:r>
              <a:rPr lang="de-DE" dirty="0">
                <a:latin typeface="+mn-lt"/>
              </a:rPr>
              <a:t>, wenn dies </a:t>
            </a:r>
            <a:r>
              <a:rPr lang="de-DE" dirty="0" smtClean="0">
                <a:latin typeface="+mn-lt"/>
              </a:rPr>
              <a:t>kollektivrechtlich oder einzelvertraglich vereinbart </a:t>
            </a:r>
            <a:r>
              <a:rPr lang="de-DE" dirty="0">
                <a:latin typeface="+mn-lt"/>
              </a:rPr>
              <a:t>worden ist. </a:t>
            </a:r>
            <a:endParaRPr lang="de-DE" dirty="0" smtClean="0">
              <a:latin typeface="+mn-lt"/>
            </a:endParaRPr>
          </a:p>
          <a:p>
            <a:r>
              <a:rPr lang="de-DE" dirty="0" smtClean="0">
                <a:latin typeface="+mn-lt"/>
              </a:rPr>
              <a:t>In Betrieben mit </a:t>
            </a:r>
            <a:r>
              <a:rPr lang="de-DE" dirty="0">
                <a:latin typeface="+mn-lt"/>
              </a:rPr>
              <a:t>Betriebsrat muss der BR </a:t>
            </a:r>
            <a:r>
              <a:rPr lang="de-DE" dirty="0" smtClean="0">
                <a:latin typeface="+mn-lt"/>
              </a:rPr>
              <a:t>zwingend mitbestimmen (§ </a:t>
            </a:r>
            <a:r>
              <a:rPr lang="de-DE" dirty="0">
                <a:latin typeface="+mn-lt"/>
              </a:rPr>
              <a:t>87 Abs. 1 Nr. 3 </a:t>
            </a:r>
            <a:r>
              <a:rPr lang="de-DE" dirty="0" smtClean="0">
                <a:latin typeface="+mn-lt"/>
              </a:rPr>
              <a:t>BetrVG): </a:t>
            </a:r>
          </a:p>
          <a:p>
            <a:r>
              <a:rPr lang="de-DE" dirty="0" smtClean="0">
                <a:latin typeface="+mn-lt"/>
              </a:rPr>
              <a:t>Die abzuschließende BV muss bestimmte Mindestvoraussetzungen enthalten, damit sie wirksam ist und Kurzarbeitergeld gezahlt werden kann, wenn auch die übrigen Voraussetzungen vorliegen :</a:t>
            </a:r>
          </a:p>
          <a:p>
            <a:pPr lvl="1"/>
            <a:r>
              <a:rPr lang="de-DE" sz="1600" dirty="0" smtClean="0">
                <a:latin typeface="+mn-lt"/>
              </a:rPr>
              <a:t>Beginn </a:t>
            </a:r>
            <a:r>
              <a:rPr lang="de-DE" sz="1600" dirty="0">
                <a:latin typeface="+mn-lt"/>
              </a:rPr>
              <a:t>und Dauer der Kurzarbeit, </a:t>
            </a:r>
            <a:endParaRPr lang="de-DE" sz="1600" dirty="0" smtClean="0">
              <a:latin typeface="+mn-lt"/>
            </a:endParaRPr>
          </a:p>
          <a:p>
            <a:pPr lvl="1"/>
            <a:r>
              <a:rPr lang="de-DE" sz="1600" dirty="0" smtClean="0">
                <a:latin typeface="+mn-lt"/>
              </a:rPr>
              <a:t> </a:t>
            </a:r>
            <a:r>
              <a:rPr lang="de-DE" sz="1600" dirty="0">
                <a:latin typeface="+mn-lt"/>
              </a:rPr>
              <a:t>Lage und Verteilung der Arbeitszeit, </a:t>
            </a:r>
            <a:endParaRPr lang="de-DE" sz="1600" dirty="0" smtClean="0">
              <a:latin typeface="+mn-lt"/>
            </a:endParaRPr>
          </a:p>
          <a:p>
            <a:pPr lvl="1"/>
            <a:r>
              <a:rPr lang="de-DE" sz="1600" dirty="0" smtClean="0">
                <a:latin typeface="+mn-lt"/>
              </a:rPr>
              <a:t> </a:t>
            </a:r>
            <a:r>
              <a:rPr lang="de-DE" sz="1600" dirty="0">
                <a:latin typeface="+mn-lt"/>
              </a:rPr>
              <a:t>Auswahl der von der Kurzarbeit betroffenen Arbeitnehmer </a:t>
            </a:r>
            <a:endParaRPr lang="de-DE" sz="1600" dirty="0" smtClean="0">
              <a:latin typeface="+mn-lt"/>
            </a:endParaRPr>
          </a:p>
          <a:p>
            <a:pPr lvl="1"/>
            <a:r>
              <a:rPr lang="de-DE" sz="1600" dirty="0" smtClean="0">
                <a:latin typeface="+mn-lt"/>
              </a:rPr>
              <a:t>Zeiträume</a:t>
            </a:r>
            <a:r>
              <a:rPr lang="de-DE" sz="1600" dirty="0">
                <a:latin typeface="+mn-lt"/>
              </a:rPr>
              <a:t>, in denen die Arbeit ganz ausfallen </a:t>
            </a:r>
            <a:r>
              <a:rPr lang="de-DE" sz="1600" dirty="0" smtClean="0">
                <a:latin typeface="+mn-lt"/>
              </a:rPr>
              <a:t>soll</a:t>
            </a:r>
          </a:p>
          <a:p>
            <a:pPr marL="306900" lvl="1" indent="0">
              <a:buNone/>
            </a:pPr>
            <a:r>
              <a:rPr lang="de-DE" dirty="0" smtClean="0">
                <a:latin typeface="+mn-lt"/>
              </a:rPr>
              <a:t/>
            </a:r>
            <a:br>
              <a:rPr lang="de-DE" dirty="0" smtClean="0">
                <a:latin typeface="+mn-lt"/>
              </a:rPr>
            </a:br>
            <a:r>
              <a:rPr lang="de-DE" dirty="0" smtClean="0">
                <a:latin typeface="+mn-lt"/>
              </a:rPr>
              <a:t>Zu beachten ist der Tarifvorrang!</a:t>
            </a:r>
            <a:endParaRPr lang="de-DE" dirty="0">
              <a:latin typeface="+mn-lt"/>
            </a:endParaRPr>
          </a:p>
        </p:txBody>
      </p:sp>
    </p:spTree>
    <p:extLst>
      <p:ext uri="{BB962C8B-B14F-4D97-AF65-F5344CB8AC3E}">
        <p14:creationId xmlns:p14="http://schemas.microsoft.com/office/powerpoint/2010/main" val="1576510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chseck 16"/>
          <p:cNvSpPr/>
          <p:nvPr/>
        </p:nvSpPr>
        <p:spPr bwMode="auto">
          <a:xfrm>
            <a:off x="6559005" y="2530448"/>
            <a:ext cx="1310323" cy="1213678"/>
          </a:xfrm>
          <a:prstGeom prst="hexagon">
            <a:avLst/>
          </a:prstGeom>
          <a:solidFill>
            <a:schemeClr val="tx1"/>
          </a:solidFill>
          <a:ln w="9525" cap="flat" cmpd="sng" algn="ctr">
            <a:solidFill>
              <a:schemeClr val="tx1">
                <a:lumMod val="60000"/>
                <a:lumOff val="40000"/>
              </a:scheme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8" name="Inhaltsplatzhalter 5">
            <a:extLst>
              <a:ext uri="{FF2B5EF4-FFF2-40B4-BE49-F238E27FC236}">
                <a16:creationId xmlns:a16="http://schemas.microsoft.com/office/drawing/2014/main" id="{96DA35B3-6E90-7C44-9177-0E1CDE442267}"/>
              </a:ext>
            </a:extLst>
          </p:cNvPr>
          <p:cNvSpPr txBox="1">
            <a:spLocks/>
          </p:cNvSpPr>
          <p:nvPr/>
        </p:nvSpPr>
        <p:spPr>
          <a:xfrm>
            <a:off x="4556062" y="572311"/>
            <a:ext cx="2583013" cy="3572134"/>
          </a:xfrm>
          <a:prstGeom prst="rect">
            <a:avLst/>
          </a:prstGeom>
        </p:spPr>
        <p:txBody>
          <a:bodyPr vert="horz" lIns="0" tIns="0" rIns="0" bIns="0" rtlCol="0">
            <a:normAutofit/>
          </a:bodyPr>
          <a:lstStyle>
            <a:lvl1pPr marL="28080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Calibri" panose="020F0502020204030204" pitchFamily="34" charset="0"/>
                <a:ea typeface="+mn-ea"/>
                <a:cs typeface="Calibri" panose="020F0502020204030204" pitchFamily="34" charset="0"/>
              </a:defRPr>
            </a:lvl1pPr>
            <a:lvl2pPr marL="5863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Calibri" panose="020F0502020204030204" pitchFamily="34" charset="0"/>
                <a:ea typeface="+mn-ea"/>
                <a:cs typeface="Calibri" panose="020F0502020204030204" pitchFamily="34" charset="0"/>
              </a:defRPr>
            </a:lvl2pPr>
            <a:lvl3pPr marL="899550" indent="-285750" algn="l" defTabSz="685800" rtl="0" eaLnBrk="1" latinLnBrk="0" hangingPunct="1">
              <a:lnSpc>
                <a:spcPct val="90000"/>
              </a:lnSpc>
              <a:spcBef>
                <a:spcPts val="750"/>
              </a:spcBef>
              <a:buSzPct val="90000"/>
              <a:buFontTx/>
              <a:buBlip>
                <a:blip r:embed="rId3"/>
              </a:buBlip>
              <a:defRPr sz="1800" b="0" i="0" kern="1200">
                <a:solidFill>
                  <a:srgbClr val="3C3C3B"/>
                </a:solidFill>
                <a:latin typeface="Calibri" panose="020F0502020204030204" pitchFamily="34" charset="0"/>
                <a:ea typeface="+mn-ea"/>
                <a:cs typeface="Calibri" panose="020F0502020204030204" pitchFamily="34" charset="0"/>
              </a:defRPr>
            </a:lvl3pPr>
            <a:lvl4pPr marL="12001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Calibri" panose="020F0502020204030204" pitchFamily="34" charset="0"/>
                <a:ea typeface="+mn-ea"/>
                <a:cs typeface="Calibri" panose="020F0502020204030204" pitchFamily="34" charset="0"/>
              </a:defRPr>
            </a:lvl4pPr>
            <a:lvl5pPr marL="1471050" indent="-243450" algn="l" defTabSz="685800" rtl="0" eaLnBrk="1" latinLnBrk="0" hangingPunct="1">
              <a:lnSpc>
                <a:spcPct val="90000"/>
              </a:lnSpc>
              <a:spcBef>
                <a:spcPts val="750"/>
              </a:spcBef>
              <a:buFontTx/>
              <a:buBlip>
                <a:blip r:embed="rId3"/>
              </a:buBlip>
              <a:defRPr sz="1800" b="0" i="0" kern="1200">
                <a:solidFill>
                  <a:srgbClr val="3C3C3B"/>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350" indent="0">
              <a:lnSpc>
                <a:spcPct val="120000"/>
              </a:lnSpc>
              <a:buNone/>
            </a:pPr>
            <a:endParaRPr lang="de-DE" dirty="0" smtClean="0"/>
          </a:p>
          <a:p>
            <a:pPr>
              <a:lnSpc>
                <a:spcPct val="120000"/>
              </a:lnSpc>
            </a:pPr>
            <a:r>
              <a:rPr lang="de-DE" dirty="0" smtClean="0">
                <a:latin typeface="+mn-lt"/>
              </a:rPr>
              <a:t>Kurzarbeit </a:t>
            </a:r>
            <a:r>
              <a:rPr lang="de-DE" dirty="0">
                <a:latin typeface="+mn-lt"/>
              </a:rPr>
              <a:t>kann nur aufgrund kollektiver oder einzelvertraglicher Grundlage eingeführt werden. </a:t>
            </a:r>
          </a:p>
          <a:p>
            <a:pPr>
              <a:lnSpc>
                <a:spcPct val="120000"/>
              </a:lnSpc>
            </a:pPr>
            <a:endParaRPr lang="de-DE" sz="1400" dirty="0" smtClean="0">
              <a:latin typeface="+mn-lt"/>
              <a:cs typeface="+mn-cs"/>
            </a:endParaRPr>
          </a:p>
          <a:p>
            <a:pPr marL="1350" indent="0">
              <a:buNone/>
            </a:pPr>
            <a:endParaRPr lang="de-DE" dirty="0" smtClean="0">
              <a:latin typeface="+mn-lt"/>
            </a:endParaRPr>
          </a:p>
        </p:txBody>
      </p:sp>
      <p:sp>
        <p:nvSpPr>
          <p:cNvPr id="7" name="Titel 1"/>
          <p:cNvSpPr>
            <a:spLocks noGrp="1"/>
          </p:cNvSpPr>
          <p:nvPr>
            <p:ph type="title"/>
          </p:nvPr>
        </p:nvSpPr>
        <p:spPr>
          <a:xfrm>
            <a:off x="403225" y="283616"/>
            <a:ext cx="7880644" cy="454025"/>
          </a:xfrm>
        </p:spPr>
        <p:txBody>
          <a:bodyPr/>
          <a:lstStyle/>
          <a:p>
            <a:r>
              <a:rPr lang="de-DE" sz="3200" dirty="0" smtClean="0"/>
              <a:t>Wie wird Kurzarbeit im Betrieb Eingeführt?</a:t>
            </a:r>
            <a:endParaRPr lang="de-DE" sz="3200" dirty="0"/>
          </a:p>
        </p:txBody>
      </p:sp>
      <p:sp>
        <p:nvSpPr>
          <p:cNvPr id="9" name="Sechseck 8"/>
          <p:cNvSpPr/>
          <p:nvPr/>
        </p:nvSpPr>
        <p:spPr bwMode="auto">
          <a:xfrm>
            <a:off x="7539012" y="1894621"/>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10" name="Sechseck 9"/>
          <p:cNvSpPr/>
          <p:nvPr/>
        </p:nvSpPr>
        <p:spPr bwMode="auto">
          <a:xfrm>
            <a:off x="7563075" y="3152139"/>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11" name="Sechseck 10"/>
          <p:cNvSpPr/>
          <p:nvPr/>
        </p:nvSpPr>
        <p:spPr bwMode="auto">
          <a:xfrm>
            <a:off x="5534033" y="3137287"/>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12" name="Sechseck 11"/>
          <p:cNvSpPr/>
          <p:nvPr/>
        </p:nvSpPr>
        <p:spPr bwMode="auto">
          <a:xfrm>
            <a:off x="6533699" y="3782934"/>
            <a:ext cx="1310323" cy="1213678"/>
          </a:xfrm>
          <a:prstGeom prst="hexagon">
            <a:avLst/>
          </a:prstGeom>
          <a:solidFill>
            <a:schemeClr val="bg1"/>
          </a:solidFill>
          <a:ln w="9525" cap="flat" cmpd="sng" algn="ctr">
            <a:solidFill>
              <a:schemeClr val="bg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0" tIns="0" rIns="0" bIns="0" numCol="1" rtlCol="0" anchor="t" anchorCtr="0" compatLnSpc="1">
            <a:prstTxWarp prst="textNoShape">
              <a:avLst/>
            </a:prstTxWarp>
          </a:bodyPr>
          <a:lstStyle/>
          <a:p>
            <a:pPr fontAlgn="base">
              <a:spcBef>
                <a:spcPct val="0"/>
              </a:spcBef>
              <a:spcAft>
                <a:spcPct val="0"/>
              </a:spcAft>
            </a:pPr>
            <a:endParaRPr lang="de-DE" sz="1800" dirty="0">
              <a:solidFill>
                <a:schemeClr val="bg1"/>
              </a:solidFill>
              <a:latin typeface="Arial" charset="0"/>
            </a:endParaRPr>
          </a:p>
        </p:txBody>
      </p:sp>
      <p:sp>
        <p:nvSpPr>
          <p:cNvPr id="13" name="Textfeld 12"/>
          <p:cNvSpPr txBox="1"/>
          <p:nvPr/>
        </p:nvSpPr>
        <p:spPr>
          <a:xfrm>
            <a:off x="7621467" y="2358378"/>
            <a:ext cx="1056563" cy="253916"/>
          </a:xfrm>
          <a:prstGeom prst="rect">
            <a:avLst/>
          </a:prstGeom>
          <a:noFill/>
          <a:ln>
            <a:noFill/>
          </a:ln>
        </p:spPr>
        <p:txBody>
          <a:bodyPr wrap="square" rtlCol="0">
            <a:spAutoFit/>
          </a:bodyPr>
          <a:lstStyle/>
          <a:p>
            <a:pPr algn="ctr">
              <a:buNone/>
            </a:pPr>
            <a:r>
              <a:rPr lang="de-DE" sz="1050" b="1" dirty="0" smtClean="0"/>
              <a:t>Tarifvertrag</a:t>
            </a:r>
            <a:endParaRPr lang="de-DE" sz="1050" b="1" dirty="0"/>
          </a:p>
        </p:txBody>
      </p:sp>
      <p:sp>
        <p:nvSpPr>
          <p:cNvPr id="14" name="Textfeld 13"/>
          <p:cNvSpPr txBox="1"/>
          <p:nvPr/>
        </p:nvSpPr>
        <p:spPr>
          <a:xfrm>
            <a:off x="5353859" y="3620226"/>
            <a:ext cx="1543895" cy="253916"/>
          </a:xfrm>
          <a:prstGeom prst="rect">
            <a:avLst/>
          </a:prstGeom>
          <a:noFill/>
          <a:ln>
            <a:noFill/>
          </a:ln>
        </p:spPr>
        <p:txBody>
          <a:bodyPr wrap="square" rtlCol="0">
            <a:spAutoFit/>
          </a:bodyPr>
          <a:lstStyle/>
          <a:p>
            <a:pPr algn="ctr">
              <a:buNone/>
            </a:pPr>
            <a:r>
              <a:rPr lang="de-DE" sz="1050" b="1" dirty="0" smtClean="0"/>
              <a:t>Betriebsvereinbarung </a:t>
            </a:r>
            <a:endParaRPr lang="de-DE" sz="1050" b="1" dirty="0"/>
          </a:p>
        </p:txBody>
      </p:sp>
      <p:sp>
        <p:nvSpPr>
          <p:cNvPr id="15" name="Textfeld 14"/>
          <p:cNvSpPr txBox="1"/>
          <p:nvPr/>
        </p:nvSpPr>
        <p:spPr>
          <a:xfrm>
            <a:off x="6686469" y="4292377"/>
            <a:ext cx="1056563" cy="253916"/>
          </a:xfrm>
          <a:prstGeom prst="rect">
            <a:avLst/>
          </a:prstGeom>
          <a:noFill/>
          <a:ln>
            <a:noFill/>
          </a:ln>
        </p:spPr>
        <p:txBody>
          <a:bodyPr wrap="square" rtlCol="0">
            <a:spAutoFit/>
          </a:bodyPr>
          <a:lstStyle/>
          <a:p>
            <a:pPr algn="ctr">
              <a:buNone/>
            </a:pPr>
            <a:r>
              <a:rPr lang="de-DE" sz="1050" b="1" dirty="0" smtClean="0"/>
              <a:t>Arbeitsvertrag</a:t>
            </a:r>
            <a:endParaRPr lang="de-DE" sz="1050" b="1" dirty="0"/>
          </a:p>
        </p:txBody>
      </p:sp>
      <p:sp>
        <p:nvSpPr>
          <p:cNvPr id="16" name="Textfeld 15"/>
          <p:cNvSpPr txBox="1"/>
          <p:nvPr/>
        </p:nvSpPr>
        <p:spPr>
          <a:xfrm>
            <a:off x="7471602" y="3646771"/>
            <a:ext cx="1468291" cy="253916"/>
          </a:xfrm>
          <a:prstGeom prst="rect">
            <a:avLst/>
          </a:prstGeom>
          <a:noFill/>
          <a:ln>
            <a:noFill/>
          </a:ln>
        </p:spPr>
        <p:txBody>
          <a:bodyPr wrap="square" rtlCol="0">
            <a:spAutoFit/>
          </a:bodyPr>
          <a:lstStyle/>
          <a:p>
            <a:pPr algn="ctr">
              <a:buNone/>
            </a:pPr>
            <a:r>
              <a:rPr lang="de-DE" sz="1050" b="1" dirty="0" smtClean="0"/>
              <a:t>Änderungskündigung</a:t>
            </a:r>
            <a:endParaRPr lang="de-DE" sz="1050" b="1" dirty="0"/>
          </a:p>
        </p:txBody>
      </p:sp>
      <p:sp>
        <p:nvSpPr>
          <p:cNvPr id="19" name="Textfeld 18"/>
          <p:cNvSpPr txBox="1"/>
          <p:nvPr/>
        </p:nvSpPr>
        <p:spPr>
          <a:xfrm>
            <a:off x="6510926" y="3039256"/>
            <a:ext cx="1316539" cy="253916"/>
          </a:xfrm>
          <a:prstGeom prst="rect">
            <a:avLst/>
          </a:prstGeom>
          <a:noFill/>
          <a:ln>
            <a:noFill/>
          </a:ln>
        </p:spPr>
        <p:txBody>
          <a:bodyPr wrap="square" rtlCol="0">
            <a:spAutoFit/>
          </a:bodyPr>
          <a:lstStyle/>
          <a:p>
            <a:pPr algn="ctr">
              <a:buNone/>
            </a:pPr>
            <a:r>
              <a:rPr lang="de-DE" sz="1050" b="1" dirty="0" smtClean="0">
                <a:solidFill>
                  <a:srgbClr val="3C3C3B"/>
                </a:solidFill>
              </a:rPr>
              <a:t>Rechtsgrundlagen </a:t>
            </a:r>
            <a:endParaRPr lang="de-DE" sz="1050" b="1" dirty="0">
              <a:solidFill>
                <a:srgbClr val="3C3C3B"/>
              </a:solidFill>
            </a:endParaRPr>
          </a:p>
        </p:txBody>
      </p:sp>
      <p:sp>
        <p:nvSpPr>
          <p:cNvPr id="23" name="Inhaltsplatzhalter 5">
            <a:extLst>
              <a:ext uri="{FF2B5EF4-FFF2-40B4-BE49-F238E27FC236}">
                <a16:creationId xmlns:a16="http://schemas.microsoft.com/office/drawing/2014/main" id="{96DA35B3-6E90-7C44-9177-0E1CDE442267}"/>
              </a:ext>
            </a:extLst>
          </p:cNvPr>
          <p:cNvSpPr txBox="1">
            <a:spLocks/>
          </p:cNvSpPr>
          <p:nvPr/>
        </p:nvSpPr>
        <p:spPr>
          <a:xfrm>
            <a:off x="440447" y="572744"/>
            <a:ext cx="3691347" cy="4694570"/>
          </a:xfrm>
          <a:prstGeom prst="rect">
            <a:avLst/>
          </a:prstGeom>
        </p:spPr>
        <p:txBody>
          <a:bodyPr vert="horz" lIns="0" tIns="0" rIns="0" bIns="0" rtlCol="0">
            <a:normAutofit/>
          </a:bodyPr>
          <a:lstStyle>
            <a:lvl1pPr marL="28080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Calibri" panose="020F0502020204030204" pitchFamily="34" charset="0"/>
                <a:ea typeface="+mn-ea"/>
                <a:cs typeface="Calibri" panose="020F0502020204030204" pitchFamily="34" charset="0"/>
              </a:defRPr>
            </a:lvl1pPr>
            <a:lvl2pPr marL="5863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Calibri" panose="020F0502020204030204" pitchFamily="34" charset="0"/>
                <a:ea typeface="+mn-ea"/>
                <a:cs typeface="Calibri" panose="020F0502020204030204" pitchFamily="34" charset="0"/>
              </a:defRPr>
            </a:lvl2pPr>
            <a:lvl3pPr marL="899550" indent="-285750" algn="l" defTabSz="685800" rtl="0" eaLnBrk="1" latinLnBrk="0" hangingPunct="1">
              <a:lnSpc>
                <a:spcPct val="90000"/>
              </a:lnSpc>
              <a:spcBef>
                <a:spcPts val="750"/>
              </a:spcBef>
              <a:buSzPct val="90000"/>
              <a:buFontTx/>
              <a:buBlip>
                <a:blip r:embed="rId3"/>
              </a:buBlip>
              <a:defRPr sz="1800" b="0" i="0" kern="1200">
                <a:solidFill>
                  <a:srgbClr val="3C3C3B"/>
                </a:solidFill>
                <a:latin typeface="Calibri" panose="020F0502020204030204" pitchFamily="34" charset="0"/>
                <a:ea typeface="+mn-ea"/>
                <a:cs typeface="Calibri" panose="020F0502020204030204" pitchFamily="34" charset="0"/>
              </a:defRPr>
            </a:lvl3pPr>
            <a:lvl4pPr marL="1200150" indent="-279450" algn="l" defTabSz="685800" rtl="0" eaLnBrk="1" latinLnBrk="0" hangingPunct="1">
              <a:lnSpc>
                <a:spcPct val="90000"/>
              </a:lnSpc>
              <a:spcBef>
                <a:spcPts val="750"/>
              </a:spcBef>
              <a:buSzPct val="90000"/>
              <a:buFontTx/>
              <a:buBlip>
                <a:blip r:embed="rId3"/>
              </a:buBlip>
              <a:defRPr sz="1800" b="0" i="0" kern="1200">
                <a:solidFill>
                  <a:srgbClr val="3C3C3B"/>
                </a:solidFill>
                <a:latin typeface="Calibri" panose="020F0502020204030204" pitchFamily="34" charset="0"/>
                <a:ea typeface="+mn-ea"/>
                <a:cs typeface="Calibri" panose="020F0502020204030204" pitchFamily="34" charset="0"/>
              </a:defRPr>
            </a:lvl4pPr>
            <a:lvl5pPr marL="1471050" indent="-243450" algn="l" defTabSz="685800" rtl="0" eaLnBrk="1" latinLnBrk="0" hangingPunct="1">
              <a:lnSpc>
                <a:spcPct val="90000"/>
              </a:lnSpc>
              <a:spcBef>
                <a:spcPts val="750"/>
              </a:spcBef>
              <a:buFontTx/>
              <a:buBlip>
                <a:blip r:embed="rId3"/>
              </a:buBlip>
              <a:defRPr sz="1800" b="0" i="0" kern="1200">
                <a:solidFill>
                  <a:srgbClr val="3C3C3B"/>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800" b="0" i="0" kern="1200">
                <a:solidFill>
                  <a:srgbClr val="3C3C3B"/>
                </a:solidFill>
                <a:latin typeface="Meta IGM" panose="02000503040000020004" pitchFamily="2" charset="0"/>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endParaRPr lang="de-DE" dirty="0" smtClean="0">
              <a:latin typeface="+mn-lt"/>
            </a:endParaRPr>
          </a:p>
          <a:p>
            <a:pPr>
              <a:lnSpc>
                <a:spcPct val="120000"/>
              </a:lnSpc>
            </a:pPr>
            <a:r>
              <a:rPr lang="de-DE" dirty="0" smtClean="0">
                <a:latin typeface="+mn-lt"/>
              </a:rPr>
              <a:t>Arbeitgeber trägt das Betriebsrisiko</a:t>
            </a:r>
          </a:p>
          <a:p>
            <a:pPr marL="1350" indent="0">
              <a:lnSpc>
                <a:spcPct val="120000"/>
              </a:lnSpc>
              <a:buNone/>
            </a:pPr>
            <a:r>
              <a:rPr lang="de-DE" dirty="0" smtClean="0">
                <a:latin typeface="+mn-lt"/>
              </a:rPr>
              <a:t>Der Arbeitgeber  </a:t>
            </a:r>
            <a:r>
              <a:rPr lang="de-DE" dirty="0">
                <a:latin typeface="+mn-lt"/>
              </a:rPr>
              <a:t>ist auch bei </a:t>
            </a:r>
            <a:r>
              <a:rPr lang="de-DE" dirty="0" smtClean="0">
                <a:latin typeface="+mn-lt"/>
              </a:rPr>
              <a:t>Arbeitsausfall verpflichtet</a:t>
            </a:r>
            <a:r>
              <a:rPr lang="de-DE" dirty="0">
                <a:latin typeface="+mn-lt"/>
              </a:rPr>
              <a:t>, den </a:t>
            </a:r>
            <a:r>
              <a:rPr lang="de-DE" dirty="0" smtClean="0">
                <a:latin typeface="+mn-lt"/>
              </a:rPr>
              <a:t>Beschäftigten das </a:t>
            </a:r>
            <a:r>
              <a:rPr lang="de-DE" dirty="0">
                <a:latin typeface="+mn-lt"/>
              </a:rPr>
              <a:t>Entgelt zu </a:t>
            </a:r>
            <a:r>
              <a:rPr lang="de-DE" dirty="0" smtClean="0">
                <a:latin typeface="+mn-lt"/>
              </a:rPr>
              <a:t>zahlen (§ 615 BGB).</a:t>
            </a:r>
          </a:p>
          <a:p>
            <a:pPr marL="1350" indent="0">
              <a:lnSpc>
                <a:spcPct val="120000"/>
              </a:lnSpc>
              <a:buNone/>
            </a:pPr>
            <a:endParaRPr lang="de-DE" dirty="0" smtClean="0">
              <a:latin typeface="+mn-lt"/>
            </a:endParaRPr>
          </a:p>
          <a:p>
            <a:pPr>
              <a:lnSpc>
                <a:spcPct val="120000"/>
              </a:lnSpc>
            </a:pPr>
            <a:r>
              <a:rPr lang="de-DE" dirty="0">
                <a:latin typeface="+mn-lt"/>
              </a:rPr>
              <a:t>Der Arbeitgeber kann </a:t>
            </a:r>
            <a:r>
              <a:rPr lang="de-DE" dirty="0" smtClean="0">
                <a:latin typeface="+mn-lt"/>
              </a:rPr>
              <a:t>nicht </a:t>
            </a:r>
            <a:r>
              <a:rPr lang="de-DE" dirty="0">
                <a:latin typeface="+mn-lt"/>
              </a:rPr>
              <a:t>einseitig aufgrund seines Direktionsrechtes </a:t>
            </a:r>
            <a:r>
              <a:rPr lang="de-DE" dirty="0" smtClean="0">
                <a:latin typeface="+mn-lt"/>
              </a:rPr>
              <a:t>Kurzarbeit anordnen.</a:t>
            </a:r>
          </a:p>
          <a:p>
            <a:pPr>
              <a:lnSpc>
                <a:spcPct val="120000"/>
              </a:lnSpc>
            </a:pPr>
            <a:endParaRPr lang="de-DE" sz="1400" dirty="0" smtClean="0">
              <a:latin typeface="+mn-lt"/>
              <a:cs typeface="+mn-cs"/>
            </a:endParaRPr>
          </a:p>
          <a:p>
            <a:pPr marL="1350" indent="0">
              <a:buNone/>
            </a:pPr>
            <a:endParaRPr lang="de-DE" dirty="0" smtClean="0">
              <a:latin typeface="+mn-lt"/>
            </a:endParaRPr>
          </a:p>
        </p:txBody>
      </p:sp>
    </p:spTree>
    <p:extLst>
      <p:ext uri="{BB962C8B-B14F-4D97-AF65-F5344CB8AC3E}">
        <p14:creationId xmlns:p14="http://schemas.microsoft.com/office/powerpoint/2010/main" val="1135703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6C668B8-A8ED-3C42-89B3-BD8DB80C5B80}"/>
              </a:ext>
            </a:extLst>
          </p:cNvPr>
          <p:cNvSpPr>
            <a:spLocks noGrp="1"/>
          </p:cNvSpPr>
          <p:nvPr>
            <p:ph type="title"/>
          </p:nvPr>
        </p:nvSpPr>
        <p:spPr>
          <a:xfrm>
            <a:off x="309282" y="324630"/>
            <a:ext cx="7954061" cy="682542"/>
          </a:xfrm>
        </p:spPr>
        <p:txBody>
          <a:bodyPr/>
          <a:lstStyle/>
          <a:p>
            <a:r>
              <a:rPr lang="de-DE" sz="3200" dirty="0" smtClean="0">
                <a:latin typeface="+mj-lt"/>
              </a:rPr>
              <a:t>Kurzarbeit </a:t>
            </a:r>
            <a:r>
              <a:rPr lang="de-DE" sz="3200" dirty="0">
                <a:latin typeface="+mj-lt"/>
              </a:rPr>
              <a:t>in Betrieben ohne Betriebsrat </a:t>
            </a:r>
            <a:r>
              <a:rPr lang="de-DE" sz="3200" dirty="0" smtClean="0"/>
              <a:t/>
            </a:r>
            <a:br>
              <a:rPr lang="de-DE" sz="3200" dirty="0" smtClean="0"/>
            </a:br>
            <a:endParaRPr lang="de-DE" sz="3200" dirty="0"/>
          </a:p>
        </p:txBody>
      </p:sp>
      <p:sp>
        <p:nvSpPr>
          <p:cNvPr id="6" name="Inhaltsplatzhalter 5">
            <a:extLst>
              <a:ext uri="{FF2B5EF4-FFF2-40B4-BE49-F238E27FC236}">
                <a16:creationId xmlns:a16="http://schemas.microsoft.com/office/drawing/2014/main" id="{96DA35B3-6E90-7C44-9177-0E1CDE442267}"/>
              </a:ext>
            </a:extLst>
          </p:cNvPr>
          <p:cNvSpPr>
            <a:spLocks noGrp="1"/>
          </p:cNvSpPr>
          <p:nvPr>
            <p:ph idx="1"/>
          </p:nvPr>
        </p:nvSpPr>
        <p:spPr>
          <a:xfrm>
            <a:off x="309282" y="1113138"/>
            <a:ext cx="8187296" cy="3344562"/>
          </a:xfrm>
        </p:spPr>
        <p:txBody>
          <a:bodyPr>
            <a:normAutofit/>
          </a:bodyPr>
          <a:lstStyle/>
          <a:p>
            <a:pPr marL="0" indent="0">
              <a:buFont typeface="Times" panose="02020603050405020304" pitchFamily="18" charset="0"/>
              <a:buNone/>
              <a:defRPr/>
            </a:pPr>
            <a:r>
              <a:rPr lang="de-DE" sz="2000" dirty="0" smtClean="0">
                <a:latin typeface="+mn-lt"/>
              </a:rPr>
              <a:t>In </a:t>
            </a:r>
            <a:r>
              <a:rPr lang="de-DE" sz="2000" dirty="0">
                <a:latin typeface="+mn-lt"/>
              </a:rPr>
              <a:t>betriebsratslosen Betrieben  muss der Arbeitgeber </a:t>
            </a:r>
            <a:r>
              <a:rPr lang="de-DE" sz="2000" dirty="0" smtClean="0">
                <a:latin typeface="+mn-lt"/>
              </a:rPr>
              <a:t>Kurzarbeit</a:t>
            </a:r>
            <a:endParaRPr lang="de-DE" sz="2000" dirty="0">
              <a:latin typeface="+mn-lt"/>
            </a:endParaRPr>
          </a:p>
          <a:p>
            <a:pPr>
              <a:defRPr/>
            </a:pPr>
            <a:r>
              <a:rPr lang="de-DE" sz="2000" dirty="0">
                <a:latin typeface="+mn-lt"/>
              </a:rPr>
              <a:t>e</a:t>
            </a:r>
            <a:r>
              <a:rPr lang="de-DE" sz="2000" dirty="0" smtClean="0">
                <a:latin typeface="+mn-lt"/>
              </a:rPr>
              <a:t>inzelvertraglich mit jedem betroffenen Beschäftigten vereinbaren </a:t>
            </a:r>
          </a:p>
          <a:p>
            <a:pPr lvl="1">
              <a:defRPr/>
            </a:pPr>
            <a:r>
              <a:rPr lang="de-DE" sz="2000" dirty="0" smtClean="0">
                <a:latin typeface="+mn-lt"/>
              </a:rPr>
              <a:t>Oft </a:t>
            </a:r>
            <a:r>
              <a:rPr lang="de-DE" sz="2000" dirty="0">
                <a:latin typeface="+mn-lt"/>
              </a:rPr>
              <a:t>gibt es dazu bereits standardmäßig Klauseln im </a:t>
            </a:r>
            <a:r>
              <a:rPr lang="de-DE" sz="2000" dirty="0" smtClean="0">
                <a:latin typeface="+mn-lt"/>
              </a:rPr>
              <a:t>Arbeitsvertrag</a:t>
            </a:r>
            <a:r>
              <a:rPr lang="de-DE" sz="2000" dirty="0">
                <a:latin typeface="+mn-lt"/>
              </a:rPr>
              <a:t> </a:t>
            </a:r>
            <a:r>
              <a:rPr lang="de-DE" sz="2000" dirty="0" smtClean="0">
                <a:latin typeface="+mn-lt"/>
              </a:rPr>
              <a:t>(unterliegen der AGB-Kontrolle); </a:t>
            </a:r>
            <a:r>
              <a:rPr lang="de-DE" sz="2000" dirty="0">
                <a:latin typeface="+mn-lt"/>
              </a:rPr>
              <a:t>ist das nicht der Fall, muss eine zusätzliche Vereinbarung über die Kurzarbeit mit                       dem/der einzelnen Arbeitnehmer/in getroffen </a:t>
            </a:r>
            <a:r>
              <a:rPr lang="de-DE" sz="2000" dirty="0" smtClean="0">
                <a:latin typeface="+mn-lt"/>
              </a:rPr>
              <a:t>werden. </a:t>
            </a:r>
            <a:endParaRPr lang="de-DE" sz="2000" dirty="0">
              <a:latin typeface="+mn-lt"/>
            </a:endParaRPr>
          </a:p>
          <a:p>
            <a:pPr lvl="1">
              <a:buFont typeface="Arial" panose="020B0604020202020204" pitchFamily="34" charset="0"/>
              <a:buChar char="•"/>
              <a:defRPr/>
            </a:pPr>
            <a:endParaRPr lang="de-DE" sz="2000" dirty="0" smtClean="0">
              <a:latin typeface="+mn-lt"/>
            </a:endParaRPr>
          </a:p>
          <a:p>
            <a:pPr>
              <a:defRPr/>
            </a:pPr>
            <a:r>
              <a:rPr lang="de-DE" sz="2000" dirty="0" smtClean="0">
                <a:latin typeface="+mn-lt"/>
              </a:rPr>
              <a:t>Wenn eine einzelvertragliche Regelung nicht  zustande kommt, bleibt – jedenfalls theoretisch, nur </a:t>
            </a:r>
            <a:r>
              <a:rPr lang="de-DE" sz="2000" dirty="0">
                <a:latin typeface="+mn-lt"/>
              </a:rPr>
              <a:t>unter strengen Anforderungen</a:t>
            </a:r>
            <a:r>
              <a:rPr lang="de-DE" sz="2000" dirty="0" smtClean="0">
                <a:latin typeface="+mn-lt"/>
              </a:rPr>
              <a:t>-  der Weg über Änderungskündigung</a:t>
            </a:r>
            <a:endParaRPr lang="de-DE" sz="2000" dirty="0">
              <a:latin typeface="+mn-lt"/>
            </a:endParaRPr>
          </a:p>
          <a:p>
            <a:pPr marL="0" indent="0">
              <a:buFont typeface="Times" panose="02020603050405020304" pitchFamily="18" charset="0"/>
              <a:buNone/>
              <a:defRPr/>
            </a:pPr>
            <a:endParaRPr lang="de-DE" dirty="0"/>
          </a:p>
          <a:p>
            <a:pPr marL="1350" indent="0">
              <a:buNone/>
            </a:pPr>
            <a:endParaRPr lang="de-DE" dirty="0">
              <a:latin typeface="+mn-lt"/>
            </a:endParaRPr>
          </a:p>
        </p:txBody>
      </p:sp>
    </p:spTree>
    <p:extLst>
      <p:ext uri="{BB962C8B-B14F-4D97-AF65-F5344CB8AC3E}">
        <p14:creationId xmlns:p14="http://schemas.microsoft.com/office/powerpoint/2010/main" val="814030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6C668B8-A8ED-3C42-89B3-BD8DB80C5B80}"/>
              </a:ext>
            </a:extLst>
          </p:cNvPr>
          <p:cNvSpPr>
            <a:spLocks noGrp="1"/>
          </p:cNvSpPr>
          <p:nvPr>
            <p:ph type="title"/>
          </p:nvPr>
        </p:nvSpPr>
        <p:spPr>
          <a:xfrm>
            <a:off x="164757" y="286995"/>
            <a:ext cx="8077628" cy="495520"/>
          </a:xfrm>
        </p:spPr>
        <p:txBody>
          <a:bodyPr/>
          <a:lstStyle/>
          <a:p>
            <a:r>
              <a:rPr lang="de-DE" sz="3200" dirty="0" smtClean="0">
                <a:latin typeface="+mj-lt"/>
              </a:rPr>
              <a:t>Kurzarbeit </a:t>
            </a:r>
            <a:r>
              <a:rPr lang="de-DE" sz="3200" dirty="0">
                <a:latin typeface="+mj-lt"/>
              </a:rPr>
              <a:t>in Betrieben mit Betriebsrat </a:t>
            </a:r>
          </a:p>
        </p:txBody>
      </p:sp>
      <p:sp>
        <p:nvSpPr>
          <p:cNvPr id="6" name="Inhaltsplatzhalter 5">
            <a:extLst>
              <a:ext uri="{FF2B5EF4-FFF2-40B4-BE49-F238E27FC236}">
                <a16:creationId xmlns:a16="http://schemas.microsoft.com/office/drawing/2014/main" id="{96DA35B3-6E90-7C44-9177-0E1CDE442267}"/>
              </a:ext>
            </a:extLst>
          </p:cNvPr>
          <p:cNvSpPr>
            <a:spLocks noGrp="1"/>
          </p:cNvSpPr>
          <p:nvPr>
            <p:ph idx="1"/>
          </p:nvPr>
        </p:nvSpPr>
        <p:spPr>
          <a:xfrm>
            <a:off x="68041" y="983122"/>
            <a:ext cx="8739143" cy="4382355"/>
          </a:xfrm>
        </p:spPr>
        <p:txBody>
          <a:bodyPr>
            <a:normAutofit/>
          </a:bodyPr>
          <a:lstStyle/>
          <a:p>
            <a:pPr>
              <a:lnSpc>
                <a:spcPct val="100000"/>
              </a:lnSpc>
              <a:defRPr/>
            </a:pPr>
            <a:r>
              <a:rPr lang="de-DE" altLang="de-DE" dirty="0">
                <a:latin typeface="+mn-lt"/>
                <a:cs typeface="+mn-cs"/>
              </a:rPr>
              <a:t>Ohne Betriebsrat geht hier nichts! </a:t>
            </a:r>
            <a:r>
              <a:rPr lang="de-DE" altLang="de-DE" dirty="0" smtClean="0">
                <a:latin typeface="+mn-lt"/>
                <a:cs typeface="+mn-cs"/>
              </a:rPr>
              <a:t>Er </a:t>
            </a:r>
            <a:r>
              <a:rPr lang="de-DE" altLang="de-DE" dirty="0">
                <a:latin typeface="+mn-lt"/>
                <a:cs typeface="+mn-cs"/>
              </a:rPr>
              <a:t>hat ein zwingendes Mitbestimmungsrecht nach § 87 I Nr. 2 und  3 BetrVG</a:t>
            </a:r>
            <a:r>
              <a:rPr lang="de-DE" altLang="de-DE" dirty="0" smtClean="0">
                <a:latin typeface="+mn-lt"/>
                <a:cs typeface="+mn-cs"/>
              </a:rPr>
              <a:t>.</a:t>
            </a:r>
          </a:p>
          <a:p>
            <a:pPr>
              <a:lnSpc>
                <a:spcPct val="100000"/>
              </a:lnSpc>
              <a:defRPr/>
            </a:pPr>
            <a:r>
              <a:rPr lang="de-DE" altLang="de-DE" dirty="0" smtClean="0">
                <a:latin typeface="+mn-lt"/>
                <a:cs typeface="+mn-cs"/>
              </a:rPr>
              <a:t>Beachte </a:t>
            </a:r>
            <a:r>
              <a:rPr lang="de-DE" altLang="de-DE" dirty="0">
                <a:latin typeface="+mn-lt"/>
                <a:cs typeface="+mn-cs"/>
              </a:rPr>
              <a:t>den Tarifvorrang nach § 87 Abs. 1 Eingangssatz BetrVG: </a:t>
            </a:r>
            <a:r>
              <a:rPr lang="de-DE" altLang="de-DE" dirty="0" smtClean="0">
                <a:latin typeface="+mn-lt"/>
                <a:cs typeface="+mn-cs"/>
              </a:rPr>
              <a:t>Bereits </a:t>
            </a:r>
            <a:r>
              <a:rPr lang="de-DE" altLang="de-DE" dirty="0">
                <a:latin typeface="+mn-lt"/>
                <a:cs typeface="+mn-cs"/>
              </a:rPr>
              <a:t>durch einen Tarifvertrag </a:t>
            </a:r>
            <a:r>
              <a:rPr lang="de-DE" altLang="de-DE" dirty="0" smtClean="0">
                <a:latin typeface="+mn-lt"/>
                <a:cs typeface="+mn-cs"/>
              </a:rPr>
              <a:t>zwingende und abschließende </a:t>
            </a:r>
            <a:r>
              <a:rPr lang="de-DE" altLang="de-DE" dirty="0">
                <a:latin typeface="+mn-lt"/>
                <a:cs typeface="+mn-cs"/>
              </a:rPr>
              <a:t>Regelungen können nicht durch eine BV geregelt werden; wohingegen noch offene Sachverhalte der Mitbestimmung unterliegen. Die Regelungstiefe ist in den einzelnen Tarifgebieten sehr unterschiedlich. </a:t>
            </a:r>
          </a:p>
          <a:p>
            <a:pPr>
              <a:lnSpc>
                <a:spcPct val="100000"/>
              </a:lnSpc>
              <a:defRPr/>
            </a:pPr>
            <a:r>
              <a:rPr lang="de-DE" dirty="0" smtClean="0">
                <a:latin typeface="+mn-lt"/>
                <a:cs typeface="+mn-cs"/>
              </a:rPr>
              <a:t>Der </a:t>
            </a:r>
            <a:r>
              <a:rPr lang="de-DE" dirty="0">
                <a:latin typeface="+mn-lt"/>
                <a:cs typeface="+mn-cs"/>
              </a:rPr>
              <a:t>Betriebsrat </a:t>
            </a:r>
            <a:r>
              <a:rPr lang="de-DE" dirty="0" smtClean="0">
                <a:latin typeface="+mn-lt"/>
                <a:cs typeface="+mn-cs"/>
              </a:rPr>
              <a:t>kann die Einführung von Kurzarbeit verlangen (Initiativrecht) und gegebenenfalls über die </a:t>
            </a:r>
            <a:r>
              <a:rPr lang="de-DE" altLang="de-DE" dirty="0" smtClean="0">
                <a:latin typeface="+mn-lt"/>
                <a:cs typeface="+mn-cs"/>
              </a:rPr>
              <a:t>Einigungsstelle erzwingen. </a:t>
            </a:r>
            <a:endParaRPr lang="de-DE" altLang="de-DE" dirty="0">
              <a:latin typeface="+mn-lt"/>
              <a:cs typeface="+mn-cs"/>
            </a:endParaRPr>
          </a:p>
          <a:p>
            <a:pPr>
              <a:lnSpc>
                <a:spcPct val="100000"/>
              </a:lnSpc>
              <a:defRPr/>
            </a:pPr>
            <a:r>
              <a:rPr lang="de-DE" altLang="de-DE" dirty="0" smtClean="0">
                <a:latin typeface="+mn-lt"/>
                <a:cs typeface="+mn-cs"/>
              </a:rPr>
              <a:t>Erforderlich </a:t>
            </a:r>
            <a:r>
              <a:rPr lang="de-DE" altLang="de-DE" dirty="0">
                <a:latin typeface="+mn-lt"/>
                <a:cs typeface="+mn-cs"/>
              </a:rPr>
              <a:t>ist der Abschluss einer förmlichen </a:t>
            </a:r>
            <a:r>
              <a:rPr lang="de-DE" altLang="de-DE" dirty="0" smtClean="0">
                <a:latin typeface="+mn-lt"/>
                <a:cs typeface="+mn-cs"/>
              </a:rPr>
              <a:t>Betriebsvereinbarung (BV). </a:t>
            </a:r>
          </a:p>
          <a:p>
            <a:pPr>
              <a:lnSpc>
                <a:spcPct val="100000"/>
              </a:lnSpc>
              <a:defRPr/>
            </a:pPr>
            <a:r>
              <a:rPr lang="de-DE" dirty="0" smtClean="0">
                <a:latin typeface="+mn-lt"/>
                <a:cs typeface="+mn-cs"/>
              </a:rPr>
              <a:t>Ohne Betriebsratsmitwirkung ist Kurzarbeit unwirksam. Bis </a:t>
            </a:r>
            <a:r>
              <a:rPr lang="de-DE" dirty="0">
                <a:latin typeface="+mn-lt"/>
                <a:cs typeface="+mn-cs"/>
              </a:rPr>
              <a:t>zur Einigung zwischen dem Betriebsrat und dem Arbeitgeber behalten die Beschäftigten ihren vollen Vergütungsanspruch gegenüber dem Arbeitgeber (Annahmeverzug § 615 BGB). </a:t>
            </a:r>
            <a:endParaRPr lang="de-DE" altLang="de-DE" dirty="0">
              <a:latin typeface="+mn-lt"/>
              <a:cs typeface="+mn-cs"/>
            </a:endParaRPr>
          </a:p>
          <a:p>
            <a:pPr marL="0" indent="0">
              <a:buFont typeface="Times" panose="02020603050405020304" pitchFamily="18" charset="0"/>
              <a:buNone/>
              <a:defRPr/>
            </a:pPr>
            <a:endParaRPr lang="de-DE" dirty="0"/>
          </a:p>
          <a:p>
            <a:pPr marL="1350" indent="0">
              <a:buNone/>
            </a:pPr>
            <a:endParaRPr lang="de-DE" dirty="0">
              <a:latin typeface="+mn-lt"/>
            </a:endParaRPr>
          </a:p>
        </p:txBody>
      </p:sp>
    </p:spTree>
    <p:extLst>
      <p:ext uri="{BB962C8B-B14F-4D97-AF65-F5344CB8AC3E}">
        <p14:creationId xmlns:p14="http://schemas.microsoft.com/office/powerpoint/2010/main" val="2637819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6C668B8-A8ED-3C42-89B3-BD8DB80C5B80}"/>
              </a:ext>
            </a:extLst>
          </p:cNvPr>
          <p:cNvSpPr>
            <a:spLocks noGrp="1"/>
          </p:cNvSpPr>
          <p:nvPr>
            <p:ph type="title"/>
          </p:nvPr>
        </p:nvSpPr>
        <p:spPr>
          <a:xfrm>
            <a:off x="173914" y="237612"/>
            <a:ext cx="8217671" cy="682542"/>
          </a:xfrm>
        </p:spPr>
        <p:txBody>
          <a:bodyPr/>
          <a:lstStyle/>
          <a:p>
            <a:r>
              <a:rPr lang="de-DE" sz="3200" dirty="0" smtClean="0">
                <a:latin typeface="+mj-lt"/>
              </a:rPr>
              <a:t>Worauf </a:t>
            </a:r>
            <a:r>
              <a:rPr lang="de-DE" sz="3200" dirty="0">
                <a:latin typeface="+mj-lt"/>
              </a:rPr>
              <a:t>ist bei </a:t>
            </a:r>
            <a:r>
              <a:rPr lang="de-DE" sz="3200" dirty="0" smtClean="0">
                <a:latin typeface="+mj-lt"/>
              </a:rPr>
              <a:t>„BV Kurzarbeit“ zu </a:t>
            </a:r>
            <a:r>
              <a:rPr lang="de-DE" sz="3200" dirty="0">
                <a:latin typeface="+mj-lt"/>
              </a:rPr>
              <a:t>achten? </a:t>
            </a:r>
            <a:r>
              <a:rPr lang="de-DE" sz="3200" dirty="0" smtClean="0"/>
              <a:t/>
            </a:r>
            <a:br>
              <a:rPr lang="de-DE" sz="3200" dirty="0" smtClean="0"/>
            </a:br>
            <a:endParaRPr lang="de-DE" sz="3200" dirty="0"/>
          </a:p>
        </p:txBody>
      </p:sp>
      <p:sp>
        <p:nvSpPr>
          <p:cNvPr id="6" name="Inhaltsplatzhalter 5">
            <a:extLst>
              <a:ext uri="{FF2B5EF4-FFF2-40B4-BE49-F238E27FC236}">
                <a16:creationId xmlns:a16="http://schemas.microsoft.com/office/drawing/2014/main" id="{96DA35B3-6E90-7C44-9177-0E1CDE442267}"/>
              </a:ext>
            </a:extLst>
          </p:cNvPr>
          <p:cNvSpPr>
            <a:spLocks noGrp="1"/>
          </p:cNvSpPr>
          <p:nvPr>
            <p:ph idx="1"/>
          </p:nvPr>
        </p:nvSpPr>
        <p:spPr>
          <a:xfrm>
            <a:off x="173914" y="1188081"/>
            <a:ext cx="8521678" cy="3862413"/>
          </a:xfrm>
        </p:spPr>
        <p:txBody>
          <a:bodyPr>
            <a:normAutofit/>
          </a:bodyPr>
          <a:lstStyle/>
          <a:p>
            <a:pPr marL="344250" indent="-342900">
              <a:buFont typeface="+mj-lt"/>
              <a:buAutoNum type="arabicPeriod"/>
            </a:pPr>
            <a:r>
              <a:rPr lang="de-DE" sz="1600" dirty="0" smtClean="0">
                <a:latin typeface="+mn-lt"/>
              </a:rPr>
              <a:t>Eine förmliche Betriebsvereinbarung (BV) nach § 77 Abs. 2 BetrVG ist abzuschließen.  </a:t>
            </a:r>
          </a:p>
          <a:p>
            <a:pPr lvl="1">
              <a:buFont typeface="Arial" panose="020B0604020202020204" pitchFamily="34" charset="0"/>
              <a:buChar char="•"/>
            </a:pPr>
            <a:r>
              <a:rPr lang="de-DE" sz="1600" dirty="0" smtClean="0">
                <a:latin typeface="+mn-lt"/>
              </a:rPr>
              <a:t>Die Schriftform ist einzuhalten. </a:t>
            </a:r>
          </a:p>
          <a:p>
            <a:pPr lvl="1">
              <a:buFont typeface="Arial" panose="020B0604020202020204" pitchFamily="34" charset="0"/>
              <a:buChar char="•"/>
            </a:pPr>
            <a:r>
              <a:rPr lang="de-DE" sz="1600" dirty="0">
                <a:latin typeface="+mn-lt"/>
              </a:rPr>
              <a:t>Nicht möglich ist </a:t>
            </a:r>
            <a:r>
              <a:rPr lang="de-DE" sz="1600" dirty="0" smtClean="0">
                <a:latin typeface="+mn-lt"/>
              </a:rPr>
              <a:t>die Einführung von Kurzarbeit über </a:t>
            </a:r>
            <a:r>
              <a:rPr lang="de-DE" sz="1600" dirty="0">
                <a:latin typeface="+mn-lt"/>
              </a:rPr>
              <a:t>eine </a:t>
            </a:r>
            <a:r>
              <a:rPr lang="de-DE" sz="1600" dirty="0" smtClean="0">
                <a:latin typeface="+mn-lt"/>
              </a:rPr>
              <a:t>Regelungs­abrede. Sie hat </a:t>
            </a:r>
            <a:r>
              <a:rPr lang="de-DE" sz="1600" dirty="0">
                <a:latin typeface="+mn-lt"/>
              </a:rPr>
              <a:t>keine normativen </a:t>
            </a:r>
            <a:r>
              <a:rPr lang="de-DE" sz="1600" dirty="0" smtClean="0">
                <a:latin typeface="+mn-lt"/>
              </a:rPr>
              <a:t>Wirkung und </a:t>
            </a:r>
            <a:r>
              <a:rPr lang="de-DE" sz="1600" dirty="0">
                <a:latin typeface="+mn-lt"/>
              </a:rPr>
              <a:t>gestaltet daher das einzelne Arbeitsverhältnis </a:t>
            </a:r>
            <a:r>
              <a:rPr lang="de-DE" sz="1600" dirty="0" smtClean="0">
                <a:latin typeface="+mn-lt"/>
              </a:rPr>
              <a:t>nicht. </a:t>
            </a:r>
            <a:endParaRPr lang="de-DE" sz="1600" dirty="0">
              <a:latin typeface="+mn-lt"/>
            </a:endParaRPr>
          </a:p>
          <a:p>
            <a:pPr marL="344250" indent="-342900">
              <a:buFont typeface="+mj-lt"/>
              <a:buAutoNum type="arabicPeriod"/>
            </a:pPr>
            <a:r>
              <a:rPr lang="de-DE" sz="1600" dirty="0" smtClean="0">
                <a:latin typeface="+mn-lt"/>
              </a:rPr>
              <a:t>Die Rechte und Pflichten für die Beschäftigten müssen in der BV eindeutig geregelt sein:</a:t>
            </a:r>
          </a:p>
          <a:p>
            <a:pPr marL="306900" lvl="1" indent="0">
              <a:lnSpc>
                <a:spcPct val="100000"/>
              </a:lnSpc>
              <a:buNone/>
            </a:pPr>
            <a:r>
              <a:rPr lang="de-DE" sz="1600" dirty="0" smtClean="0">
                <a:latin typeface="+mn-lt"/>
              </a:rPr>
              <a:t>Beschäftigten müssen zuverlässig erkennen können, wer ab wann für wie lange an welchen Arbeitstagen von der Kurzarbeit betroffen ist.</a:t>
            </a:r>
          </a:p>
          <a:p>
            <a:pPr marL="306900" lvl="1" indent="0">
              <a:lnSpc>
                <a:spcPct val="100000"/>
              </a:lnSpc>
              <a:buNone/>
            </a:pPr>
            <a:r>
              <a:rPr lang="de-DE" sz="1600" dirty="0" smtClean="0">
                <a:latin typeface="+mn-lt"/>
              </a:rPr>
              <a:t>Genügt die BV nicht diesen Anforderungen, ist sie unwirksam. Beschäftigte  haben dann einen Anspruch auf volle Lohnzahlung.</a:t>
            </a:r>
            <a:endParaRPr lang="de-DE" sz="1600" dirty="0">
              <a:latin typeface="+mn-lt"/>
            </a:endParaRPr>
          </a:p>
          <a:p>
            <a:pPr marL="344250" indent="-342900">
              <a:lnSpc>
                <a:spcPct val="100000"/>
              </a:lnSpc>
              <a:buFont typeface="+mj-lt"/>
              <a:buAutoNum type="arabicPeriod"/>
            </a:pPr>
            <a:r>
              <a:rPr lang="de-DE" sz="1600" dirty="0" smtClean="0">
                <a:latin typeface="+mn-lt"/>
              </a:rPr>
              <a:t>Zudem sind tarifliche Regelungen z.B. zu Ankündigungsfristen, Mindestentgelte zwingend einzuhalten (Tarifvorrang). So ist eine BV, </a:t>
            </a:r>
            <a:r>
              <a:rPr lang="de-DE" sz="1600" dirty="0">
                <a:latin typeface="+mn-lt"/>
              </a:rPr>
              <a:t>die etwa eine tarifvertraglich festgelegte Ankündigungsfrist missachtet, </a:t>
            </a:r>
            <a:r>
              <a:rPr lang="de-DE" sz="1600" dirty="0" smtClean="0">
                <a:latin typeface="+mn-lt"/>
              </a:rPr>
              <a:t>insoweit </a:t>
            </a:r>
            <a:r>
              <a:rPr lang="de-DE" sz="1600" dirty="0">
                <a:latin typeface="+mn-lt"/>
              </a:rPr>
              <a:t>unwirksam.</a:t>
            </a:r>
            <a:endParaRPr lang="de-DE" sz="1600" dirty="0" smtClean="0">
              <a:latin typeface="+mn-lt"/>
            </a:endParaRPr>
          </a:p>
          <a:p>
            <a:pPr marL="1350" indent="0">
              <a:buNone/>
            </a:pPr>
            <a:endParaRPr lang="de-DE" dirty="0">
              <a:latin typeface="+mn-lt"/>
            </a:endParaRPr>
          </a:p>
        </p:txBody>
      </p:sp>
    </p:spTree>
    <p:extLst>
      <p:ext uri="{BB962C8B-B14F-4D97-AF65-F5344CB8AC3E}">
        <p14:creationId xmlns:p14="http://schemas.microsoft.com/office/powerpoint/2010/main" val="1155141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80562" y="232506"/>
            <a:ext cx="7880644" cy="454025"/>
          </a:xfrm>
        </p:spPr>
        <p:txBody>
          <a:bodyPr/>
          <a:lstStyle/>
          <a:p>
            <a:r>
              <a:rPr lang="de-DE" altLang="de-DE" sz="3200" dirty="0" smtClean="0"/>
              <a:t>INHALT </a:t>
            </a:r>
            <a:r>
              <a:rPr lang="de-DE" altLang="de-DE" sz="3200" spc="0" dirty="0" smtClean="0">
                <a:latin typeface="+mj-lt"/>
              </a:rPr>
              <a:t>DER BETRIEBSVEREINBARUNG</a:t>
            </a:r>
            <a:r>
              <a:rPr lang="de-DE" altLang="de-DE" dirty="0"/>
              <a:t/>
            </a:r>
            <a:br>
              <a:rPr lang="de-DE" altLang="de-DE" dirty="0"/>
            </a:br>
            <a:endParaRPr lang="de-DE" dirty="0"/>
          </a:p>
        </p:txBody>
      </p:sp>
      <p:sp>
        <p:nvSpPr>
          <p:cNvPr id="4" name="Textplatzhalter 3"/>
          <p:cNvSpPr>
            <a:spLocks noGrp="1"/>
          </p:cNvSpPr>
          <p:nvPr>
            <p:ph type="body" sz="quarter" idx="4294967295"/>
          </p:nvPr>
        </p:nvSpPr>
        <p:spPr>
          <a:xfrm>
            <a:off x="480562" y="871401"/>
            <a:ext cx="8409809" cy="3902821"/>
          </a:xfrm>
          <a:prstGeom prst="rect">
            <a:avLst/>
          </a:prstGeom>
          <a:solidFill>
            <a:schemeClr val="accent6"/>
          </a:solidFill>
          <a:ln>
            <a:solidFill>
              <a:srgbClr val="FF0000"/>
            </a:solidFill>
          </a:ln>
        </p:spPr>
        <p:txBody>
          <a:bodyPr>
            <a:normAutofit fontScale="25000" lnSpcReduction="20000"/>
          </a:bodyPr>
          <a:lstStyle/>
          <a:p>
            <a:pPr>
              <a:lnSpc>
                <a:spcPct val="120000"/>
              </a:lnSpc>
            </a:pPr>
            <a:r>
              <a:rPr lang="de-DE" altLang="de-DE" sz="6400" dirty="0" smtClean="0">
                <a:latin typeface="+mn-lt"/>
              </a:rPr>
              <a:t>Beginn </a:t>
            </a:r>
            <a:r>
              <a:rPr lang="de-DE" altLang="de-DE" sz="6400" dirty="0">
                <a:latin typeface="+mn-lt"/>
              </a:rPr>
              <a:t>und Dauer der Kurzarbeit </a:t>
            </a:r>
            <a:endParaRPr lang="de-DE" altLang="de-DE" sz="6400" dirty="0" smtClean="0">
              <a:latin typeface="+mn-lt"/>
            </a:endParaRPr>
          </a:p>
          <a:p>
            <a:pPr>
              <a:lnSpc>
                <a:spcPct val="120000"/>
              </a:lnSpc>
            </a:pPr>
            <a:r>
              <a:rPr lang="de-DE" altLang="de-DE" sz="6400" dirty="0" smtClean="0">
                <a:latin typeface="+mn-lt"/>
              </a:rPr>
              <a:t>Lage </a:t>
            </a:r>
            <a:r>
              <a:rPr lang="de-DE" altLang="de-DE" sz="6400" dirty="0">
                <a:latin typeface="+mn-lt"/>
              </a:rPr>
              <a:t>und Verteilung der Arbeitszeit (z.B. 4- oder 3-Tage-Woche, Streichung von </a:t>
            </a:r>
            <a:r>
              <a:rPr lang="de-DE" altLang="de-DE" sz="6400" dirty="0" smtClean="0">
                <a:latin typeface="+mn-lt"/>
              </a:rPr>
              <a:t>Schichten)</a:t>
            </a:r>
          </a:p>
          <a:p>
            <a:pPr>
              <a:lnSpc>
                <a:spcPct val="120000"/>
              </a:lnSpc>
            </a:pPr>
            <a:r>
              <a:rPr lang="de-DE" altLang="de-DE" sz="6400" dirty="0" smtClean="0">
                <a:latin typeface="+mn-lt"/>
              </a:rPr>
              <a:t>Eventuell </a:t>
            </a:r>
            <a:r>
              <a:rPr lang="de-DE" altLang="de-DE" sz="6400" dirty="0">
                <a:latin typeface="+mn-lt"/>
              </a:rPr>
              <a:t>die Zeiträume, in denen die Arbeit ganz ausfallen </a:t>
            </a:r>
            <a:r>
              <a:rPr lang="de-DE" altLang="de-DE" sz="6400" dirty="0" smtClean="0">
                <a:latin typeface="+mn-lt"/>
              </a:rPr>
              <a:t>soll		</a:t>
            </a:r>
          </a:p>
          <a:p>
            <a:pPr>
              <a:lnSpc>
                <a:spcPct val="120000"/>
              </a:lnSpc>
            </a:pPr>
            <a:r>
              <a:rPr lang="de-DE" altLang="de-DE" sz="6400" dirty="0" smtClean="0">
                <a:latin typeface="+mn-lt"/>
              </a:rPr>
              <a:t>Auswahl </a:t>
            </a:r>
            <a:r>
              <a:rPr lang="de-DE" altLang="de-DE" sz="6400" dirty="0">
                <a:latin typeface="+mn-lt"/>
              </a:rPr>
              <a:t>des/der betroffenen Arbeitnehmer*in oder </a:t>
            </a:r>
            <a:r>
              <a:rPr lang="de-DE" altLang="de-DE" sz="6400" dirty="0" smtClean="0">
                <a:latin typeface="+mn-lt"/>
              </a:rPr>
              <a:t>Abteilungen </a:t>
            </a:r>
          </a:p>
          <a:p>
            <a:pPr>
              <a:lnSpc>
                <a:spcPct val="120000"/>
              </a:lnSpc>
            </a:pPr>
            <a:r>
              <a:rPr lang="de-DE" altLang="de-DE" sz="6400" dirty="0">
                <a:latin typeface="+mn-lt"/>
              </a:rPr>
              <a:t>Aus dem Anwendungsbereich der BV auszunehmende </a:t>
            </a:r>
            <a:r>
              <a:rPr lang="de-DE" altLang="de-DE" sz="6400" dirty="0" smtClean="0">
                <a:latin typeface="+mn-lt"/>
              </a:rPr>
              <a:t>Arbeitnehmer*innen </a:t>
            </a:r>
          </a:p>
          <a:p>
            <a:pPr marL="180000">
              <a:lnSpc>
                <a:spcPct val="120000"/>
              </a:lnSpc>
              <a:spcBef>
                <a:spcPts val="1200"/>
              </a:spcBef>
            </a:pPr>
            <a:r>
              <a:rPr lang="de-DE" altLang="de-DE" sz="6400" dirty="0" smtClean="0">
                <a:latin typeface="+mn-lt"/>
              </a:rPr>
              <a:t>Zustimmung </a:t>
            </a:r>
            <a:r>
              <a:rPr lang="de-DE" altLang="de-DE" sz="6400" dirty="0">
                <a:latin typeface="+mn-lt"/>
              </a:rPr>
              <a:t>zur Einführung der Kurzarbeit  wird unter der Bedingung erteilt, dass das </a:t>
            </a:r>
            <a:r>
              <a:rPr lang="de-DE" altLang="de-DE" sz="6400" dirty="0" smtClean="0">
                <a:latin typeface="+mn-lt"/>
              </a:rPr>
              <a:t>Kurzarbeitergeld   durch </a:t>
            </a:r>
            <a:r>
              <a:rPr lang="de-DE" altLang="de-DE" sz="6400" dirty="0">
                <a:latin typeface="+mn-lt"/>
              </a:rPr>
              <a:t>die Arbeitsagentur gezahlt wird oder bei Nichtzahlung des </a:t>
            </a:r>
            <a:r>
              <a:rPr lang="de-DE" altLang="de-DE" sz="6400" dirty="0" err="1" smtClean="0">
                <a:latin typeface="+mn-lt"/>
              </a:rPr>
              <a:t>Kug</a:t>
            </a:r>
            <a:r>
              <a:rPr lang="de-DE" altLang="de-DE" sz="6400" dirty="0" smtClean="0">
                <a:latin typeface="+mn-lt"/>
              </a:rPr>
              <a:t> </a:t>
            </a:r>
            <a:r>
              <a:rPr lang="de-DE" altLang="de-DE" sz="6400" dirty="0">
                <a:latin typeface="+mn-lt"/>
              </a:rPr>
              <a:t>die Lohnzahlungspflicht des AG bestehen bleibt </a:t>
            </a:r>
            <a:endParaRPr lang="de-DE" altLang="de-DE" sz="6400" dirty="0" smtClean="0">
              <a:latin typeface="+mn-lt"/>
            </a:endParaRPr>
          </a:p>
          <a:p>
            <a:pPr>
              <a:lnSpc>
                <a:spcPct val="120000"/>
              </a:lnSpc>
            </a:pPr>
            <a:r>
              <a:rPr lang="de-DE" altLang="de-DE" sz="6400" dirty="0" smtClean="0">
                <a:latin typeface="+mn-lt"/>
              </a:rPr>
              <a:t>Ausschluss </a:t>
            </a:r>
            <a:r>
              <a:rPr lang="de-DE" altLang="de-DE" sz="6400" dirty="0">
                <a:latin typeface="+mn-lt"/>
              </a:rPr>
              <a:t>betriebsbedingter Kündigungen während der </a:t>
            </a:r>
            <a:r>
              <a:rPr lang="de-DE" altLang="de-DE" sz="6400" dirty="0" smtClean="0">
                <a:latin typeface="+mn-lt"/>
              </a:rPr>
              <a:t>Kurzarbeitsperiode</a:t>
            </a:r>
          </a:p>
          <a:p>
            <a:pPr>
              <a:lnSpc>
                <a:spcPct val="120000"/>
              </a:lnSpc>
            </a:pPr>
            <a:r>
              <a:rPr lang="de-DE" altLang="de-DE" sz="6400" dirty="0" smtClean="0">
                <a:latin typeface="+mn-lt"/>
              </a:rPr>
              <a:t>Ankündigungsfristen </a:t>
            </a:r>
            <a:r>
              <a:rPr lang="de-DE" altLang="de-DE" sz="6400" dirty="0">
                <a:latin typeface="+mn-lt"/>
              </a:rPr>
              <a:t>(wenn nicht durch TV geregelt) </a:t>
            </a:r>
            <a:endParaRPr lang="de-DE" altLang="de-DE" sz="6400" dirty="0" smtClean="0">
              <a:latin typeface="+mn-lt"/>
            </a:endParaRPr>
          </a:p>
          <a:p>
            <a:pPr>
              <a:lnSpc>
                <a:spcPct val="120000"/>
              </a:lnSpc>
            </a:pPr>
            <a:r>
              <a:rPr lang="de-DE" altLang="de-DE" sz="6400" dirty="0" smtClean="0">
                <a:latin typeface="+mn-lt"/>
              </a:rPr>
              <a:t>Zuschuss </a:t>
            </a:r>
            <a:r>
              <a:rPr lang="de-DE" altLang="de-DE" sz="6400" dirty="0">
                <a:latin typeface="+mn-lt"/>
              </a:rPr>
              <a:t>des AG zum Kurzarbeitergeld </a:t>
            </a:r>
            <a:r>
              <a:rPr lang="de-DE" altLang="de-DE" sz="6400" dirty="0" smtClean="0">
                <a:latin typeface="+mn-lt"/>
              </a:rPr>
              <a:t>(</a:t>
            </a:r>
            <a:r>
              <a:rPr lang="de-DE" altLang="de-DE" sz="6400" dirty="0">
                <a:latin typeface="+mn-lt"/>
              </a:rPr>
              <a:t>wenn nicht </a:t>
            </a:r>
            <a:r>
              <a:rPr lang="de-DE" altLang="de-DE" sz="6400" dirty="0" smtClean="0">
                <a:latin typeface="+mn-lt"/>
              </a:rPr>
              <a:t> durch </a:t>
            </a:r>
            <a:r>
              <a:rPr lang="de-DE" altLang="de-DE" sz="6400" dirty="0">
                <a:latin typeface="+mn-lt"/>
              </a:rPr>
              <a:t>TV </a:t>
            </a:r>
            <a:r>
              <a:rPr lang="de-DE" altLang="de-DE" sz="6400" dirty="0" smtClean="0">
                <a:latin typeface="+mn-lt"/>
              </a:rPr>
              <a:t>geregelt)</a:t>
            </a:r>
          </a:p>
          <a:p>
            <a:pPr marL="0" indent="0">
              <a:lnSpc>
                <a:spcPct val="120000"/>
              </a:lnSpc>
              <a:buNone/>
            </a:pPr>
            <a:r>
              <a:rPr lang="de-DE" altLang="de-DE" sz="6600" i="1" dirty="0"/>
              <a:t>(Mehr zu den Inhalten einer BV  siehe Musterbetriebsvereinbarung.) </a:t>
            </a:r>
          </a:p>
          <a:p>
            <a:pPr marL="0" indent="0">
              <a:lnSpc>
                <a:spcPct val="120000"/>
              </a:lnSpc>
              <a:buNone/>
            </a:pPr>
            <a:endParaRPr lang="de-DE" altLang="de-DE" sz="6400" i="1" dirty="0">
              <a:latin typeface="+mn-lt"/>
            </a:endParaRPr>
          </a:p>
          <a:p>
            <a:pPr marL="0" indent="0">
              <a:buNone/>
            </a:pPr>
            <a:endParaRPr lang="de-DE" altLang="de-DE" sz="5600" dirty="0" smtClean="0">
              <a:latin typeface="+mn-lt"/>
            </a:endParaRPr>
          </a:p>
          <a:p>
            <a:pPr marL="0" indent="0">
              <a:buNone/>
            </a:pPr>
            <a:endParaRPr lang="de-DE" altLang="de-DE" sz="1400" dirty="0"/>
          </a:p>
          <a:p>
            <a:pPr marL="0" indent="0">
              <a:buNone/>
            </a:pPr>
            <a:endParaRPr lang="de-DE" dirty="0">
              <a:solidFill>
                <a:srgbClr val="FF0000"/>
              </a:solidFill>
              <a:latin typeface="+mj-lt"/>
            </a:endParaRPr>
          </a:p>
        </p:txBody>
      </p:sp>
    </p:spTree>
    <p:extLst>
      <p:ext uri="{BB962C8B-B14F-4D97-AF65-F5344CB8AC3E}">
        <p14:creationId xmlns:p14="http://schemas.microsoft.com/office/powerpoint/2010/main" val="278770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0374" y="315070"/>
            <a:ext cx="8572800" cy="454025"/>
          </a:xfrm>
        </p:spPr>
        <p:txBody>
          <a:bodyPr/>
          <a:lstStyle/>
          <a:p>
            <a:r>
              <a:rPr lang="de-DE" dirty="0" smtClean="0"/>
              <a:t>Anzeige durch Betriebsrat  </a:t>
            </a:r>
            <a:endParaRPr lang="de-DE" dirty="0"/>
          </a:p>
        </p:txBody>
      </p:sp>
      <p:sp>
        <p:nvSpPr>
          <p:cNvPr id="3" name="Inhaltsplatzhalter 2"/>
          <p:cNvSpPr>
            <a:spLocks noGrp="1"/>
          </p:cNvSpPr>
          <p:nvPr>
            <p:ph idx="1"/>
          </p:nvPr>
        </p:nvSpPr>
        <p:spPr>
          <a:xfrm>
            <a:off x="320373" y="1239715"/>
            <a:ext cx="7821303" cy="3232167"/>
          </a:xfrm>
        </p:spPr>
        <p:txBody>
          <a:bodyPr>
            <a:normAutofit fontScale="92500" lnSpcReduction="10000"/>
          </a:bodyPr>
          <a:lstStyle/>
          <a:p>
            <a:r>
              <a:rPr lang="de-DE" sz="2100" dirty="0" smtClean="0">
                <a:solidFill>
                  <a:schemeClr val="tx2">
                    <a:lumMod val="50000"/>
                  </a:schemeClr>
                </a:solidFill>
                <a:latin typeface="+mn-lt"/>
              </a:rPr>
              <a:t>BR kann seinerseits die  Kurzarbeit anzeigen und </a:t>
            </a:r>
            <a:r>
              <a:rPr lang="de-DE" sz="2100" dirty="0" err="1" smtClean="0">
                <a:solidFill>
                  <a:schemeClr val="tx2">
                    <a:lumMod val="50000"/>
                  </a:schemeClr>
                </a:solidFill>
                <a:latin typeface="+mn-lt"/>
              </a:rPr>
              <a:t>Kug</a:t>
            </a:r>
            <a:r>
              <a:rPr lang="de-DE" sz="2100" dirty="0" smtClean="0">
                <a:solidFill>
                  <a:schemeClr val="tx2">
                    <a:lumMod val="50000"/>
                  </a:schemeClr>
                </a:solidFill>
                <a:latin typeface="+mn-lt"/>
              </a:rPr>
              <a:t> beantragen.</a:t>
            </a:r>
          </a:p>
          <a:p>
            <a:r>
              <a:rPr lang="de-DE" sz="2100" dirty="0">
                <a:solidFill>
                  <a:schemeClr val="tx2">
                    <a:lumMod val="50000"/>
                  </a:schemeClr>
                </a:solidFill>
                <a:latin typeface="+mn-lt"/>
              </a:rPr>
              <a:t>N</a:t>
            </a:r>
            <a:r>
              <a:rPr lang="de-DE" sz="2100" dirty="0" smtClean="0">
                <a:solidFill>
                  <a:schemeClr val="tx2">
                    <a:lumMod val="50000"/>
                  </a:schemeClr>
                </a:solidFill>
                <a:latin typeface="+mn-lt"/>
              </a:rPr>
              <a:t>ach seiner Beschlussfassung „Kurzarbeit“ reicht BR bei der Arbeitsagentur die Anzeige ein.</a:t>
            </a:r>
          </a:p>
          <a:p>
            <a:r>
              <a:rPr lang="de-DE" sz="2100" dirty="0" smtClean="0">
                <a:solidFill>
                  <a:schemeClr val="tx2">
                    <a:lumMod val="50000"/>
                  </a:schemeClr>
                </a:solidFill>
                <a:latin typeface="+mn-lt"/>
              </a:rPr>
              <a:t>Eine Stellungnahme des Arbeitgebers muss BR nicht einholen.</a:t>
            </a:r>
          </a:p>
          <a:p>
            <a:r>
              <a:rPr lang="de-DE" sz="2100" dirty="0" smtClean="0">
                <a:solidFill>
                  <a:schemeClr val="tx2">
                    <a:lumMod val="50000"/>
                  </a:schemeClr>
                </a:solidFill>
                <a:latin typeface="+mn-lt"/>
              </a:rPr>
              <a:t>Der BR kann die Einführung von Kurzarbeit und die notwendige BV über die Einigungsstelle erzwingen.</a:t>
            </a:r>
          </a:p>
          <a:p>
            <a:endParaRPr lang="de-DE" sz="2100" dirty="0">
              <a:solidFill>
                <a:schemeClr val="tx2">
                  <a:lumMod val="50000"/>
                </a:schemeClr>
              </a:solidFill>
              <a:latin typeface="+mn-lt"/>
            </a:endParaRPr>
          </a:p>
          <a:p>
            <a:pPr marL="1350" indent="0">
              <a:lnSpc>
                <a:spcPct val="120000"/>
              </a:lnSpc>
              <a:buNone/>
            </a:pPr>
            <a:r>
              <a:rPr lang="de-DE" sz="2100" dirty="0" smtClean="0">
                <a:solidFill>
                  <a:schemeClr val="tx2">
                    <a:lumMod val="50000"/>
                  </a:schemeClr>
                </a:solidFill>
                <a:latin typeface="+mn-lt"/>
              </a:rPr>
              <a:t>Wenn der BR der Meinung ist, das Kurzarbeit sinnvoll ist, dann kann dieses Szenario auch als Druckmittel in den Verhandlungen mit dem Arbeitgeber genutzt werden.</a:t>
            </a:r>
          </a:p>
          <a:p>
            <a:endParaRPr lang="de-DE" dirty="0">
              <a:solidFill>
                <a:schemeClr val="tx2">
                  <a:lumMod val="50000"/>
                </a:schemeClr>
              </a:solidFill>
            </a:endParaRPr>
          </a:p>
          <a:p>
            <a:pPr marL="1350" indent="0">
              <a:buNone/>
            </a:pPr>
            <a:endParaRPr lang="de-DE" dirty="0" smtClean="0"/>
          </a:p>
          <a:p>
            <a:pPr marL="1350" indent="0">
              <a:buNone/>
            </a:pPr>
            <a:endParaRPr lang="de-DE" dirty="0"/>
          </a:p>
        </p:txBody>
      </p:sp>
    </p:spTree>
    <p:extLst>
      <p:ext uri="{BB962C8B-B14F-4D97-AF65-F5344CB8AC3E}">
        <p14:creationId xmlns:p14="http://schemas.microsoft.com/office/powerpoint/2010/main" val="4052340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7385" y="1591418"/>
            <a:ext cx="4859057" cy="2524062"/>
          </a:xfrm>
        </p:spPr>
        <p:txBody>
          <a:bodyPr/>
          <a:lstStyle/>
          <a:p>
            <a:r>
              <a:rPr lang="de-DE" sz="3200" dirty="0"/>
              <a:t>5</a:t>
            </a:r>
            <a:r>
              <a:rPr lang="de-DE" sz="3200" dirty="0" smtClean="0"/>
              <a:t>. Kurzarbeitergeld</a:t>
            </a:r>
            <a:endParaRPr lang="de-DE" sz="3200" dirty="0"/>
          </a:p>
        </p:txBody>
      </p:sp>
    </p:spTree>
    <p:extLst>
      <p:ext uri="{BB962C8B-B14F-4D97-AF65-F5344CB8AC3E}">
        <p14:creationId xmlns:p14="http://schemas.microsoft.com/office/powerpoint/2010/main" val="34742115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6333" y="253523"/>
            <a:ext cx="8642349" cy="454025"/>
          </a:xfrm>
        </p:spPr>
        <p:txBody>
          <a:bodyPr/>
          <a:lstStyle/>
          <a:p>
            <a:r>
              <a:rPr lang="de-DE" sz="3200" dirty="0" smtClean="0"/>
              <a:t>Einkommen während der Kurzarbeit</a:t>
            </a:r>
            <a:endParaRPr lang="de-DE" sz="3200" dirty="0"/>
          </a:p>
        </p:txBody>
      </p:sp>
      <p:sp>
        <p:nvSpPr>
          <p:cNvPr id="3" name="Inhaltsplatzhalter 2"/>
          <p:cNvSpPr>
            <a:spLocks noGrp="1"/>
          </p:cNvSpPr>
          <p:nvPr>
            <p:ph idx="1"/>
          </p:nvPr>
        </p:nvSpPr>
        <p:spPr>
          <a:xfrm>
            <a:off x="356332" y="888023"/>
            <a:ext cx="8642349" cy="3886199"/>
          </a:xfrm>
        </p:spPr>
        <p:txBody>
          <a:bodyPr>
            <a:noAutofit/>
          </a:bodyPr>
          <a:lstStyle/>
          <a:p>
            <a:pPr marL="0" indent="0">
              <a:spcBef>
                <a:spcPct val="0"/>
              </a:spcBef>
              <a:buNone/>
            </a:pPr>
            <a:r>
              <a:rPr lang="de-DE" altLang="de-DE" sz="2400" b="1" dirty="0">
                <a:latin typeface="+mn-lt"/>
              </a:rPr>
              <a:t>Arbeitsentgelt während Kurzarbeit</a:t>
            </a:r>
            <a:r>
              <a:rPr lang="de-DE" altLang="de-DE" sz="2400" b="1" dirty="0" smtClean="0">
                <a:latin typeface="+mn-lt"/>
              </a:rPr>
              <a:t>:</a:t>
            </a:r>
          </a:p>
          <a:p>
            <a:pPr marL="0" indent="0">
              <a:spcBef>
                <a:spcPts val="0"/>
              </a:spcBef>
              <a:buNone/>
            </a:pPr>
            <a:r>
              <a:rPr lang="de-DE" altLang="de-DE" sz="2400" dirty="0" smtClean="0">
                <a:latin typeface="+mn-lt"/>
              </a:rPr>
              <a:t>Die Arbeitszeit kann während Kurzarbeit nur teilweise verkürzt werden, aber auch vollständig ausfallen (Kurzarbeit „Null“). Der </a:t>
            </a:r>
            <a:r>
              <a:rPr lang="de-DE" altLang="de-DE" sz="2400" dirty="0">
                <a:latin typeface="+mn-lt"/>
              </a:rPr>
              <a:t>Arbeitgeber zahlt den Beschäftigten das Arbeitsentgelt, das nach Einführung der Kurzarbeit der verkürzten </a:t>
            </a:r>
            <a:r>
              <a:rPr lang="de-DE" altLang="de-DE" sz="2400" dirty="0" smtClean="0">
                <a:latin typeface="+mn-lt"/>
              </a:rPr>
              <a:t>Arbeitszeit </a:t>
            </a:r>
            <a:r>
              <a:rPr lang="de-DE" altLang="de-DE" sz="2400" dirty="0">
                <a:latin typeface="+mn-lt"/>
              </a:rPr>
              <a:t>entspricht</a:t>
            </a:r>
            <a:r>
              <a:rPr lang="de-DE" altLang="de-DE" sz="2400" dirty="0" smtClean="0">
                <a:latin typeface="+mn-lt"/>
              </a:rPr>
              <a:t>.</a:t>
            </a:r>
          </a:p>
          <a:p>
            <a:pPr marL="0" indent="0">
              <a:spcBef>
                <a:spcPct val="0"/>
              </a:spcBef>
              <a:buNone/>
            </a:pPr>
            <a:endParaRPr lang="de-DE" altLang="de-DE" sz="2400" dirty="0">
              <a:latin typeface="+mn-lt"/>
            </a:endParaRPr>
          </a:p>
          <a:p>
            <a:pPr marL="0" indent="0">
              <a:spcBef>
                <a:spcPct val="0"/>
              </a:spcBef>
              <a:buNone/>
            </a:pPr>
            <a:r>
              <a:rPr lang="de-DE" altLang="de-DE" sz="2400" b="1" dirty="0" smtClean="0">
                <a:latin typeface="+mn-lt"/>
              </a:rPr>
              <a:t>Kurzarbeitergeld:</a:t>
            </a:r>
            <a:endParaRPr lang="de-DE" altLang="de-DE" sz="2400" b="1" dirty="0">
              <a:latin typeface="+mn-lt"/>
            </a:endParaRPr>
          </a:p>
          <a:p>
            <a:pPr marL="0" indent="0">
              <a:spcBef>
                <a:spcPct val="0"/>
              </a:spcBef>
              <a:buNone/>
            </a:pPr>
            <a:r>
              <a:rPr lang="de-DE" sz="2400" dirty="0" smtClean="0">
                <a:latin typeface="+mn-lt"/>
              </a:rPr>
              <a:t>Als </a:t>
            </a:r>
            <a:r>
              <a:rPr lang="de-DE" sz="2400" dirty="0">
                <a:latin typeface="+mn-lt"/>
              </a:rPr>
              <a:t>A</a:t>
            </a:r>
            <a:r>
              <a:rPr lang="de-DE" sz="2400" dirty="0" smtClean="0">
                <a:latin typeface="+mn-lt"/>
              </a:rPr>
              <a:t>usgleich für das wegen der reduzierten Arbeitszeit ausgefallene Entgelt wird das Kurzarbeitergeld durch die Agentur für Arbeit gewährt. Ausgezahlt wird es vom Arbeitgeber.</a:t>
            </a:r>
          </a:p>
          <a:p>
            <a:pPr marL="0" indent="0">
              <a:spcBef>
                <a:spcPct val="0"/>
              </a:spcBef>
              <a:buNone/>
            </a:pPr>
            <a:endParaRPr lang="de-DE" dirty="0" smtClean="0">
              <a:latin typeface="+mn-lt"/>
            </a:endParaRPr>
          </a:p>
          <a:p>
            <a:pPr marL="0" lvl="0" indent="0" defTabSz="914400" fontAlgn="base">
              <a:lnSpc>
                <a:spcPct val="100000"/>
              </a:lnSpc>
              <a:spcBef>
                <a:spcPts val="0"/>
              </a:spcBef>
              <a:spcAft>
                <a:spcPct val="0"/>
              </a:spcAft>
              <a:buSzPct val="120000"/>
              <a:buNone/>
              <a:defRPr/>
            </a:pPr>
            <a:endParaRPr lang="de-DE" kern="0" dirty="0" smtClean="0">
              <a:solidFill>
                <a:srgbClr val="000000"/>
              </a:solidFill>
              <a:latin typeface="+mn-lt"/>
            </a:endParaRPr>
          </a:p>
          <a:p>
            <a:pPr marL="1350" indent="0">
              <a:buNone/>
            </a:pPr>
            <a:endParaRPr lang="de-DE" dirty="0"/>
          </a:p>
        </p:txBody>
      </p:sp>
    </p:spTree>
    <p:extLst>
      <p:ext uri="{BB962C8B-B14F-4D97-AF65-F5344CB8AC3E}">
        <p14:creationId xmlns:p14="http://schemas.microsoft.com/office/powerpoint/2010/main" val="3440972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8230" y="158783"/>
            <a:ext cx="7880644" cy="454025"/>
          </a:xfrm>
        </p:spPr>
        <p:txBody>
          <a:bodyPr/>
          <a:lstStyle/>
          <a:p>
            <a:r>
              <a:rPr lang="de-DE" sz="3200" dirty="0" smtClean="0"/>
              <a:t>Kurzarbeit – was ist das?</a:t>
            </a:r>
            <a:endParaRPr lang="de-DE" sz="3200" dirty="0"/>
          </a:p>
        </p:txBody>
      </p:sp>
      <p:sp>
        <p:nvSpPr>
          <p:cNvPr id="3" name="Inhaltsplatzhalter 2"/>
          <p:cNvSpPr>
            <a:spLocks noGrp="1"/>
          </p:cNvSpPr>
          <p:nvPr>
            <p:ph idx="1"/>
          </p:nvPr>
        </p:nvSpPr>
        <p:spPr>
          <a:xfrm>
            <a:off x="138230" y="612570"/>
            <a:ext cx="8211011" cy="4176559"/>
          </a:xfrm>
        </p:spPr>
        <p:txBody>
          <a:bodyPr>
            <a:normAutofit lnSpcReduction="10000"/>
          </a:bodyPr>
          <a:lstStyle/>
          <a:p>
            <a:pPr>
              <a:lnSpc>
                <a:spcPct val="120000"/>
              </a:lnSpc>
            </a:pPr>
            <a:r>
              <a:rPr lang="de-DE" altLang="de-DE" dirty="0">
                <a:latin typeface="+mn-lt"/>
              </a:rPr>
              <a:t>Kurzarbeit dient der Sicherung von Arbeitsplätzen in Betrieben, die vorübergehend in wirtschaftliche Schwierigkeiten geraten sind. </a:t>
            </a:r>
          </a:p>
          <a:p>
            <a:pPr>
              <a:lnSpc>
                <a:spcPct val="120000"/>
              </a:lnSpc>
            </a:pPr>
            <a:r>
              <a:rPr lang="de-DE" dirty="0" smtClean="0">
                <a:latin typeface="+mn-lt"/>
              </a:rPr>
              <a:t>Kurzarbeit bedeutet </a:t>
            </a:r>
            <a:r>
              <a:rPr lang="de-DE" dirty="0">
                <a:latin typeface="+mn-lt"/>
              </a:rPr>
              <a:t>die vorübergehende Verringerung </a:t>
            </a:r>
            <a:r>
              <a:rPr lang="de-DE" dirty="0" smtClean="0">
                <a:latin typeface="+mn-lt"/>
              </a:rPr>
              <a:t>der </a:t>
            </a:r>
            <a:r>
              <a:rPr lang="de-DE" dirty="0">
                <a:latin typeface="+mn-lt"/>
              </a:rPr>
              <a:t>regelmäßigen </a:t>
            </a:r>
            <a:r>
              <a:rPr lang="de-DE" dirty="0" smtClean="0">
                <a:latin typeface="+mn-lt"/>
              </a:rPr>
              <a:t>Arbeitszeit (</a:t>
            </a:r>
            <a:r>
              <a:rPr lang="de-DE" altLang="de-DE" dirty="0" smtClean="0">
                <a:latin typeface="+mn-lt"/>
              </a:rPr>
              <a:t>bis </a:t>
            </a:r>
            <a:r>
              <a:rPr lang="de-DE" altLang="de-DE" dirty="0">
                <a:latin typeface="+mn-lt"/>
              </a:rPr>
              <a:t>hin zur vorübergehenden Einstellung „Kurzarbeit 0“)</a:t>
            </a:r>
            <a:r>
              <a:rPr lang="de-DE" dirty="0" smtClean="0">
                <a:latin typeface="+mn-lt"/>
              </a:rPr>
              <a:t> </a:t>
            </a:r>
            <a:r>
              <a:rPr lang="de-DE" dirty="0">
                <a:latin typeface="+mn-lt"/>
              </a:rPr>
              <a:t>in einem Betrieb aufgrund eines </a:t>
            </a:r>
            <a:r>
              <a:rPr lang="de-DE" dirty="0" smtClean="0">
                <a:latin typeface="+mn-lt"/>
              </a:rPr>
              <a:t>vorübergehenden, erheblichen Arbeitsausfalls</a:t>
            </a:r>
          </a:p>
          <a:p>
            <a:pPr>
              <a:lnSpc>
                <a:spcPct val="120000"/>
              </a:lnSpc>
            </a:pPr>
            <a:r>
              <a:rPr lang="de-DE" altLang="de-DE" dirty="0" smtClean="0">
                <a:latin typeface="+mn-lt"/>
              </a:rPr>
              <a:t>Kurzarbeit kann </a:t>
            </a:r>
            <a:r>
              <a:rPr lang="de-DE" altLang="de-DE" dirty="0">
                <a:latin typeface="+mn-lt"/>
              </a:rPr>
              <a:t>sich auf den gesamten Betrieb oder auch auf organisatorisch abgrenzbare Teile des Betriebes (Betriebsabteilung) </a:t>
            </a:r>
            <a:r>
              <a:rPr lang="de-DE" altLang="de-DE" dirty="0" smtClean="0">
                <a:latin typeface="+mn-lt"/>
              </a:rPr>
              <a:t>erstrecken.</a:t>
            </a:r>
          </a:p>
          <a:p>
            <a:pPr>
              <a:lnSpc>
                <a:spcPct val="120000"/>
              </a:lnSpc>
            </a:pPr>
            <a:r>
              <a:rPr lang="de-DE" altLang="de-DE" dirty="0" smtClean="0">
                <a:latin typeface="+mn-lt"/>
              </a:rPr>
              <a:t>Für </a:t>
            </a:r>
            <a:r>
              <a:rPr lang="de-DE" altLang="de-DE" dirty="0">
                <a:latin typeface="+mn-lt"/>
              </a:rPr>
              <a:t>den Zeitraum der Kurzarbeit erhalten Beschäftigte lediglich ein </a:t>
            </a:r>
            <a:r>
              <a:rPr lang="de-DE" altLang="de-DE" dirty="0" smtClean="0">
                <a:latin typeface="+mn-lt"/>
              </a:rPr>
              <a:t>entsprechend der Arbeitszeitabsenkung reduziertes Entgelt (bei </a:t>
            </a:r>
            <a:r>
              <a:rPr lang="de-DE" altLang="de-DE" dirty="0">
                <a:latin typeface="+mn-lt"/>
              </a:rPr>
              <a:t>Kurzarbeit „0</a:t>
            </a:r>
            <a:r>
              <a:rPr lang="de-DE" altLang="de-DE" dirty="0" smtClean="0">
                <a:latin typeface="+mn-lt"/>
              </a:rPr>
              <a:t>“ gar kein Entgelt) </a:t>
            </a:r>
            <a:r>
              <a:rPr lang="de-DE" altLang="de-DE" dirty="0">
                <a:latin typeface="+mn-lt"/>
              </a:rPr>
              <a:t>von ihrem Arbeitgeber. </a:t>
            </a:r>
            <a:endParaRPr lang="de-DE" altLang="de-DE" dirty="0" smtClean="0">
              <a:latin typeface="+mn-lt"/>
            </a:endParaRPr>
          </a:p>
          <a:p>
            <a:pPr>
              <a:lnSpc>
                <a:spcPct val="120000"/>
              </a:lnSpc>
            </a:pPr>
            <a:r>
              <a:rPr lang="de-DE" dirty="0" smtClean="0">
                <a:latin typeface="+mn-lt"/>
              </a:rPr>
              <a:t>Durch das Kurzarbeitergeld </a:t>
            </a:r>
            <a:r>
              <a:rPr lang="de-DE" dirty="0">
                <a:latin typeface="+mn-lt"/>
              </a:rPr>
              <a:t>wird </a:t>
            </a:r>
            <a:r>
              <a:rPr lang="de-DE" dirty="0" smtClean="0">
                <a:latin typeface="+mn-lt"/>
              </a:rPr>
              <a:t>diese </a:t>
            </a:r>
            <a:r>
              <a:rPr lang="de-DE" dirty="0">
                <a:latin typeface="+mn-lt"/>
              </a:rPr>
              <a:t>Verdienstminderung der Beschäftigten teilweise ausgeglichen</a:t>
            </a:r>
            <a:r>
              <a:rPr lang="de-DE" dirty="0" smtClean="0">
                <a:latin typeface="+mn-lt"/>
              </a:rPr>
              <a:t>. Es wird von der Bundesagentur für Arbeit gezahlt.</a:t>
            </a:r>
          </a:p>
        </p:txBody>
      </p:sp>
    </p:spTree>
    <p:extLst>
      <p:ext uri="{BB962C8B-B14F-4D97-AF65-F5344CB8AC3E}">
        <p14:creationId xmlns:p14="http://schemas.microsoft.com/office/powerpoint/2010/main" val="33785125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410" y="271617"/>
            <a:ext cx="8642349" cy="454025"/>
          </a:xfrm>
        </p:spPr>
        <p:txBody>
          <a:bodyPr/>
          <a:lstStyle/>
          <a:p>
            <a:r>
              <a:rPr lang="de-DE" sz="3200" dirty="0"/>
              <a:t>Einkommen während der Kurzarbeit</a:t>
            </a:r>
            <a:endParaRPr lang="de-DE" dirty="0"/>
          </a:p>
        </p:txBody>
      </p:sp>
      <p:sp>
        <p:nvSpPr>
          <p:cNvPr id="3" name="Inhaltsplatzhalter 2"/>
          <p:cNvSpPr>
            <a:spLocks noGrp="1"/>
          </p:cNvSpPr>
          <p:nvPr>
            <p:ph idx="1"/>
          </p:nvPr>
        </p:nvSpPr>
        <p:spPr>
          <a:xfrm>
            <a:off x="125410" y="858163"/>
            <a:ext cx="8893175" cy="3939123"/>
          </a:xfrm>
        </p:spPr>
        <p:txBody>
          <a:bodyPr>
            <a:normAutofit fontScale="92500"/>
          </a:bodyPr>
          <a:lstStyle/>
          <a:p>
            <a:pPr marL="0" lvl="0" indent="0" defTabSz="914400" fontAlgn="base">
              <a:lnSpc>
                <a:spcPct val="100000"/>
              </a:lnSpc>
              <a:spcBef>
                <a:spcPts val="0"/>
              </a:spcBef>
              <a:spcAft>
                <a:spcPct val="0"/>
              </a:spcAft>
              <a:buSzPct val="120000"/>
              <a:buNone/>
              <a:defRPr/>
            </a:pPr>
            <a:r>
              <a:rPr lang="de-DE" b="1" kern="0" dirty="0">
                <a:solidFill>
                  <a:srgbClr val="000000"/>
                </a:solidFill>
              </a:rPr>
              <a:t>Entgelt für </a:t>
            </a:r>
            <a:r>
              <a:rPr lang="de-DE" b="1" kern="0" dirty="0" smtClean="0">
                <a:solidFill>
                  <a:srgbClr val="000000"/>
                </a:solidFill>
              </a:rPr>
              <a:t>Urlaub:</a:t>
            </a:r>
            <a:endParaRPr lang="de-DE" b="1" kern="0" dirty="0">
              <a:solidFill>
                <a:srgbClr val="000000"/>
              </a:solidFill>
            </a:endParaRPr>
          </a:p>
          <a:p>
            <a:pPr marL="0" lvl="0" indent="0" defTabSz="914400" fontAlgn="base">
              <a:lnSpc>
                <a:spcPct val="100000"/>
              </a:lnSpc>
              <a:spcBef>
                <a:spcPts val="0"/>
              </a:spcBef>
              <a:spcAft>
                <a:spcPct val="0"/>
              </a:spcAft>
              <a:buSzPct val="120000"/>
              <a:buNone/>
              <a:defRPr/>
            </a:pPr>
            <a:r>
              <a:rPr lang="de-DE" kern="0" dirty="0">
                <a:solidFill>
                  <a:srgbClr val="000000"/>
                </a:solidFill>
              </a:rPr>
              <a:t>Bei Urlaub bleibt der Arbeitgeber </a:t>
            </a:r>
            <a:r>
              <a:rPr lang="de-DE" kern="0" dirty="0" err="1">
                <a:solidFill>
                  <a:srgbClr val="000000"/>
                </a:solidFill>
              </a:rPr>
              <a:t>grds</a:t>
            </a:r>
            <a:r>
              <a:rPr lang="de-DE" kern="0" dirty="0">
                <a:solidFill>
                  <a:srgbClr val="000000"/>
                </a:solidFill>
              </a:rPr>
              <a:t>. </a:t>
            </a:r>
            <a:r>
              <a:rPr lang="de-DE" kern="0" dirty="0" smtClean="0">
                <a:solidFill>
                  <a:srgbClr val="000000"/>
                </a:solidFill>
              </a:rPr>
              <a:t>zur </a:t>
            </a:r>
            <a:r>
              <a:rPr lang="de-DE" kern="0" dirty="0">
                <a:solidFill>
                  <a:srgbClr val="000000"/>
                </a:solidFill>
              </a:rPr>
              <a:t>vollen Entgeltzahlung verpflichtet </a:t>
            </a:r>
            <a:r>
              <a:rPr lang="de-DE" kern="0" dirty="0" smtClean="0">
                <a:solidFill>
                  <a:srgbClr val="000000"/>
                </a:solidFill>
              </a:rPr>
              <a:t>(§ </a:t>
            </a:r>
            <a:r>
              <a:rPr lang="de-DE" kern="0" dirty="0">
                <a:solidFill>
                  <a:srgbClr val="000000"/>
                </a:solidFill>
              </a:rPr>
              <a:t>11 Abs. 1 S. 3  BUrlG). Bei Abweichungen von dieser gesetzlichen Regelung nach § 13 BUrlG beachte </a:t>
            </a:r>
            <a:r>
              <a:rPr lang="de-DE" kern="0" dirty="0" err="1">
                <a:solidFill>
                  <a:srgbClr val="000000"/>
                </a:solidFill>
              </a:rPr>
              <a:t>Rspr</a:t>
            </a:r>
            <a:r>
              <a:rPr lang="de-DE" kern="0" dirty="0">
                <a:solidFill>
                  <a:srgbClr val="000000"/>
                </a:solidFill>
              </a:rPr>
              <a:t>. </a:t>
            </a:r>
            <a:r>
              <a:rPr lang="de-DE" kern="0" dirty="0" smtClean="0">
                <a:solidFill>
                  <a:srgbClr val="000000"/>
                </a:solidFill>
              </a:rPr>
              <a:t>des </a:t>
            </a:r>
            <a:r>
              <a:rPr lang="de-DE" kern="0" dirty="0">
                <a:solidFill>
                  <a:srgbClr val="000000"/>
                </a:solidFill>
              </a:rPr>
              <a:t>EuGH. </a:t>
            </a:r>
            <a:endParaRPr lang="de-DE" kern="0" dirty="0" smtClean="0">
              <a:solidFill>
                <a:srgbClr val="000000"/>
              </a:solidFill>
            </a:endParaRPr>
          </a:p>
          <a:p>
            <a:pPr marL="0" lvl="0" indent="0" defTabSz="914400" fontAlgn="base">
              <a:lnSpc>
                <a:spcPct val="100000"/>
              </a:lnSpc>
              <a:spcBef>
                <a:spcPts val="0"/>
              </a:spcBef>
              <a:spcAft>
                <a:spcPct val="0"/>
              </a:spcAft>
              <a:buSzPct val="120000"/>
              <a:buNone/>
              <a:defRPr/>
            </a:pPr>
            <a:endParaRPr lang="de-DE" kern="0" dirty="0">
              <a:solidFill>
                <a:srgbClr val="000000"/>
              </a:solidFill>
            </a:endParaRPr>
          </a:p>
          <a:p>
            <a:pPr marL="0" lvl="0" indent="0" defTabSz="914400" fontAlgn="base">
              <a:lnSpc>
                <a:spcPct val="100000"/>
              </a:lnSpc>
              <a:spcBef>
                <a:spcPts val="0"/>
              </a:spcBef>
              <a:spcAft>
                <a:spcPct val="0"/>
              </a:spcAft>
              <a:buSzPct val="120000"/>
              <a:buNone/>
              <a:defRPr/>
            </a:pPr>
            <a:r>
              <a:rPr lang="de-DE" b="1" kern="0" dirty="0" smtClean="0">
                <a:solidFill>
                  <a:srgbClr val="000000"/>
                </a:solidFill>
              </a:rPr>
              <a:t>Entgelt an Feiertagen:</a:t>
            </a:r>
          </a:p>
          <a:p>
            <a:pPr marL="0" lvl="0" indent="0" defTabSz="914400" fontAlgn="base">
              <a:lnSpc>
                <a:spcPct val="100000"/>
              </a:lnSpc>
              <a:spcBef>
                <a:spcPts val="0"/>
              </a:spcBef>
              <a:spcAft>
                <a:spcPct val="0"/>
              </a:spcAft>
              <a:buSzPct val="120000"/>
              <a:buNone/>
              <a:defRPr/>
            </a:pPr>
            <a:r>
              <a:rPr lang="de-DE" kern="0" dirty="0" smtClean="0">
                <a:solidFill>
                  <a:srgbClr val="000000"/>
                </a:solidFill>
              </a:rPr>
              <a:t>An </a:t>
            </a:r>
            <a:r>
              <a:rPr lang="de-DE" kern="0" dirty="0">
                <a:solidFill>
                  <a:srgbClr val="000000"/>
                </a:solidFill>
              </a:rPr>
              <a:t>Feiertagen </a:t>
            </a:r>
            <a:r>
              <a:rPr lang="de-DE" kern="0" dirty="0" smtClean="0">
                <a:solidFill>
                  <a:srgbClr val="000000"/>
                </a:solidFill>
              </a:rPr>
              <a:t>muss der Arbeitgeber </a:t>
            </a:r>
            <a:r>
              <a:rPr lang="de-DE" kern="0" dirty="0">
                <a:solidFill>
                  <a:srgbClr val="000000"/>
                </a:solidFill>
              </a:rPr>
              <a:t>Entgelt </a:t>
            </a:r>
            <a:r>
              <a:rPr lang="de-DE" kern="0" dirty="0" smtClean="0">
                <a:solidFill>
                  <a:srgbClr val="000000"/>
                </a:solidFill>
              </a:rPr>
              <a:t>zahlen. Die </a:t>
            </a:r>
            <a:r>
              <a:rPr lang="de-DE" kern="0" dirty="0" smtClean="0">
                <a:solidFill>
                  <a:schemeClr val="accent6">
                    <a:lumMod val="10000"/>
                  </a:schemeClr>
                </a:solidFill>
              </a:rPr>
              <a:t>Agentur für Arbeit muss für diese Tage kein Kurzarbeitergeld zahlen, § 2 Abs. 2 </a:t>
            </a:r>
            <a:r>
              <a:rPr lang="de-DE" kern="0" dirty="0" err="1" smtClean="0">
                <a:solidFill>
                  <a:schemeClr val="accent6">
                    <a:lumMod val="10000"/>
                  </a:schemeClr>
                </a:solidFill>
              </a:rPr>
              <a:t>EntgFG</a:t>
            </a:r>
            <a:r>
              <a:rPr lang="de-DE" kern="0" dirty="0" smtClean="0">
                <a:solidFill>
                  <a:schemeClr val="accent6">
                    <a:lumMod val="10000"/>
                  </a:schemeClr>
                </a:solidFill>
              </a:rPr>
              <a:t>.</a:t>
            </a:r>
          </a:p>
          <a:p>
            <a:pPr marL="0" lvl="0" indent="0" defTabSz="914400" fontAlgn="base">
              <a:lnSpc>
                <a:spcPct val="100000"/>
              </a:lnSpc>
              <a:spcBef>
                <a:spcPts val="0"/>
              </a:spcBef>
              <a:spcAft>
                <a:spcPct val="0"/>
              </a:spcAft>
              <a:buSzPct val="120000"/>
              <a:buNone/>
              <a:defRPr/>
            </a:pPr>
            <a:endParaRPr lang="de-DE" kern="0" dirty="0" smtClean="0">
              <a:solidFill>
                <a:schemeClr val="accent6">
                  <a:lumMod val="10000"/>
                </a:schemeClr>
              </a:solidFill>
            </a:endParaRPr>
          </a:p>
          <a:p>
            <a:pPr marL="0" lvl="0" indent="0" defTabSz="914400" fontAlgn="base">
              <a:lnSpc>
                <a:spcPct val="100000"/>
              </a:lnSpc>
              <a:spcBef>
                <a:spcPts val="0"/>
              </a:spcBef>
              <a:spcAft>
                <a:spcPct val="0"/>
              </a:spcAft>
              <a:buSzPct val="120000"/>
              <a:buNone/>
              <a:defRPr/>
            </a:pPr>
            <a:r>
              <a:rPr lang="de-DE" kern="0" dirty="0" smtClean="0">
                <a:solidFill>
                  <a:schemeClr val="accent6">
                    <a:lumMod val="10000"/>
                  </a:schemeClr>
                </a:solidFill>
              </a:rPr>
              <a:t>Höhe der vom Arbeitgeber zu leistenden Entgeltfortzahlung </a:t>
            </a:r>
          </a:p>
          <a:p>
            <a:pPr marL="0" indent="0" defTabSz="914400" fontAlgn="base">
              <a:lnSpc>
                <a:spcPct val="100000"/>
              </a:lnSpc>
              <a:spcBef>
                <a:spcPts val="0"/>
              </a:spcBef>
              <a:spcAft>
                <a:spcPct val="0"/>
              </a:spcAft>
              <a:buSzPct val="120000"/>
              <a:buNone/>
              <a:defRPr/>
            </a:pPr>
            <a:r>
              <a:rPr lang="de-DE" dirty="0">
                <a:solidFill>
                  <a:schemeClr val="accent6">
                    <a:lumMod val="10000"/>
                  </a:schemeClr>
                </a:solidFill>
              </a:rPr>
              <a:t>Kurzarbeit ändert an den Prinzipien der Entgeltfortzahlung nichts, es bleibt beim Lohnausfallprinzip. </a:t>
            </a:r>
            <a:endParaRPr lang="de-DE" dirty="0" smtClean="0">
              <a:solidFill>
                <a:schemeClr val="accent6">
                  <a:lumMod val="10000"/>
                </a:schemeClr>
              </a:solidFill>
            </a:endParaRPr>
          </a:p>
          <a:p>
            <a:pPr marL="0" indent="0" defTabSz="914400" fontAlgn="base">
              <a:lnSpc>
                <a:spcPct val="100000"/>
              </a:lnSpc>
              <a:spcBef>
                <a:spcPts val="0"/>
              </a:spcBef>
              <a:spcAft>
                <a:spcPct val="0"/>
              </a:spcAft>
              <a:buSzPct val="120000"/>
              <a:buNone/>
              <a:defRPr/>
            </a:pPr>
            <a:r>
              <a:rPr lang="de-DE" dirty="0"/>
              <a:t>Daraus schlussfolgert das BAG </a:t>
            </a:r>
            <a:r>
              <a:rPr lang="de-DE" dirty="0" smtClean="0"/>
              <a:t>(BAG, 05.07.1979, 3 AZR 173/78): </a:t>
            </a:r>
            <a:r>
              <a:rPr lang="de-DE" dirty="0"/>
              <a:t>Der Arbeitgeber hat für Feiertage, </a:t>
            </a:r>
            <a:r>
              <a:rPr lang="de-DE" u="sng" dirty="0"/>
              <a:t>die in den Zeitraum der Kurzarbeit fallen</a:t>
            </a:r>
            <a:r>
              <a:rPr lang="de-DE" dirty="0"/>
              <a:t>, Entgelt nur in Höhe des Kurzarbeitergeldes zu zahlen. Denn der Arbeitnehmer hätte auch nur diese Leistung bezogen, wäre an dem betreffenden Tag kein Feiertag gewesen.</a:t>
            </a:r>
          </a:p>
        </p:txBody>
      </p:sp>
    </p:spTree>
    <p:extLst>
      <p:ext uri="{BB962C8B-B14F-4D97-AF65-F5344CB8AC3E}">
        <p14:creationId xmlns:p14="http://schemas.microsoft.com/office/powerpoint/2010/main" val="3072959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2372" y="244731"/>
            <a:ext cx="8642349" cy="454025"/>
          </a:xfrm>
        </p:spPr>
        <p:txBody>
          <a:bodyPr/>
          <a:lstStyle/>
          <a:p>
            <a:r>
              <a:rPr lang="de-DE" sz="3200" dirty="0" smtClean="0"/>
              <a:t>Höhe des Kurzarbeitergeldes, § 105 SGB III</a:t>
            </a:r>
            <a:endParaRPr lang="de-DE" sz="3200" dirty="0"/>
          </a:p>
        </p:txBody>
      </p:sp>
      <p:sp>
        <p:nvSpPr>
          <p:cNvPr id="3" name="Inhaltsplatzhalter 2"/>
          <p:cNvSpPr>
            <a:spLocks noGrp="1"/>
          </p:cNvSpPr>
          <p:nvPr>
            <p:ph idx="1"/>
          </p:nvPr>
        </p:nvSpPr>
        <p:spPr>
          <a:xfrm>
            <a:off x="250825" y="838200"/>
            <a:ext cx="8642349" cy="4229100"/>
          </a:xfrm>
          <a:ln>
            <a:noFill/>
          </a:ln>
        </p:spPr>
        <p:style>
          <a:lnRef idx="2">
            <a:schemeClr val="accent1"/>
          </a:lnRef>
          <a:fillRef idx="1">
            <a:schemeClr val="lt1"/>
          </a:fillRef>
          <a:effectRef idx="0">
            <a:schemeClr val="accent1"/>
          </a:effectRef>
          <a:fontRef idx="minor">
            <a:schemeClr val="dk1"/>
          </a:fontRef>
        </p:style>
        <p:txBody>
          <a:bodyPr>
            <a:normAutofit/>
          </a:bodyPr>
          <a:lstStyle/>
          <a:p>
            <a:pPr marL="0" lvl="0" indent="0" defTabSz="914400" fontAlgn="base">
              <a:lnSpc>
                <a:spcPts val="2200"/>
              </a:lnSpc>
              <a:spcBef>
                <a:spcPct val="0"/>
              </a:spcBef>
              <a:spcAft>
                <a:spcPct val="0"/>
              </a:spcAft>
              <a:buSzPct val="120000"/>
              <a:buNone/>
            </a:pPr>
            <a:r>
              <a:rPr lang="de-DE" altLang="de-DE" kern="0" dirty="0">
                <a:solidFill>
                  <a:srgbClr val="000000"/>
                </a:solidFill>
                <a:latin typeface="+mn-lt"/>
                <a:cs typeface="+mn-cs"/>
              </a:rPr>
              <a:t>Kurzarbeitergeld </a:t>
            </a:r>
            <a:r>
              <a:rPr lang="de-DE" altLang="de-DE" kern="0" dirty="0" smtClean="0">
                <a:solidFill>
                  <a:srgbClr val="000000"/>
                </a:solidFill>
                <a:latin typeface="+mn-lt"/>
                <a:cs typeface="+mn-cs"/>
              </a:rPr>
              <a:t>wird in </a:t>
            </a:r>
            <a:r>
              <a:rPr lang="de-DE" altLang="de-DE" kern="0" dirty="0">
                <a:solidFill>
                  <a:srgbClr val="000000"/>
                </a:solidFill>
                <a:latin typeface="+mn-lt"/>
                <a:cs typeface="+mn-cs"/>
              </a:rPr>
              <a:t>Höhe von 60% bzw. </a:t>
            </a:r>
            <a:r>
              <a:rPr lang="de-DE" altLang="de-DE" kern="0" dirty="0" smtClean="0">
                <a:solidFill>
                  <a:srgbClr val="000000"/>
                </a:solidFill>
                <a:latin typeface="+mn-lt"/>
                <a:cs typeface="+mn-cs"/>
              </a:rPr>
              <a:t>von 67</a:t>
            </a:r>
            <a:r>
              <a:rPr lang="de-DE" altLang="de-DE" kern="0" dirty="0">
                <a:solidFill>
                  <a:srgbClr val="000000"/>
                </a:solidFill>
                <a:latin typeface="+mn-lt"/>
                <a:cs typeface="+mn-cs"/>
              </a:rPr>
              <a:t>% (bei mindestens einem Kind </a:t>
            </a:r>
            <a:r>
              <a:rPr lang="de-DE" altLang="de-DE" kern="0" dirty="0" smtClean="0">
                <a:solidFill>
                  <a:srgbClr val="000000"/>
                </a:solidFill>
                <a:latin typeface="+mn-lt"/>
                <a:cs typeface="+mn-cs"/>
              </a:rPr>
              <a:t>            </a:t>
            </a:r>
            <a:r>
              <a:rPr lang="de-DE" altLang="de-DE" kern="0" dirty="0" err="1" smtClean="0">
                <a:solidFill>
                  <a:srgbClr val="000000"/>
                </a:solidFill>
                <a:latin typeface="+mn-lt"/>
                <a:cs typeface="+mn-cs"/>
              </a:rPr>
              <a:t>iSd</a:t>
            </a:r>
            <a:r>
              <a:rPr lang="de-DE" altLang="de-DE" kern="0" dirty="0" smtClean="0">
                <a:solidFill>
                  <a:srgbClr val="000000"/>
                </a:solidFill>
                <a:latin typeface="+mn-lt"/>
                <a:cs typeface="+mn-cs"/>
              </a:rPr>
              <a:t> </a:t>
            </a:r>
            <a:r>
              <a:rPr lang="de-DE" altLang="de-DE" kern="0" dirty="0">
                <a:solidFill>
                  <a:srgbClr val="000000"/>
                </a:solidFill>
                <a:latin typeface="+mn-lt"/>
                <a:cs typeface="+mn-cs"/>
              </a:rPr>
              <a:t>EStG) der </a:t>
            </a:r>
            <a:r>
              <a:rPr lang="de-DE" altLang="de-DE" kern="0" dirty="0" smtClean="0">
                <a:solidFill>
                  <a:srgbClr val="000000"/>
                </a:solidFill>
                <a:latin typeface="+mn-lt"/>
                <a:cs typeface="+mn-cs"/>
              </a:rPr>
              <a:t>sog. Nettoentgeltdifferenz </a:t>
            </a:r>
            <a:r>
              <a:rPr lang="de-DE" altLang="de-DE" kern="0" dirty="0">
                <a:solidFill>
                  <a:srgbClr val="000000"/>
                </a:solidFill>
                <a:latin typeface="+mn-lt"/>
                <a:cs typeface="+mn-cs"/>
              </a:rPr>
              <a:t>gewährt</a:t>
            </a:r>
            <a:r>
              <a:rPr lang="de-DE" altLang="de-DE" kern="0" dirty="0" smtClean="0">
                <a:solidFill>
                  <a:srgbClr val="000000"/>
                </a:solidFill>
                <a:latin typeface="+mn-lt"/>
                <a:cs typeface="+mn-cs"/>
              </a:rPr>
              <a:t>.</a:t>
            </a:r>
          </a:p>
          <a:p>
            <a:pPr marL="0" lvl="0" indent="0" defTabSz="914400" fontAlgn="base">
              <a:lnSpc>
                <a:spcPts val="2200"/>
              </a:lnSpc>
              <a:spcBef>
                <a:spcPct val="0"/>
              </a:spcBef>
              <a:spcAft>
                <a:spcPct val="0"/>
              </a:spcAft>
              <a:buSzPct val="120000"/>
              <a:buNone/>
            </a:pPr>
            <a:r>
              <a:rPr lang="de-DE" altLang="de-DE" kern="0" dirty="0" smtClean="0">
                <a:solidFill>
                  <a:srgbClr val="000000"/>
                </a:solidFill>
                <a:latin typeface="+mn-lt"/>
                <a:cs typeface="+mn-cs"/>
              </a:rPr>
              <a:t>Die Nettoentgeltdifferenz (§ 106 SGB III) ergibt sich wie folgt:</a:t>
            </a:r>
          </a:p>
          <a:p>
            <a:pPr marL="0" lvl="0" indent="0" defTabSz="914400" fontAlgn="base">
              <a:lnSpc>
                <a:spcPts val="2200"/>
              </a:lnSpc>
              <a:spcBef>
                <a:spcPct val="0"/>
              </a:spcBef>
              <a:spcAft>
                <a:spcPct val="0"/>
              </a:spcAft>
              <a:buSzPct val="120000"/>
              <a:buNone/>
            </a:pPr>
            <a:endParaRPr lang="de-DE" altLang="de-DE" u="sng" kern="0" dirty="0" smtClean="0">
              <a:solidFill>
                <a:srgbClr val="000000"/>
              </a:solidFill>
              <a:latin typeface="+mn-lt"/>
              <a:cs typeface="+mn-cs"/>
            </a:endParaRPr>
          </a:p>
          <a:p>
            <a:pPr marL="1350" indent="0">
              <a:buNone/>
            </a:pPr>
            <a:r>
              <a:rPr lang="de-DE" dirty="0">
                <a:latin typeface="+mn-lt"/>
              </a:rPr>
              <a:t> </a:t>
            </a:r>
            <a:r>
              <a:rPr lang="de-DE" dirty="0" smtClean="0">
                <a:latin typeface="+mn-lt"/>
              </a:rPr>
              <a:t> pauschaliertes </a:t>
            </a:r>
            <a:r>
              <a:rPr lang="de-DE" dirty="0">
                <a:latin typeface="+mn-lt"/>
              </a:rPr>
              <a:t>Netto-Sollentgelt </a:t>
            </a:r>
            <a:endParaRPr lang="de-DE" dirty="0" smtClean="0">
              <a:latin typeface="+mn-lt"/>
            </a:endParaRPr>
          </a:p>
          <a:p>
            <a:pPr marL="1350" indent="0">
              <a:buNone/>
            </a:pPr>
            <a:r>
              <a:rPr lang="de-DE" dirty="0" smtClean="0">
                <a:latin typeface="+mn-lt"/>
              </a:rPr>
              <a:t>- </a:t>
            </a:r>
            <a:r>
              <a:rPr lang="de-DE" dirty="0">
                <a:latin typeface="+mn-lt"/>
              </a:rPr>
              <a:t>pauschaliertes </a:t>
            </a:r>
            <a:r>
              <a:rPr lang="de-DE" dirty="0" smtClean="0">
                <a:latin typeface="+mn-lt"/>
              </a:rPr>
              <a:t>Netto-</a:t>
            </a:r>
            <a:r>
              <a:rPr lang="de-DE" dirty="0" err="1">
                <a:latin typeface="+mn-lt"/>
              </a:rPr>
              <a:t>I</a:t>
            </a:r>
            <a:r>
              <a:rPr lang="de-DE" dirty="0" err="1" smtClean="0">
                <a:latin typeface="+mn-lt"/>
              </a:rPr>
              <a:t>stentgelt</a:t>
            </a:r>
            <a:r>
              <a:rPr lang="de-DE" dirty="0" smtClean="0">
                <a:latin typeface="+mn-lt"/>
              </a:rPr>
              <a:t> </a:t>
            </a:r>
            <a:endParaRPr lang="de-DE" dirty="0">
              <a:latin typeface="+mn-lt"/>
            </a:endParaRPr>
          </a:p>
          <a:p>
            <a:pPr marL="1350" indent="0">
              <a:buNone/>
            </a:pPr>
            <a:r>
              <a:rPr lang="de-DE" dirty="0">
                <a:latin typeface="+mn-lt"/>
              </a:rPr>
              <a:t> </a:t>
            </a:r>
            <a:r>
              <a:rPr lang="de-DE" dirty="0" smtClean="0">
                <a:latin typeface="+mn-lt"/>
              </a:rPr>
              <a:t>  ------------------------------------------</a:t>
            </a:r>
            <a:endParaRPr lang="de-DE" dirty="0">
              <a:latin typeface="+mn-lt"/>
            </a:endParaRPr>
          </a:p>
          <a:p>
            <a:pPr marL="1350" indent="0">
              <a:buNone/>
            </a:pPr>
            <a:r>
              <a:rPr lang="de-DE" dirty="0">
                <a:latin typeface="+mn-lt"/>
              </a:rPr>
              <a:t>= Nettoentgeltdifferenz </a:t>
            </a:r>
          </a:p>
          <a:p>
            <a:endParaRPr lang="de-DE" dirty="0" smtClean="0"/>
          </a:p>
          <a:p>
            <a:pPr marL="1350" indent="0">
              <a:buNone/>
            </a:pPr>
            <a:endParaRPr lang="de-DE" dirty="0"/>
          </a:p>
          <a:p>
            <a:pPr marL="1350" indent="0">
              <a:buNone/>
            </a:pPr>
            <a:endParaRPr lang="de-DE" dirty="0" smtClean="0"/>
          </a:p>
          <a:p>
            <a:pPr marL="1350" indent="0">
              <a:buNone/>
            </a:pPr>
            <a:r>
              <a:rPr lang="de-DE" b="1" dirty="0" smtClean="0">
                <a:solidFill>
                  <a:srgbClr val="FF0000"/>
                </a:solidFill>
                <a:latin typeface="+mn-lt"/>
              </a:rPr>
              <a:t>Achtung: </a:t>
            </a:r>
            <a:r>
              <a:rPr lang="de-DE" dirty="0" smtClean="0">
                <a:latin typeface="+mn-lt"/>
              </a:rPr>
              <a:t>Vorübergehend ist in § 421c Abs. 2 SGB III eine stufenweise Erhöhung des Kurzarbeitergeldes bei einer bestimmten Dauer der Kurzarbeit geregelt.</a:t>
            </a:r>
            <a:endParaRPr lang="de-DE" dirty="0">
              <a:latin typeface="+mn-lt"/>
            </a:endParaRPr>
          </a:p>
        </p:txBody>
      </p:sp>
      <p:sp>
        <p:nvSpPr>
          <p:cNvPr id="5" name="Pfeil nach rechts 4"/>
          <p:cNvSpPr/>
          <p:nvPr/>
        </p:nvSpPr>
        <p:spPr>
          <a:xfrm>
            <a:off x="3136307" y="3456774"/>
            <a:ext cx="692209" cy="521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3929566" y="3117256"/>
            <a:ext cx="4862557" cy="1200329"/>
          </a:xfrm>
          <a:prstGeom prst="rect">
            <a:avLst/>
          </a:prstGeom>
          <a:noFill/>
        </p:spPr>
        <p:txBody>
          <a:bodyPr wrap="square" rtlCol="0">
            <a:spAutoFit/>
          </a:bodyPr>
          <a:lstStyle/>
          <a:p>
            <a:r>
              <a:rPr lang="de-DE" altLang="de-DE" sz="1600" b="1" dirty="0">
                <a:solidFill>
                  <a:schemeClr val="tx2">
                    <a:lumMod val="50000"/>
                  </a:schemeClr>
                </a:solidFill>
                <a:cs typeface="Arial" panose="020B0604020202020204" pitchFamily="34" charset="0"/>
              </a:rPr>
              <a:t>Pauschalierung: </a:t>
            </a:r>
            <a:r>
              <a:rPr lang="de-DE" altLang="de-DE" sz="1400" dirty="0">
                <a:solidFill>
                  <a:schemeClr val="tx2">
                    <a:lumMod val="50000"/>
                  </a:schemeClr>
                </a:solidFill>
                <a:cs typeface="Arial" panose="020B0604020202020204" pitchFamily="34" charset="0"/>
              </a:rPr>
              <a:t>Das hier verwendete Netto entspricht nicht dem „üblichen“ Netto auf der Lohnabrechnung. Eine Tabelle zum Ablesen der pauschalierten Nettoentgelte, die zur Berechnung des Kurzarbeitergeldes notwendig sind, findet man auf der Webseite der Agentur für Arbeit. </a:t>
            </a:r>
            <a:r>
              <a:rPr lang="de-DE" altLang="de-DE" sz="1400" i="1" dirty="0"/>
              <a:t>	</a:t>
            </a:r>
            <a:endParaRPr lang="de-DE" altLang="de-DE" sz="1400" i="1" dirty="0" smtClean="0"/>
          </a:p>
        </p:txBody>
      </p:sp>
    </p:spTree>
    <p:extLst>
      <p:ext uri="{BB962C8B-B14F-4D97-AF65-F5344CB8AC3E}">
        <p14:creationId xmlns:p14="http://schemas.microsoft.com/office/powerpoint/2010/main" val="42663033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71108"/>
            <a:ext cx="8642349" cy="454025"/>
          </a:xfrm>
        </p:spPr>
        <p:txBody>
          <a:bodyPr/>
          <a:lstStyle/>
          <a:p>
            <a:pPr lvl="0">
              <a:lnSpc>
                <a:spcPct val="100000"/>
              </a:lnSpc>
              <a:spcBef>
                <a:spcPts val="750"/>
              </a:spcBef>
              <a:buSzPct val="90000"/>
            </a:pPr>
            <a:r>
              <a:rPr lang="de-DE" sz="3200" dirty="0"/>
              <a:t>Höhe des </a:t>
            </a:r>
            <a:r>
              <a:rPr lang="de-DE" sz="3200" dirty="0" smtClean="0"/>
              <a:t>Kurzarbeitergeldes </a:t>
            </a:r>
            <a:br>
              <a:rPr lang="de-DE" sz="3200" dirty="0" smtClean="0"/>
            </a:br>
            <a:r>
              <a:rPr lang="de-DE" sz="2000" b="0" cap="none" spc="100" dirty="0" smtClean="0">
                <a:latin typeface="+mn-lt"/>
                <a:ea typeface="+mn-ea"/>
                <a:cs typeface="Calibri" panose="020F0502020204030204" pitchFamily="34" charset="0"/>
              </a:rPr>
              <a:t>SOLLENTGELT UND ISTENTGELT</a:t>
            </a:r>
            <a:r>
              <a:rPr lang="de-DE" sz="2100" b="0" cap="none" spc="100" dirty="0">
                <a:latin typeface="Meta Head IGM Cond Black"/>
                <a:ea typeface="+mn-ea"/>
                <a:cs typeface="Calibri" panose="020F0502020204030204" pitchFamily="34" charset="0"/>
              </a:rPr>
              <a:t/>
            </a:r>
            <a:br>
              <a:rPr lang="de-DE" sz="2100" b="0" cap="none" spc="100" dirty="0">
                <a:latin typeface="Meta Head IGM Cond Black"/>
                <a:ea typeface="+mn-ea"/>
                <a:cs typeface="Calibri" panose="020F0502020204030204" pitchFamily="34" charset="0"/>
              </a:rPr>
            </a:br>
            <a:endParaRPr lang="de-DE" sz="3200" dirty="0"/>
          </a:p>
        </p:txBody>
      </p:sp>
      <p:sp>
        <p:nvSpPr>
          <p:cNvPr id="3" name="Inhaltsplatzhalter 2"/>
          <p:cNvSpPr>
            <a:spLocks noGrp="1"/>
          </p:cNvSpPr>
          <p:nvPr>
            <p:ph idx="1"/>
          </p:nvPr>
        </p:nvSpPr>
        <p:spPr>
          <a:xfrm>
            <a:off x="250825" y="1459523"/>
            <a:ext cx="8642349" cy="3606645"/>
          </a:xfrm>
        </p:spPr>
        <p:txBody>
          <a:bodyPr>
            <a:normAutofit/>
          </a:bodyPr>
          <a:lstStyle/>
          <a:p>
            <a:pPr marL="0" lvl="0" indent="0" defTabSz="914400" eaLnBrk="0" fontAlgn="base" hangingPunct="0">
              <a:lnSpc>
                <a:spcPts val="2200"/>
              </a:lnSpc>
              <a:spcBef>
                <a:spcPts val="1600"/>
              </a:spcBef>
              <a:spcAft>
                <a:spcPct val="0"/>
              </a:spcAft>
              <a:buSzPct val="120000"/>
              <a:buNone/>
            </a:pPr>
            <a:r>
              <a:rPr lang="de-DE" sz="2000" b="1" dirty="0" smtClean="0">
                <a:latin typeface="+mn-lt"/>
              </a:rPr>
              <a:t>Sollentgelt </a:t>
            </a:r>
            <a:r>
              <a:rPr lang="de-DE" sz="2000" dirty="0" smtClean="0">
                <a:latin typeface="+mn-lt"/>
              </a:rPr>
              <a:t>ist das Bruttoarbeitsentgelt, was </a:t>
            </a:r>
            <a:r>
              <a:rPr lang="de-DE" altLang="de-DE" sz="2000" kern="0" dirty="0" smtClean="0">
                <a:solidFill>
                  <a:srgbClr val="000000"/>
                </a:solidFill>
                <a:latin typeface="+mn-lt"/>
              </a:rPr>
              <a:t>der/die </a:t>
            </a:r>
            <a:r>
              <a:rPr lang="de-DE" altLang="de-DE" sz="2000" kern="0" dirty="0">
                <a:solidFill>
                  <a:srgbClr val="000000"/>
                </a:solidFill>
                <a:latin typeface="+mn-lt"/>
              </a:rPr>
              <a:t>Arbeitnehmer/-in ohne den Arbeitsausfall im Kalendermonat </a:t>
            </a:r>
            <a:r>
              <a:rPr lang="de-DE" altLang="de-DE" sz="2000" kern="0" dirty="0" smtClean="0">
                <a:solidFill>
                  <a:srgbClr val="000000"/>
                </a:solidFill>
                <a:latin typeface="+mn-lt"/>
              </a:rPr>
              <a:t>erzielt hätte, soweit es beitragspflichtige Einnahme im Sinne des SGB III ist und damit als Entgelt im Sinne der Sozialversicherung anzusehen ist. Entgelt für Mehrarbeit </a:t>
            </a:r>
            <a:r>
              <a:rPr lang="de-DE" altLang="de-DE" sz="2000" kern="0" smtClean="0">
                <a:solidFill>
                  <a:srgbClr val="000000"/>
                </a:solidFill>
                <a:latin typeface="+mn-lt"/>
              </a:rPr>
              <a:t>zählt nicht dazu.</a:t>
            </a:r>
            <a:endParaRPr lang="de-DE" altLang="de-DE" sz="2000" kern="0" dirty="0" smtClean="0">
              <a:solidFill>
                <a:srgbClr val="000000"/>
              </a:solidFill>
              <a:latin typeface="+mn-lt"/>
            </a:endParaRPr>
          </a:p>
          <a:p>
            <a:pPr marL="0" lvl="0" indent="0" defTabSz="914400" eaLnBrk="0" fontAlgn="base" hangingPunct="0">
              <a:lnSpc>
                <a:spcPts val="2200"/>
              </a:lnSpc>
              <a:spcBef>
                <a:spcPts val="1600"/>
              </a:spcBef>
              <a:spcAft>
                <a:spcPct val="0"/>
              </a:spcAft>
              <a:buSzPct val="120000"/>
              <a:buNone/>
            </a:pPr>
            <a:r>
              <a:rPr lang="de-DE" altLang="de-DE" sz="2000" b="1" kern="0" dirty="0" err="1" smtClean="0">
                <a:solidFill>
                  <a:srgbClr val="000000"/>
                </a:solidFill>
                <a:latin typeface="+mn-lt"/>
              </a:rPr>
              <a:t>Istengelt</a:t>
            </a:r>
            <a:r>
              <a:rPr lang="de-DE" altLang="de-DE" sz="2000" kern="0" dirty="0">
                <a:solidFill>
                  <a:srgbClr val="000000"/>
                </a:solidFill>
                <a:latin typeface="+mn-lt"/>
              </a:rPr>
              <a:t> </a:t>
            </a:r>
            <a:r>
              <a:rPr lang="de-DE" altLang="de-DE" sz="2000" kern="0" dirty="0" smtClean="0">
                <a:solidFill>
                  <a:srgbClr val="000000"/>
                </a:solidFill>
                <a:latin typeface="+mn-lt"/>
              </a:rPr>
              <a:t>ist das tatsächlich erzielte </a:t>
            </a:r>
            <a:r>
              <a:rPr lang="de-DE" altLang="de-DE" sz="2000" kern="0" dirty="0">
                <a:solidFill>
                  <a:srgbClr val="000000"/>
                </a:solidFill>
                <a:latin typeface="+mn-lt"/>
              </a:rPr>
              <a:t>Bruttoarbeitsentgelt im </a:t>
            </a:r>
            <a:r>
              <a:rPr lang="de-DE" altLang="de-DE" sz="2000" kern="0" dirty="0" smtClean="0">
                <a:solidFill>
                  <a:srgbClr val="000000"/>
                </a:solidFill>
                <a:latin typeface="+mn-lt"/>
              </a:rPr>
              <a:t>Kalendermonat.</a:t>
            </a:r>
          </a:p>
          <a:p>
            <a:pPr marL="0" lvl="0" indent="0" defTabSz="914400" eaLnBrk="0" fontAlgn="base" hangingPunct="0">
              <a:lnSpc>
                <a:spcPts val="2200"/>
              </a:lnSpc>
              <a:spcBef>
                <a:spcPts val="1600"/>
              </a:spcBef>
              <a:spcAft>
                <a:spcPct val="0"/>
              </a:spcAft>
              <a:buSzPct val="120000"/>
              <a:buNone/>
            </a:pPr>
            <a:endParaRPr lang="de-DE" altLang="de-DE" sz="2000" kern="0" dirty="0">
              <a:solidFill>
                <a:srgbClr val="000000"/>
              </a:solidFill>
              <a:latin typeface="+mn-lt"/>
              <a:cs typeface="+mn-cs"/>
            </a:endParaRPr>
          </a:p>
          <a:p>
            <a:r>
              <a:rPr lang="de-DE" sz="2000" dirty="0" smtClean="0">
                <a:latin typeface="+mn-lt"/>
              </a:rPr>
              <a:t>Achtung: Für die Berechnung des Kurzarbeitergeldes muss beachtet werden, dass bestimmte Lohnbestandteile nicht in die Berechnung mit einfließen.</a:t>
            </a:r>
            <a:endParaRPr lang="de-DE" sz="2000" dirty="0">
              <a:latin typeface="+mn-lt"/>
            </a:endParaRPr>
          </a:p>
        </p:txBody>
      </p:sp>
    </p:spTree>
    <p:extLst>
      <p:ext uri="{BB962C8B-B14F-4D97-AF65-F5344CB8AC3E}">
        <p14:creationId xmlns:p14="http://schemas.microsoft.com/office/powerpoint/2010/main" val="79100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26560"/>
            <a:ext cx="8642349" cy="454025"/>
          </a:xfrm>
        </p:spPr>
        <p:txBody>
          <a:bodyPr/>
          <a:lstStyle/>
          <a:p>
            <a:r>
              <a:rPr lang="de-DE" dirty="0"/>
              <a:t>Höhe des Kurzarbeitergeldes</a:t>
            </a:r>
          </a:p>
        </p:txBody>
      </p:sp>
      <p:sp>
        <p:nvSpPr>
          <p:cNvPr id="3" name="Inhaltsplatzhalter 2"/>
          <p:cNvSpPr>
            <a:spLocks noGrp="1"/>
          </p:cNvSpPr>
          <p:nvPr>
            <p:ph idx="1"/>
          </p:nvPr>
        </p:nvSpPr>
        <p:spPr>
          <a:xfrm>
            <a:off x="250825" y="1158754"/>
            <a:ext cx="8642349" cy="3259824"/>
          </a:xfrm>
        </p:spPr>
        <p:txBody>
          <a:bodyPr>
            <a:normAutofit fontScale="85000" lnSpcReduction="20000"/>
          </a:bodyPr>
          <a:lstStyle/>
          <a:p>
            <a:pPr marL="1350" indent="0">
              <a:buNone/>
            </a:pPr>
            <a:r>
              <a:rPr lang="de-DE" dirty="0" smtClean="0">
                <a:latin typeface="+mn-lt"/>
              </a:rPr>
              <a:t>Für das Sollentgelt zu berücksichtigen sind:</a:t>
            </a:r>
          </a:p>
          <a:p>
            <a:pPr>
              <a:lnSpc>
                <a:spcPct val="107000"/>
              </a:lnSpc>
              <a:spcAft>
                <a:spcPts val="800"/>
              </a:spcAft>
            </a:pPr>
            <a:r>
              <a:rPr lang="de-DE" dirty="0">
                <a:latin typeface="+mn-lt"/>
                <a:ea typeface="Calibri" panose="020F0502020204030204" pitchFamily="34" charset="0"/>
                <a:cs typeface="Times New Roman" panose="02020603050405020304" pitchFamily="18" charset="0"/>
              </a:rPr>
              <a:t>steuer- und </a:t>
            </a:r>
            <a:r>
              <a:rPr lang="de-DE" dirty="0" smtClean="0">
                <a:latin typeface="+mn-lt"/>
                <a:ea typeface="Calibri" panose="020F0502020204030204" pitchFamily="34" charset="0"/>
                <a:cs typeface="Times New Roman" panose="02020603050405020304" pitchFamily="18" charset="0"/>
              </a:rPr>
              <a:t>sozialversicherungspflichtiges </a:t>
            </a:r>
            <a:r>
              <a:rPr lang="de-DE" dirty="0">
                <a:latin typeface="+mn-lt"/>
                <a:ea typeface="Calibri" panose="020F0502020204030204" pitchFamily="34" charset="0"/>
                <a:cs typeface="Times New Roman" panose="02020603050405020304" pitchFamily="18" charset="0"/>
              </a:rPr>
              <a:t>Entgelt</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steuer- </a:t>
            </a:r>
            <a:r>
              <a:rPr lang="de-DE" dirty="0">
                <a:latin typeface="+mn-lt"/>
                <a:ea typeface="Calibri" panose="020F0502020204030204" pitchFamily="34" charset="0"/>
                <a:cs typeface="Times New Roman" panose="02020603050405020304" pitchFamily="18" charset="0"/>
              </a:rPr>
              <a:t>und sozialversicherungspflichtige  Zulagen und </a:t>
            </a:r>
            <a:r>
              <a:rPr lang="de-DE" dirty="0" smtClean="0">
                <a:latin typeface="+mn-lt"/>
                <a:ea typeface="Calibri" panose="020F0502020204030204" pitchFamily="34" charset="0"/>
                <a:cs typeface="Times New Roman" panose="02020603050405020304" pitchFamily="18" charset="0"/>
              </a:rPr>
              <a:t>Zuschläge (anders z.T. bei Sonntags-, Feiertags- und Nachtzuschlägen)</a:t>
            </a:r>
            <a:endParaRPr lang="de-DE" dirty="0">
              <a:latin typeface="+mn-lt"/>
              <a:ea typeface="Calibri" panose="020F0502020204030204" pitchFamily="34" charset="0"/>
              <a:cs typeface="Times New Roman" panose="02020603050405020304" pitchFamily="18" charset="0"/>
            </a:endParaRP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vermögenswirksame </a:t>
            </a:r>
            <a:r>
              <a:rPr lang="de-DE" dirty="0">
                <a:latin typeface="+mn-lt"/>
                <a:ea typeface="Calibri" panose="020F0502020204030204" pitchFamily="34" charset="0"/>
                <a:cs typeface="Times New Roman" panose="02020603050405020304" pitchFamily="18" charset="0"/>
              </a:rPr>
              <a:t>Leistungen </a:t>
            </a:r>
          </a:p>
          <a:p>
            <a:pPr marL="1350" indent="0">
              <a:lnSpc>
                <a:spcPct val="107000"/>
              </a:lnSpc>
              <a:spcAft>
                <a:spcPts val="800"/>
              </a:spcAft>
              <a:buNone/>
            </a:pPr>
            <a:r>
              <a:rPr lang="de-DE" dirty="0">
                <a:latin typeface="+mn-lt"/>
                <a:ea typeface="Calibri" panose="020F0502020204030204" pitchFamily="34" charset="0"/>
                <a:cs typeface="Times New Roman" panose="02020603050405020304" pitchFamily="18" charset="0"/>
              </a:rPr>
              <a:t>Nicht zu berücksichtigen sind: </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Entgelt </a:t>
            </a:r>
            <a:r>
              <a:rPr lang="de-DE" dirty="0">
                <a:latin typeface="+mn-lt"/>
                <a:ea typeface="Calibri" panose="020F0502020204030204" pitchFamily="34" charset="0"/>
                <a:cs typeface="Times New Roman" panose="02020603050405020304" pitchFamily="18" charset="0"/>
              </a:rPr>
              <a:t>für Mehrarbeit</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steuer- </a:t>
            </a:r>
            <a:r>
              <a:rPr lang="de-DE" dirty="0">
                <a:latin typeface="+mn-lt"/>
                <a:ea typeface="Calibri" panose="020F0502020204030204" pitchFamily="34" charset="0"/>
                <a:cs typeface="Times New Roman" panose="02020603050405020304" pitchFamily="18" charset="0"/>
              </a:rPr>
              <a:t>und sozialversicherungsfreie </a:t>
            </a:r>
            <a:r>
              <a:rPr lang="de-DE" dirty="0" smtClean="0">
                <a:latin typeface="+mn-lt"/>
                <a:ea typeface="Calibri" panose="020F0502020204030204" pitchFamily="34" charset="0"/>
                <a:cs typeface="Times New Roman" panose="02020603050405020304" pitchFamily="18" charset="0"/>
              </a:rPr>
              <a:t>Zulagen und Zuschläge</a:t>
            </a:r>
            <a:endParaRPr lang="de-DE" dirty="0">
              <a:latin typeface="+mn-lt"/>
              <a:ea typeface="Calibri" panose="020F0502020204030204" pitchFamily="34" charset="0"/>
              <a:cs typeface="Times New Roman" panose="02020603050405020304" pitchFamily="18" charset="0"/>
            </a:endParaRP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einmalig </a:t>
            </a:r>
            <a:r>
              <a:rPr lang="de-DE" dirty="0">
                <a:latin typeface="+mn-lt"/>
                <a:ea typeface="Calibri" panose="020F0502020204030204" pitchFamily="34" charset="0"/>
                <a:cs typeface="Times New Roman" panose="02020603050405020304" pitchFamily="18" charset="0"/>
              </a:rPr>
              <a:t>gezahltes Entgelt (z. B. </a:t>
            </a:r>
            <a:r>
              <a:rPr lang="de-DE" dirty="0" smtClean="0">
                <a:latin typeface="+mn-lt"/>
                <a:ea typeface="Calibri" panose="020F0502020204030204" pitchFamily="34" charset="0"/>
                <a:cs typeface="Times New Roman" panose="02020603050405020304" pitchFamily="18" charset="0"/>
              </a:rPr>
              <a:t>Urlaubs- </a:t>
            </a:r>
            <a:r>
              <a:rPr lang="de-DE" dirty="0">
                <a:latin typeface="+mn-lt"/>
                <a:ea typeface="Calibri" panose="020F0502020204030204" pitchFamily="34" charset="0"/>
                <a:cs typeface="Times New Roman" panose="02020603050405020304" pitchFamily="18" charset="0"/>
              </a:rPr>
              <a:t>/ Weihnachtsgeld) </a:t>
            </a:r>
          </a:p>
          <a:p>
            <a:endParaRPr lang="de-DE" dirty="0" smtClean="0"/>
          </a:p>
        </p:txBody>
      </p:sp>
      <p:sp>
        <p:nvSpPr>
          <p:cNvPr id="4" name="Textplatzhalter 3"/>
          <p:cNvSpPr>
            <a:spLocks noGrp="1"/>
          </p:cNvSpPr>
          <p:nvPr>
            <p:ph type="body" sz="quarter" idx="13"/>
          </p:nvPr>
        </p:nvSpPr>
        <p:spPr>
          <a:xfrm>
            <a:off x="250825" y="663453"/>
            <a:ext cx="8642349" cy="495300"/>
          </a:xfrm>
        </p:spPr>
        <p:txBody>
          <a:bodyPr/>
          <a:lstStyle/>
          <a:p>
            <a:r>
              <a:rPr lang="de-DE" dirty="0" smtClean="0">
                <a:solidFill>
                  <a:srgbClr val="E3051B"/>
                </a:solidFill>
              </a:rPr>
              <a:t>Sollentgelt</a:t>
            </a:r>
            <a:endParaRPr lang="de-DE" dirty="0">
              <a:solidFill>
                <a:srgbClr val="E3051B"/>
              </a:solidFill>
            </a:endParaRPr>
          </a:p>
        </p:txBody>
      </p:sp>
    </p:spTree>
    <p:extLst>
      <p:ext uri="{BB962C8B-B14F-4D97-AF65-F5344CB8AC3E}">
        <p14:creationId xmlns:p14="http://schemas.microsoft.com/office/powerpoint/2010/main" val="35492181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165" y="247380"/>
            <a:ext cx="8642349" cy="454025"/>
          </a:xfrm>
        </p:spPr>
        <p:txBody>
          <a:bodyPr/>
          <a:lstStyle/>
          <a:p>
            <a:r>
              <a:rPr lang="de-DE" dirty="0" smtClean="0"/>
              <a:t>Höhe des Kurzarbeitergeldes</a:t>
            </a:r>
            <a:endParaRPr lang="de-DE" dirty="0"/>
          </a:p>
        </p:txBody>
      </p:sp>
      <p:sp>
        <p:nvSpPr>
          <p:cNvPr id="3" name="Inhaltsplatzhalter 2"/>
          <p:cNvSpPr>
            <a:spLocks noGrp="1"/>
          </p:cNvSpPr>
          <p:nvPr>
            <p:ph idx="1"/>
          </p:nvPr>
        </p:nvSpPr>
        <p:spPr>
          <a:xfrm>
            <a:off x="250825" y="1181100"/>
            <a:ext cx="8642349" cy="3237477"/>
          </a:xfrm>
        </p:spPr>
        <p:txBody>
          <a:bodyPr>
            <a:normAutofit fontScale="77500" lnSpcReduction="20000"/>
          </a:bodyPr>
          <a:lstStyle/>
          <a:p>
            <a:pPr marL="1350" indent="0">
              <a:lnSpc>
                <a:spcPct val="107000"/>
              </a:lnSpc>
              <a:spcAft>
                <a:spcPts val="800"/>
              </a:spcAft>
              <a:buNone/>
            </a:pPr>
            <a:r>
              <a:rPr lang="de-DE" dirty="0" smtClean="0">
                <a:latin typeface="+mn-lt"/>
                <a:ea typeface="Calibri" panose="020F0502020204030204" pitchFamily="34" charset="0"/>
                <a:cs typeface="Times New Roman" panose="02020603050405020304" pitchFamily="18" charset="0"/>
              </a:rPr>
              <a:t>Für das </a:t>
            </a:r>
            <a:r>
              <a:rPr lang="de-DE" dirty="0" err="1" smtClean="0">
                <a:latin typeface="+mn-lt"/>
                <a:ea typeface="Calibri" panose="020F0502020204030204" pitchFamily="34" charset="0"/>
                <a:cs typeface="Times New Roman" panose="02020603050405020304" pitchFamily="18" charset="0"/>
              </a:rPr>
              <a:t>Istentgelt</a:t>
            </a:r>
            <a:r>
              <a:rPr lang="de-DE" dirty="0" smtClean="0">
                <a:latin typeface="+mn-lt"/>
                <a:ea typeface="Calibri" panose="020F0502020204030204" pitchFamily="34" charset="0"/>
                <a:cs typeface="Times New Roman" panose="02020603050405020304" pitchFamily="18" charset="0"/>
              </a:rPr>
              <a:t> zu berücksichtigen sind:</a:t>
            </a:r>
            <a:endParaRPr lang="de-DE" dirty="0">
              <a:latin typeface="+mn-lt"/>
              <a:ea typeface="Calibri" panose="020F0502020204030204" pitchFamily="34" charset="0"/>
              <a:cs typeface="Times New Roman" panose="02020603050405020304" pitchFamily="18" charset="0"/>
            </a:endParaRP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tatsächlich erzieltes steuer- und sozialversicherungspflichtiges Bruttoarbeitsentgelt</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steuer- </a:t>
            </a:r>
            <a:r>
              <a:rPr lang="de-DE" dirty="0">
                <a:latin typeface="+mn-lt"/>
                <a:ea typeface="Calibri" panose="020F0502020204030204" pitchFamily="34" charset="0"/>
                <a:cs typeface="Times New Roman" panose="02020603050405020304" pitchFamily="18" charset="0"/>
              </a:rPr>
              <a:t>und sozialversicherungspflichtige Zulagen und Zuschläge </a:t>
            </a:r>
            <a:r>
              <a:rPr lang="de-DE" dirty="0" smtClean="0">
                <a:latin typeface="+mn-lt"/>
                <a:ea typeface="Calibri" panose="020F0502020204030204" pitchFamily="34" charset="0"/>
                <a:cs typeface="Times New Roman" panose="02020603050405020304" pitchFamily="18" charset="0"/>
              </a:rPr>
              <a:t>(anders z.T. bei Sonntags-, Feiertags- </a:t>
            </a:r>
            <a:r>
              <a:rPr lang="de-DE" smtClean="0">
                <a:latin typeface="+mn-lt"/>
                <a:ea typeface="Calibri" panose="020F0502020204030204" pitchFamily="34" charset="0"/>
                <a:cs typeface="Times New Roman" panose="02020603050405020304" pitchFamily="18" charset="0"/>
              </a:rPr>
              <a:t>und Nachtzuschlägen)</a:t>
            </a:r>
            <a:endParaRPr lang="de-DE" dirty="0">
              <a:latin typeface="+mn-lt"/>
              <a:ea typeface="Calibri" panose="020F0502020204030204" pitchFamily="34" charset="0"/>
              <a:cs typeface="Times New Roman" panose="02020603050405020304" pitchFamily="18" charset="0"/>
            </a:endParaRP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Entgelte </a:t>
            </a:r>
            <a:r>
              <a:rPr lang="de-DE" dirty="0">
                <a:latin typeface="+mn-lt"/>
                <a:ea typeface="Calibri" panose="020F0502020204030204" pitchFamily="34" charset="0"/>
                <a:cs typeface="Times New Roman" panose="02020603050405020304" pitchFamily="18" charset="0"/>
              </a:rPr>
              <a:t>für Feiertage und Urlaub </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Entgelte </a:t>
            </a:r>
            <a:r>
              <a:rPr lang="de-DE" dirty="0">
                <a:latin typeface="+mn-lt"/>
                <a:ea typeface="Calibri" panose="020F0502020204030204" pitchFamily="34" charset="0"/>
                <a:cs typeface="Times New Roman" panose="02020603050405020304" pitchFamily="18" charset="0"/>
              </a:rPr>
              <a:t>für Mehrarbeit </a:t>
            </a:r>
          </a:p>
          <a:p>
            <a:pPr marL="1350" indent="0">
              <a:lnSpc>
                <a:spcPct val="107000"/>
              </a:lnSpc>
              <a:spcAft>
                <a:spcPts val="800"/>
              </a:spcAft>
              <a:buNone/>
            </a:pPr>
            <a:r>
              <a:rPr lang="de-DE" dirty="0">
                <a:latin typeface="+mn-lt"/>
                <a:ea typeface="Calibri" panose="020F0502020204030204" pitchFamily="34" charset="0"/>
                <a:cs typeface="Times New Roman" panose="02020603050405020304" pitchFamily="18" charset="0"/>
              </a:rPr>
              <a:t>Nicht zu berücksichtigen sind:  </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einmalig gezahltes Entgelt (z.B. Urlaubs-/ Weihnachtsgeld) </a:t>
            </a:r>
          </a:p>
          <a:p>
            <a:pPr>
              <a:lnSpc>
                <a:spcPct val="107000"/>
              </a:lnSpc>
              <a:spcAft>
                <a:spcPts val="800"/>
              </a:spcAft>
            </a:pPr>
            <a:r>
              <a:rPr lang="de-DE" dirty="0" smtClean="0">
                <a:latin typeface="+mn-lt"/>
                <a:ea typeface="Calibri" panose="020F0502020204030204" pitchFamily="34" charset="0"/>
                <a:cs typeface="Times New Roman" panose="02020603050405020304" pitchFamily="18" charset="0"/>
              </a:rPr>
              <a:t>Zuschüsse zum </a:t>
            </a:r>
            <a:r>
              <a:rPr lang="de-DE" dirty="0" err="1" smtClean="0">
                <a:latin typeface="+mn-lt"/>
                <a:ea typeface="Calibri" panose="020F0502020204030204" pitchFamily="34" charset="0"/>
                <a:cs typeface="Times New Roman" panose="02020603050405020304" pitchFamily="18" charset="0"/>
              </a:rPr>
              <a:t>Kug</a:t>
            </a:r>
            <a:endParaRPr lang="de-DE" dirty="0">
              <a:latin typeface="+mn-lt"/>
              <a:ea typeface="Calibri" panose="020F0502020204030204" pitchFamily="34" charset="0"/>
              <a:cs typeface="Times New Roman" panose="02020603050405020304" pitchFamily="18" charset="0"/>
            </a:endParaRPr>
          </a:p>
          <a:p>
            <a:endParaRPr lang="de-DE" dirty="0"/>
          </a:p>
        </p:txBody>
      </p:sp>
      <p:sp>
        <p:nvSpPr>
          <p:cNvPr id="4" name="Textplatzhalter 3"/>
          <p:cNvSpPr>
            <a:spLocks noGrp="1"/>
          </p:cNvSpPr>
          <p:nvPr>
            <p:ph type="body" sz="quarter" idx="13"/>
          </p:nvPr>
        </p:nvSpPr>
        <p:spPr>
          <a:xfrm>
            <a:off x="304165" y="757336"/>
            <a:ext cx="8642349" cy="495300"/>
          </a:xfrm>
        </p:spPr>
        <p:txBody>
          <a:bodyPr/>
          <a:lstStyle/>
          <a:p>
            <a:r>
              <a:rPr lang="de-DE" dirty="0" err="1" smtClean="0">
                <a:solidFill>
                  <a:srgbClr val="E3051B"/>
                </a:solidFill>
              </a:rPr>
              <a:t>Istentgelt</a:t>
            </a:r>
            <a:endParaRPr lang="de-DE" dirty="0">
              <a:solidFill>
                <a:srgbClr val="E3051B"/>
              </a:solidFill>
            </a:endParaRPr>
          </a:p>
        </p:txBody>
      </p:sp>
    </p:spTree>
    <p:extLst>
      <p:ext uri="{BB962C8B-B14F-4D97-AF65-F5344CB8AC3E}">
        <p14:creationId xmlns:p14="http://schemas.microsoft.com/office/powerpoint/2010/main" val="1176642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50661"/>
            <a:ext cx="8642349" cy="454025"/>
          </a:xfrm>
        </p:spPr>
        <p:txBody>
          <a:bodyPr/>
          <a:lstStyle/>
          <a:p>
            <a:r>
              <a:rPr lang="de-DE" dirty="0" smtClean="0"/>
              <a:t>Kurzarbeitergeld Beispielsrechnung</a:t>
            </a:r>
            <a:endParaRPr lang="de-DE" dirty="0"/>
          </a:p>
        </p:txBody>
      </p:sp>
      <p:sp>
        <p:nvSpPr>
          <p:cNvPr id="3" name="Inhaltsplatzhalter 2"/>
          <p:cNvSpPr>
            <a:spLocks noGrp="1"/>
          </p:cNvSpPr>
          <p:nvPr>
            <p:ph idx="1"/>
          </p:nvPr>
        </p:nvSpPr>
        <p:spPr>
          <a:xfrm>
            <a:off x="158060" y="704686"/>
            <a:ext cx="9105210" cy="4293040"/>
          </a:xfrm>
        </p:spPr>
        <p:txBody>
          <a:bodyPr>
            <a:normAutofit/>
          </a:bodyPr>
          <a:lstStyle/>
          <a:p>
            <a:r>
              <a:rPr lang="de-DE" dirty="0" smtClean="0">
                <a:latin typeface="+mn-lt"/>
              </a:rPr>
              <a:t>Für die </a:t>
            </a:r>
            <a:r>
              <a:rPr lang="de-DE" dirty="0">
                <a:latin typeface="+mn-lt"/>
              </a:rPr>
              <a:t>Ermittlung der Höhe des </a:t>
            </a:r>
            <a:r>
              <a:rPr lang="de-DE" dirty="0" err="1">
                <a:latin typeface="+mn-lt"/>
              </a:rPr>
              <a:t>Kug</a:t>
            </a:r>
            <a:r>
              <a:rPr lang="de-DE" dirty="0">
                <a:latin typeface="+mn-lt"/>
              </a:rPr>
              <a:t> ist es erforderlich, dass zunächst </a:t>
            </a:r>
            <a:r>
              <a:rPr lang="de-DE" b="1" dirty="0">
                <a:latin typeface="+mn-lt"/>
              </a:rPr>
              <a:t>für das </a:t>
            </a:r>
            <a:r>
              <a:rPr lang="de-DE" b="1" dirty="0" smtClean="0">
                <a:latin typeface="+mn-lt"/>
              </a:rPr>
              <a:t>               Soll-Entgelt </a:t>
            </a:r>
            <a:r>
              <a:rPr lang="de-DE" dirty="0" smtClean="0">
                <a:latin typeface="+mn-lt"/>
              </a:rPr>
              <a:t>und </a:t>
            </a:r>
            <a:r>
              <a:rPr lang="de-DE" b="1" dirty="0" smtClean="0">
                <a:latin typeface="+mn-lt"/>
              </a:rPr>
              <a:t>das Ist-Entgelt </a:t>
            </a:r>
            <a:r>
              <a:rPr lang="de-DE" b="1" dirty="0">
                <a:latin typeface="+mn-lt"/>
              </a:rPr>
              <a:t>ein rechnerischer Leistungssatz aus der Tabelle </a:t>
            </a:r>
            <a:r>
              <a:rPr lang="de-DE" dirty="0">
                <a:latin typeface="+mn-lt"/>
              </a:rPr>
              <a:t>abgelesen wird. </a:t>
            </a:r>
            <a:endParaRPr lang="de-DE" dirty="0" smtClean="0">
              <a:latin typeface="+mn-lt"/>
            </a:endParaRPr>
          </a:p>
          <a:p>
            <a:r>
              <a:rPr lang="de-DE" dirty="0" smtClean="0">
                <a:latin typeface="+mn-lt"/>
              </a:rPr>
              <a:t>Dabei </a:t>
            </a:r>
            <a:r>
              <a:rPr lang="de-DE" dirty="0">
                <a:latin typeface="+mn-lt"/>
              </a:rPr>
              <a:t>ist die auf der Lohnsteuerkarte im Anspruchszeitraum (Kalendermonat) eingetragene Lohnsteuerklasse und der Leistungssatz 1 oder 2 zu Grunde zu legen. </a:t>
            </a:r>
            <a:endParaRPr lang="de-DE" dirty="0" smtClean="0">
              <a:latin typeface="+mn-lt"/>
            </a:endParaRPr>
          </a:p>
          <a:p>
            <a:r>
              <a:rPr lang="de-DE" dirty="0" smtClean="0">
                <a:latin typeface="+mn-lt"/>
              </a:rPr>
              <a:t>Die </a:t>
            </a:r>
            <a:r>
              <a:rPr lang="de-DE" dirty="0">
                <a:latin typeface="+mn-lt"/>
              </a:rPr>
              <a:t>Zuordnung zu den Leistungssätzen 1 oder 2 richtet sich nach folgenden Merkmalen: </a:t>
            </a:r>
          </a:p>
          <a:p>
            <a:pPr lvl="1"/>
            <a:r>
              <a:rPr lang="de-DE" sz="1600" u="sng" dirty="0" smtClean="0">
                <a:latin typeface="+mn-lt"/>
              </a:rPr>
              <a:t>Leistungssatz </a:t>
            </a:r>
            <a:r>
              <a:rPr lang="de-DE" sz="1600" u="sng" dirty="0">
                <a:latin typeface="+mn-lt"/>
              </a:rPr>
              <a:t>1 </a:t>
            </a:r>
            <a:r>
              <a:rPr lang="de-DE" sz="1600" dirty="0" smtClean="0">
                <a:latin typeface="+mn-lt"/>
              </a:rPr>
              <a:t>= Arbeitnehmer</a:t>
            </a:r>
            <a:r>
              <a:rPr lang="de-DE" sz="1600" dirty="0">
                <a:latin typeface="+mn-lt"/>
              </a:rPr>
              <a:t>, auf deren Lohnsteuerkarte ein Kinderfreibetrag mit dem Zähler von </a:t>
            </a:r>
            <a:r>
              <a:rPr lang="de-DE" sz="1600" dirty="0" smtClean="0">
                <a:latin typeface="+mn-lt"/>
              </a:rPr>
              <a:t>mindestens </a:t>
            </a:r>
            <a:r>
              <a:rPr lang="de-DE" sz="1600" dirty="0">
                <a:latin typeface="+mn-lt"/>
              </a:rPr>
              <a:t>0,5 eingetragen ist (die Kinder i.S. des § 32 Abs. 1, 3 bis 5 EStG haben) oder für die aufgrund einer Bescheinigung der Agentur für Arbeit der Leistungssatz </a:t>
            </a:r>
            <a:r>
              <a:rPr lang="de-DE" sz="1600" dirty="0" smtClean="0">
                <a:latin typeface="+mn-lt"/>
              </a:rPr>
              <a:t>1  maßgebend </a:t>
            </a:r>
            <a:r>
              <a:rPr lang="de-DE" sz="1600" dirty="0">
                <a:latin typeface="+mn-lt"/>
              </a:rPr>
              <a:t>ist. </a:t>
            </a:r>
            <a:endParaRPr lang="de-DE" sz="1600" dirty="0" smtClean="0">
              <a:latin typeface="+mn-lt"/>
            </a:endParaRPr>
          </a:p>
          <a:p>
            <a:pPr lvl="1"/>
            <a:r>
              <a:rPr lang="de-DE" sz="1600" u="sng" dirty="0" smtClean="0">
                <a:latin typeface="+mn-lt"/>
              </a:rPr>
              <a:t>Leistungssatz </a:t>
            </a:r>
            <a:r>
              <a:rPr lang="de-DE" sz="1600" u="sng" dirty="0">
                <a:latin typeface="+mn-lt"/>
              </a:rPr>
              <a:t>2 </a:t>
            </a:r>
            <a:r>
              <a:rPr lang="de-DE" sz="1600" dirty="0">
                <a:latin typeface="+mn-lt"/>
              </a:rPr>
              <a:t>= alle übrigen Arbeitnehmer</a:t>
            </a:r>
            <a:r>
              <a:rPr lang="de-DE" sz="1600" dirty="0" smtClean="0">
                <a:latin typeface="+mn-lt"/>
              </a:rPr>
              <a:t>.</a:t>
            </a:r>
          </a:p>
          <a:p>
            <a:r>
              <a:rPr lang="de-DE" b="1" dirty="0" smtClean="0">
                <a:latin typeface="+mn-lt"/>
              </a:rPr>
              <a:t>Der </a:t>
            </a:r>
            <a:r>
              <a:rPr lang="de-DE" b="1" dirty="0">
                <a:latin typeface="+mn-lt"/>
              </a:rPr>
              <a:t>Unterschiedsbetrag zwischen den aus dieser Tabelle abgelesenen Leistungssätzen ergibt das </a:t>
            </a:r>
            <a:r>
              <a:rPr lang="de-DE" b="1" dirty="0" err="1">
                <a:latin typeface="+mn-lt"/>
              </a:rPr>
              <a:t>Kug</a:t>
            </a:r>
            <a:r>
              <a:rPr lang="de-DE" b="1" dirty="0">
                <a:latin typeface="+mn-lt"/>
              </a:rPr>
              <a:t> für den jeweiligen Kalendermonat</a:t>
            </a:r>
            <a:r>
              <a:rPr lang="de-DE" b="1" dirty="0">
                <a:latin typeface="Arial" panose="020B0604020202020204" pitchFamily="34" charset="0"/>
              </a:rPr>
              <a:t>. </a:t>
            </a:r>
          </a:p>
          <a:p>
            <a:r>
              <a:rPr lang="de-DE" dirty="0" smtClean="0">
                <a:latin typeface="Arial" panose="020B0604020202020204" pitchFamily="34" charset="0"/>
              </a:rPr>
              <a:t>Die Tabelle ist zu finden unter:</a:t>
            </a:r>
          </a:p>
          <a:p>
            <a:pPr marL="1350" indent="0">
              <a:buNone/>
            </a:pPr>
            <a:r>
              <a:rPr lang="de-DE" dirty="0">
                <a:latin typeface="Arial" panose="020B0604020202020204" pitchFamily="34" charset="0"/>
                <a:hlinkClick r:id="rId2"/>
              </a:rPr>
              <a:t>https://</a:t>
            </a:r>
            <a:r>
              <a:rPr lang="de-DE" dirty="0" smtClean="0">
                <a:latin typeface="Arial" panose="020B0604020202020204" pitchFamily="34" charset="0"/>
                <a:hlinkClick r:id="rId2"/>
              </a:rPr>
              <a:t>www.arbeitsagentur.de/datei/kug050-2016_ba014803.pdf</a:t>
            </a:r>
            <a:endParaRPr lang="de-DE" dirty="0" smtClean="0">
              <a:latin typeface="Arial" panose="020B0604020202020204" pitchFamily="34" charset="0"/>
            </a:endParaRPr>
          </a:p>
          <a:p>
            <a:pPr marL="1350" indent="0">
              <a:buNone/>
            </a:pPr>
            <a:endParaRPr lang="de-DE" dirty="0">
              <a:latin typeface="Arial" panose="020B0604020202020204" pitchFamily="34" charset="0"/>
            </a:endParaRPr>
          </a:p>
        </p:txBody>
      </p:sp>
    </p:spTree>
    <p:extLst>
      <p:ext uri="{BB962C8B-B14F-4D97-AF65-F5344CB8AC3E}">
        <p14:creationId xmlns:p14="http://schemas.microsoft.com/office/powerpoint/2010/main" val="3449273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367618"/>
            <a:ext cx="8642349" cy="454025"/>
          </a:xfrm>
        </p:spPr>
        <p:txBody>
          <a:bodyPr/>
          <a:lstStyle/>
          <a:p>
            <a:r>
              <a:rPr lang="de-DE" dirty="0"/>
              <a:t>Kurzarbeitergeld Beispielsrechnung</a:t>
            </a:r>
          </a:p>
        </p:txBody>
      </p:sp>
      <p:sp>
        <p:nvSpPr>
          <p:cNvPr id="3" name="Inhaltsplatzhalter 2"/>
          <p:cNvSpPr>
            <a:spLocks noGrp="1"/>
          </p:cNvSpPr>
          <p:nvPr>
            <p:ph idx="1"/>
          </p:nvPr>
        </p:nvSpPr>
        <p:spPr>
          <a:xfrm>
            <a:off x="250825" y="1052623"/>
            <a:ext cx="8642349" cy="3365955"/>
          </a:xfrm>
        </p:spPr>
        <p:txBody>
          <a:bodyPr/>
          <a:lstStyle/>
          <a:p>
            <a:pPr marL="1350" indent="0">
              <a:buNone/>
            </a:pPr>
            <a:r>
              <a:rPr lang="de-DE" sz="1600" dirty="0" smtClean="0">
                <a:latin typeface="+mn-lt"/>
              </a:rPr>
              <a:t>Bruttoarbeitsentgelt: 2959, 74 € </a:t>
            </a:r>
            <a:r>
              <a:rPr lang="de-DE" sz="1600" b="1" dirty="0" smtClean="0">
                <a:latin typeface="+mn-lt"/>
              </a:rPr>
              <a:t>|</a:t>
            </a:r>
            <a:r>
              <a:rPr lang="de-DE" sz="1600" b="1" dirty="0">
                <a:latin typeface="+mn-lt"/>
              </a:rPr>
              <a:t> </a:t>
            </a:r>
            <a:r>
              <a:rPr lang="de-DE" sz="1600" dirty="0" smtClean="0">
                <a:latin typeface="+mn-lt"/>
              </a:rPr>
              <a:t>Steuerklasse III</a:t>
            </a:r>
            <a:r>
              <a:rPr lang="de-DE" sz="1600" b="1" dirty="0" smtClean="0">
                <a:latin typeface="+mn-lt"/>
              </a:rPr>
              <a:t> | </a:t>
            </a:r>
            <a:r>
              <a:rPr lang="de-DE" sz="1600" dirty="0" smtClean="0">
                <a:latin typeface="+mn-lt"/>
              </a:rPr>
              <a:t>1 Kind auf der Lohnsteuerkarte</a:t>
            </a:r>
          </a:p>
          <a:p>
            <a:pPr marL="1350" indent="0">
              <a:buNone/>
            </a:pPr>
            <a:endParaRPr lang="de-DE" dirty="0"/>
          </a:p>
          <a:p>
            <a:pPr marL="1350" indent="0">
              <a:buNone/>
            </a:pPr>
            <a:endParaRPr lang="de-DE" dirty="0"/>
          </a:p>
        </p:txBody>
      </p:sp>
      <p:sp>
        <p:nvSpPr>
          <p:cNvPr id="5" name="Textfeld 4"/>
          <p:cNvSpPr txBox="1"/>
          <p:nvPr/>
        </p:nvSpPr>
        <p:spPr>
          <a:xfrm>
            <a:off x="4689772" y="1479135"/>
            <a:ext cx="4358536" cy="2554545"/>
          </a:xfrm>
          <a:prstGeom prst="rect">
            <a:avLst/>
          </a:prstGeom>
          <a:noFill/>
          <a:ln>
            <a:solidFill>
              <a:schemeClr val="tx1">
                <a:lumMod val="50000"/>
              </a:schemeClr>
            </a:solidFill>
          </a:ln>
        </p:spPr>
        <p:txBody>
          <a:bodyPr wrap="square" rtlCol="0">
            <a:spAutoFit/>
          </a:bodyPr>
          <a:lstStyle/>
          <a:p>
            <a:r>
              <a:rPr lang="de-DE" sz="1600" b="1" u="sng" dirty="0" smtClean="0">
                <a:solidFill>
                  <a:schemeClr val="tx1">
                    <a:lumMod val="75000"/>
                  </a:schemeClr>
                </a:solidFill>
              </a:rPr>
              <a:t>Kurzarbeit „0“</a:t>
            </a:r>
          </a:p>
          <a:p>
            <a:endParaRPr lang="de-DE" sz="1600" b="1" u="sng" dirty="0" smtClean="0">
              <a:solidFill>
                <a:schemeClr val="tx1">
                  <a:lumMod val="75000"/>
                </a:schemeClr>
              </a:solidFill>
            </a:endParaRPr>
          </a:p>
          <a:p>
            <a:r>
              <a:rPr lang="de-DE" sz="1600" dirty="0" smtClean="0">
                <a:solidFill>
                  <a:schemeClr val="tx1">
                    <a:lumMod val="75000"/>
                  </a:schemeClr>
                </a:solidFill>
              </a:rPr>
              <a:t>Sollentgelt: 			2959, 74 €</a:t>
            </a:r>
          </a:p>
          <a:p>
            <a:r>
              <a:rPr lang="de-DE" sz="1600" dirty="0" smtClean="0">
                <a:solidFill>
                  <a:schemeClr val="tx1">
                    <a:lumMod val="75000"/>
                  </a:schemeClr>
                </a:solidFill>
              </a:rPr>
              <a:t>Pauschaliertes Sollentgelt: 	1.483,94 €</a:t>
            </a:r>
          </a:p>
          <a:p>
            <a:endParaRPr lang="de-DE" sz="1600" dirty="0" smtClean="0">
              <a:solidFill>
                <a:schemeClr val="tx1">
                  <a:lumMod val="75000"/>
                </a:schemeClr>
              </a:solidFill>
            </a:endParaRPr>
          </a:p>
          <a:p>
            <a:r>
              <a:rPr lang="de-DE" sz="1600" dirty="0" err="1" smtClean="0">
                <a:solidFill>
                  <a:schemeClr val="tx1">
                    <a:lumMod val="75000"/>
                  </a:schemeClr>
                </a:solidFill>
              </a:rPr>
              <a:t>Istentgelt</a:t>
            </a:r>
            <a:r>
              <a:rPr lang="de-DE" sz="1600" dirty="0" smtClean="0">
                <a:solidFill>
                  <a:schemeClr val="tx1">
                    <a:lumMod val="75000"/>
                  </a:schemeClr>
                </a:solidFill>
              </a:rPr>
              <a:t>: 			              0 €</a:t>
            </a:r>
          </a:p>
          <a:p>
            <a:r>
              <a:rPr lang="de-DE" sz="1600" dirty="0" smtClean="0">
                <a:solidFill>
                  <a:schemeClr val="tx1">
                    <a:lumMod val="75000"/>
                  </a:schemeClr>
                </a:solidFill>
              </a:rPr>
              <a:t>Pauschaliertes </a:t>
            </a:r>
            <a:r>
              <a:rPr lang="de-DE" sz="1600" dirty="0" err="1" smtClean="0">
                <a:solidFill>
                  <a:schemeClr val="tx1">
                    <a:lumMod val="75000"/>
                  </a:schemeClr>
                </a:solidFill>
              </a:rPr>
              <a:t>Istentgelt</a:t>
            </a:r>
            <a:r>
              <a:rPr lang="de-DE" sz="1600" dirty="0" smtClean="0">
                <a:solidFill>
                  <a:schemeClr val="tx1">
                    <a:lumMod val="75000"/>
                  </a:schemeClr>
                </a:solidFill>
              </a:rPr>
              <a:t>:	              0 €   </a:t>
            </a:r>
          </a:p>
          <a:p>
            <a:endParaRPr lang="de-DE" sz="1600" dirty="0" smtClean="0">
              <a:solidFill>
                <a:schemeClr val="tx1">
                  <a:lumMod val="75000"/>
                </a:schemeClr>
              </a:solidFill>
            </a:endParaRPr>
          </a:p>
          <a:p>
            <a:r>
              <a:rPr lang="de-DE" sz="1600" dirty="0" smtClean="0">
                <a:solidFill>
                  <a:schemeClr val="tx1">
                    <a:lumMod val="75000"/>
                  </a:schemeClr>
                </a:solidFill>
              </a:rPr>
              <a:t>1.483,94 € - 0 € = </a:t>
            </a:r>
            <a:r>
              <a:rPr lang="de-DE" sz="1600" b="1" dirty="0" smtClean="0">
                <a:solidFill>
                  <a:schemeClr val="tx1">
                    <a:lumMod val="75000"/>
                  </a:schemeClr>
                </a:solidFill>
              </a:rPr>
              <a:t>1.483, 94 € Kurzarbeitergeld</a:t>
            </a:r>
          </a:p>
          <a:p>
            <a:r>
              <a:rPr lang="de-DE" sz="1600" dirty="0" smtClean="0">
                <a:solidFill>
                  <a:schemeClr val="tx1">
                    <a:lumMod val="75000"/>
                  </a:schemeClr>
                </a:solidFill>
              </a:rPr>
              <a:t> </a:t>
            </a:r>
            <a:endParaRPr lang="de-DE" dirty="0"/>
          </a:p>
        </p:txBody>
      </p:sp>
      <p:sp>
        <p:nvSpPr>
          <p:cNvPr id="6" name="Textfeld 5"/>
          <p:cNvSpPr txBox="1"/>
          <p:nvPr/>
        </p:nvSpPr>
        <p:spPr>
          <a:xfrm>
            <a:off x="95691" y="1479135"/>
            <a:ext cx="4565722" cy="3293209"/>
          </a:xfrm>
          <a:prstGeom prst="rect">
            <a:avLst/>
          </a:prstGeom>
          <a:noFill/>
          <a:ln>
            <a:solidFill>
              <a:schemeClr val="tx1">
                <a:lumMod val="50000"/>
              </a:schemeClr>
            </a:solidFill>
          </a:ln>
        </p:spPr>
        <p:txBody>
          <a:bodyPr wrap="square" rtlCol="0">
            <a:spAutoFit/>
          </a:bodyPr>
          <a:lstStyle/>
          <a:p>
            <a:r>
              <a:rPr lang="de-DE" sz="1600" b="1" u="sng" dirty="0" smtClean="0">
                <a:solidFill>
                  <a:schemeClr val="tx1">
                    <a:lumMod val="75000"/>
                  </a:schemeClr>
                </a:solidFill>
              </a:rPr>
              <a:t>Kurzarbeit 50%</a:t>
            </a:r>
          </a:p>
          <a:p>
            <a:endParaRPr lang="de-DE" sz="1600" b="1" u="sng" dirty="0" smtClean="0">
              <a:solidFill>
                <a:schemeClr val="tx1">
                  <a:lumMod val="75000"/>
                </a:schemeClr>
              </a:solidFill>
            </a:endParaRPr>
          </a:p>
          <a:p>
            <a:r>
              <a:rPr lang="de-DE" sz="1600" dirty="0" smtClean="0">
                <a:solidFill>
                  <a:schemeClr val="tx1">
                    <a:lumMod val="75000"/>
                  </a:schemeClr>
                </a:solidFill>
              </a:rPr>
              <a:t>Sollentgelt: 			2959, 74 €</a:t>
            </a:r>
          </a:p>
          <a:p>
            <a:r>
              <a:rPr lang="de-DE" sz="1600" dirty="0" smtClean="0">
                <a:solidFill>
                  <a:schemeClr val="tx1">
                    <a:lumMod val="75000"/>
                  </a:schemeClr>
                </a:solidFill>
              </a:rPr>
              <a:t>Pauschaliertes Sollentgelt: 	1.483,94 €</a:t>
            </a:r>
          </a:p>
          <a:p>
            <a:endParaRPr lang="de-DE" sz="1600" dirty="0" smtClean="0">
              <a:solidFill>
                <a:schemeClr val="tx1">
                  <a:lumMod val="75000"/>
                </a:schemeClr>
              </a:solidFill>
            </a:endParaRPr>
          </a:p>
          <a:p>
            <a:r>
              <a:rPr lang="de-DE" sz="1600" dirty="0" err="1" smtClean="0">
                <a:solidFill>
                  <a:schemeClr val="tx1">
                    <a:lumMod val="75000"/>
                  </a:schemeClr>
                </a:solidFill>
              </a:rPr>
              <a:t>Istentgelt</a:t>
            </a:r>
            <a:r>
              <a:rPr lang="de-DE" sz="1600" dirty="0" smtClean="0">
                <a:solidFill>
                  <a:schemeClr val="tx1">
                    <a:lumMod val="75000"/>
                  </a:schemeClr>
                </a:solidFill>
              </a:rPr>
              <a:t>: 			1.479,87 €</a:t>
            </a:r>
          </a:p>
          <a:p>
            <a:r>
              <a:rPr lang="de-DE" sz="1600" dirty="0" smtClean="0">
                <a:solidFill>
                  <a:schemeClr val="tx1">
                    <a:lumMod val="75000"/>
                  </a:schemeClr>
                </a:solidFill>
              </a:rPr>
              <a:t>Pauschaliertes </a:t>
            </a:r>
            <a:r>
              <a:rPr lang="de-DE" sz="1600" dirty="0" err="1" smtClean="0">
                <a:solidFill>
                  <a:schemeClr val="tx1">
                    <a:lumMod val="75000"/>
                  </a:schemeClr>
                </a:solidFill>
              </a:rPr>
              <a:t>Istentgelt</a:t>
            </a:r>
            <a:r>
              <a:rPr lang="de-DE" sz="1600" dirty="0" smtClean="0">
                <a:solidFill>
                  <a:schemeClr val="tx1">
                    <a:lumMod val="75000"/>
                  </a:schemeClr>
                </a:solidFill>
              </a:rPr>
              <a:t>:	  793,28 €   </a:t>
            </a:r>
          </a:p>
          <a:p>
            <a:endParaRPr lang="de-DE" sz="1600" dirty="0" smtClean="0">
              <a:solidFill>
                <a:schemeClr val="tx1">
                  <a:lumMod val="75000"/>
                </a:schemeClr>
              </a:solidFill>
            </a:endParaRPr>
          </a:p>
          <a:p>
            <a:r>
              <a:rPr lang="de-DE" sz="1600" dirty="0">
                <a:solidFill>
                  <a:schemeClr val="tx1">
                    <a:lumMod val="75000"/>
                  </a:schemeClr>
                </a:solidFill>
              </a:rPr>
              <a:t>1.483,94 € </a:t>
            </a:r>
            <a:r>
              <a:rPr lang="de-DE" sz="1600" dirty="0" smtClean="0">
                <a:solidFill>
                  <a:schemeClr val="tx1">
                    <a:lumMod val="75000"/>
                  </a:schemeClr>
                </a:solidFill>
              </a:rPr>
              <a:t>- </a:t>
            </a:r>
            <a:r>
              <a:rPr lang="de-DE" sz="1600" dirty="0">
                <a:solidFill>
                  <a:srgbClr val="E2051A">
                    <a:lumMod val="75000"/>
                  </a:srgbClr>
                </a:solidFill>
              </a:rPr>
              <a:t>793,28 € </a:t>
            </a:r>
            <a:r>
              <a:rPr lang="de-DE" sz="1600" dirty="0" smtClean="0">
                <a:solidFill>
                  <a:srgbClr val="E2051A">
                    <a:lumMod val="75000"/>
                  </a:srgbClr>
                </a:solidFill>
              </a:rPr>
              <a:t>=</a:t>
            </a:r>
          </a:p>
          <a:p>
            <a:r>
              <a:rPr lang="de-DE" sz="1600" b="1" dirty="0" smtClean="0">
                <a:solidFill>
                  <a:srgbClr val="E2051A">
                    <a:lumMod val="75000"/>
                  </a:srgbClr>
                </a:solidFill>
              </a:rPr>
              <a:t>690, 66 </a:t>
            </a:r>
            <a:r>
              <a:rPr lang="de-DE" sz="1600" b="1" dirty="0" smtClean="0">
                <a:solidFill>
                  <a:schemeClr val="tx1">
                    <a:lumMod val="75000"/>
                  </a:schemeClr>
                </a:solidFill>
              </a:rPr>
              <a:t>€ Kurzarbeitergeld</a:t>
            </a:r>
          </a:p>
          <a:p>
            <a:endParaRPr lang="de-DE" sz="1600" b="1" dirty="0">
              <a:solidFill>
                <a:schemeClr val="tx1">
                  <a:lumMod val="75000"/>
                </a:schemeClr>
              </a:solidFill>
            </a:endParaRPr>
          </a:p>
          <a:p>
            <a:r>
              <a:rPr lang="de-DE" sz="1600" b="1" dirty="0" smtClean="0">
                <a:solidFill>
                  <a:schemeClr val="tx1">
                    <a:lumMod val="75000"/>
                  </a:schemeClr>
                </a:solidFill>
              </a:rPr>
              <a:t>und „</a:t>
            </a:r>
            <a:r>
              <a:rPr lang="de-DE" sz="1600" b="1" dirty="0" err="1" smtClean="0">
                <a:solidFill>
                  <a:schemeClr val="tx1">
                    <a:lumMod val="75000"/>
                  </a:schemeClr>
                </a:solidFill>
              </a:rPr>
              <a:t>Kurzlohn</a:t>
            </a:r>
            <a:r>
              <a:rPr lang="de-DE" sz="1600" b="1" dirty="0" smtClean="0">
                <a:solidFill>
                  <a:schemeClr val="tx1">
                    <a:lumMod val="75000"/>
                  </a:schemeClr>
                </a:solidFill>
              </a:rPr>
              <a:t>“  </a:t>
            </a:r>
            <a:r>
              <a:rPr lang="de-DE" sz="1600" dirty="0" err="1" smtClean="0">
                <a:solidFill>
                  <a:schemeClr val="tx1">
                    <a:lumMod val="75000"/>
                  </a:schemeClr>
                </a:solidFill>
              </a:rPr>
              <a:t>iHv</a:t>
            </a:r>
            <a:r>
              <a:rPr lang="de-DE" sz="1600" dirty="0" smtClean="0">
                <a:solidFill>
                  <a:schemeClr val="tx1">
                    <a:lumMod val="75000"/>
                  </a:schemeClr>
                </a:solidFill>
              </a:rPr>
              <a:t> 	1.479, 87 € brutto</a:t>
            </a:r>
          </a:p>
          <a:p>
            <a:r>
              <a:rPr lang="de-DE" sz="1600" dirty="0" smtClean="0">
                <a:solidFill>
                  <a:schemeClr val="tx1">
                    <a:lumMod val="75000"/>
                  </a:schemeClr>
                </a:solidFill>
              </a:rPr>
              <a:t>das sind in etwa</a:t>
            </a:r>
            <a:r>
              <a:rPr lang="de-DE" sz="1600" b="1" dirty="0" smtClean="0">
                <a:solidFill>
                  <a:schemeClr val="tx1">
                    <a:lumMod val="75000"/>
                  </a:schemeClr>
                </a:solidFill>
              </a:rPr>
              <a:t>	1.186, 53</a:t>
            </a:r>
            <a:r>
              <a:rPr lang="de-DE" sz="1600" b="1" dirty="0">
                <a:solidFill>
                  <a:schemeClr val="tx1">
                    <a:lumMod val="75000"/>
                  </a:schemeClr>
                </a:solidFill>
              </a:rPr>
              <a:t> €</a:t>
            </a:r>
            <a:r>
              <a:rPr lang="de-DE" sz="1600" dirty="0">
                <a:solidFill>
                  <a:schemeClr val="tx1">
                    <a:lumMod val="75000"/>
                  </a:schemeClr>
                </a:solidFill>
              </a:rPr>
              <a:t> </a:t>
            </a:r>
            <a:r>
              <a:rPr lang="de-DE" sz="1600" b="1" dirty="0" smtClean="0">
                <a:solidFill>
                  <a:schemeClr val="tx1">
                    <a:lumMod val="75000"/>
                  </a:schemeClr>
                </a:solidFill>
              </a:rPr>
              <a:t>netto</a:t>
            </a:r>
            <a:endParaRPr lang="de-DE" dirty="0"/>
          </a:p>
        </p:txBody>
      </p:sp>
    </p:spTree>
    <p:extLst>
      <p:ext uri="{BB962C8B-B14F-4D97-AF65-F5344CB8AC3E}">
        <p14:creationId xmlns:p14="http://schemas.microsoft.com/office/powerpoint/2010/main" val="33752648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310380"/>
            <a:ext cx="8642349" cy="454025"/>
          </a:xfrm>
        </p:spPr>
        <p:txBody>
          <a:bodyPr/>
          <a:lstStyle/>
          <a:p>
            <a:r>
              <a:rPr lang="de-DE" dirty="0"/>
              <a:t>Erhöhung des </a:t>
            </a:r>
            <a:r>
              <a:rPr lang="de-DE" dirty="0" err="1"/>
              <a:t>Kug</a:t>
            </a:r>
            <a:r>
              <a:rPr lang="de-DE" dirty="0"/>
              <a:t> nach § 421 c Abs. 2 SGB III</a:t>
            </a:r>
          </a:p>
        </p:txBody>
      </p:sp>
      <p:sp>
        <p:nvSpPr>
          <p:cNvPr id="3" name="Inhaltsplatzhalter 2"/>
          <p:cNvSpPr>
            <a:spLocks noGrp="1"/>
          </p:cNvSpPr>
          <p:nvPr>
            <p:ph idx="1"/>
          </p:nvPr>
        </p:nvSpPr>
        <p:spPr>
          <a:xfrm>
            <a:off x="247648" y="1188720"/>
            <a:ext cx="8642349" cy="3749040"/>
          </a:xfrm>
        </p:spPr>
        <p:txBody>
          <a:bodyPr/>
          <a:lstStyle/>
          <a:p>
            <a:r>
              <a:rPr lang="de-DE" b="1" u="sng" dirty="0"/>
              <a:t>§ 421c Abs. 2 SGB </a:t>
            </a:r>
            <a:r>
              <a:rPr lang="de-DE" b="1" u="sng" dirty="0" smtClean="0"/>
              <a:t>III</a:t>
            </a:r>
            <a:endParaRPr lang="de-DE" b="1" u="sng" dirty="0"/>
          </a:p>
          <a:p>
            <a:pPr marL="1350" indent="0">
              <a:buNone/>
            </a:pPr>
            <a:r>
              <a:rPr lang="de-DE" dirty="0" smtClean="0"/>
              <a:t>Abweichend </a:t>
            </a:r>
            <a:r>
              <a:rPr lang="de-DE" dirty="0"/>
              <a:t>von § 105 </a:t>
            </a:r>
            <a:r>
              <a:rPr lang="de-DE" dirty="0" smtClean="0"/>
              <a:t>SGB III beträgt </a:t>
            </a:r>
            <a:r>
              <a:rPr lang="de-DE" dirty="0"/>
              <a:t>das Kurzarbeitergeld </a:t>
            </a:r>
            <a:r>
              <a:rPr lang="de-DE" u="sng" dirty="0"/>
              <a:t>bis zum 31. Dezember </a:t>
            </a:r>
            <a:r>
              <a:rPr lang="de-DE" u="sng" dirty="0" smtClean="0"/>
              <a:t>2020       bis zum 31. Dezember 2021</a:t>
            </a:r>
            <a:endParaRPr lang="de-DE" u="sng" dirty="0"/>
          </a:p>
          <a:p>
            <a:pPr marL="1350" indent="0">
              <a:buNone/>
            </a:pPr>
            <a:r>
              <a:rPr lang="de-DE" dirty="0" smtClean="0"/>
              <a:t>1. für </a:t>
            </a:r>
            <a:r>
              <a:rPr lang="de-DE" dirty="0"/>
              <a:t>Arbeitnehmerinnen und Arbeitnehmer, die beim Arbeitslosengeld die Voraussetzungen für den erhöhten Leistungssatz erfüllen würden, </a:t>
            </a:r>
            <a:r>
              <a:rPr lang="de-DE" u="sng" dirty="0"/>
              <a:t>ab dem vierten Bezugsmonat </a:t>
            </a:r>
            <a:r>
              <a:rPr lang="de-DE" dirty="0"/>
              <a:t>77 Prozent </a:t>
            </a:r>
            <a:r>
              <a:rPr lang="de-DE" u="sng" dirty="0"/>
              <a:t>und ab dem siebten Bezugsmonat </a:t>
            </a:r>
            <a:r>
              <a:rPr lang="de-DE" dirty="0"/>
              <a:t>87 Prozent,</a:t>
            </a:r>
          </a:p>
          <a:p>
            <a:pPr marL="1350" indent="0">
              <a:buNone/>
            </a:pPr>
            <a:r>
              <a:rPr lang="de-DE" dirty="0" smtClean="0"/>
              <a:t>2.. für </a:t>
            </a:r>
            <a:r>
              <a:rPr lang="de-DE" dirty="0"/>
              <a:t>die übrigen Arbeitnehmerinnen und Arbeitnehmer </a:t>
            </a:r>
            <a:r>
              <a:rPr lang="de-DE" u="sng" dirty="0"/>
              <a:t>ab dem vierten Bezugsmonat </a:t>
            </a:r>
            <a:r>
              <a:rPr lang="de-DE" dirty="0"/>
              <a:t>70 Prozent und </a:t>
            </a:r>
            <a:r>
              <a:rPr lang="de-DE" u="sng" dirty="0"/>
              <a:t>ab dem siebten Bezugsmonat </a:t>
            </a:r>
            <a:r>
              <a:rPr lang="de-DE" dirty="0"/>
              <a:t>80 Prozent </a:t>
            </a:r>
          </a:p>
          <a:p>
            <a:pPr marL="1350" indent="0">
              <a:buNone/>
            </a:pPr>
            <a:r>
              <a:rPr lang="de-DE" u="sng" dirty="0"/>
              <a:t>der Nettoentgeltdifferenz </a:t>
            </a:r>
            <a:r>
              <a:rPr lang="de-DE" dirty="0"/>
              <a:t>im Anspruchszeitraum, </a:t>
            </a:r>
            <a:r>
              <a:rPr lang="de-DE" u="sng" dirty="0"/>
              <a:t>wenn die Differenz zwischen Soll- und Ist-Entgelt im jeweiligen Bezugsmonat mindestens 50 Prozent </a:t>
            </a:r>
            <a:r>
              <a:rPr lang="de-DE" dirty="0"/>
              <a:t>beträgt. Für die Berechnung der Bezugsmonate sind </a:t>
            </a:r>
            <a:r>
              <a:rPr lang="de-DE" u="sng" dirty="0"/>
              <a:t>Monate mit Kurzarbeit ab März 2020 z</a:t>
            </a:r>
            <a:r>
              <a:rPr lang="de-DE" dirty="0"/>
              <a:t>u </a:t>
            </a:r>
            <a:r>
              <a:rPr lang="de-DE" dirty="0" smtClean="0"/>
              <a:t>berücksichtigen.</a:t>
            </a:r>
          </a:p>
          <a:p>
            <a:pPr marL="1350" indent="0">
              <a:buNone/>
            </a:pPr>
            <a:r>
              <a:rPr lang="de-DE" dirty="0" smtClean="0"/>
              <a:t>Das gilt für </a:t>
            </a:r>
            <a:r>
              <a:rPr lang="de-DE" dirty="0"/>
              <a:t>alle Beschäftigten, </a:t>
            </a:r>
            <a:r>
              <a:rPr lang="de-DE" u="sng" dirty="0"/>
              <a:t>deren Anspruch auf Kurzarbeitergeld bis zum 31. März 2021 </a:t>
            </a:r>
            <a:r>
              <a:rPr lang="de-DE" u="sng" dirty="0" smtClean="0"/>
              <a:t>entstanden </a:t>
            </a:r>
            <a:r>
              <a:rPr lang="de-DE" u="sng" dirty="0"/>
              <a:t>ist.</a:t>
            </a:r>
          </a:p>
          <a:p>
            <a:pPr marL="1350" indent="0">
              <a:buNone/>
            </a:pPr>
            <a:endParaRPr lang="de-DE" dirty="0"/>
          </a:p>
          <a:p>
            <a:endParaRPr lang="de-DE" dirty="0"/>
          </a:p>
        </p:txBody>
      </p:sp>
      <p:cxnSp>
        <p:nvCxnSpPr>
          <p:cNvPr id="5" name="Gerader Verbinder 4"/>
          <p:cNvCxnSpPr/>
          <p:nvPr/>
        </p:nvCxnSpPr>
        <p:spPr>
          <a:xfrm flipH="1">
            <a:off x="5858933" y="1473200"/>
            <a:ext cx="2421467" cy="27940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1169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18940"/>
            <a:ext cx="8642349" cy="454025"/>
          </a:xfrm>
        </p:spPr>
        <p:txBody>
          <a:bodyPr/>
          <a:lstStyle/>
          <a:p>
            <a:pPr lvl="0">
              <a:spcBef>
                <a:spcPts val="750"/>
              </a:spcBef>
              <a:buSzPct val="90000"/>
            </a:pPr>
            <a:r>
              <a:rPr lang="de-DE" dirty="0" smtClean="0"/>
              <a:t>Erhöhung des </a:t>
            </a:r>
            <a:r>
              <a:rPr lang="de-DE" dirty="0" err="1" smtClean="0"/>
              <a:t>Kug</a:t>
            </a:r>
            <a:r>
              <a:rPr lang="de-DE" dirty="0" smtClean="0"/>
              <a:t> nach § 421 c Abs. 2 SGB III</a:t>
            </a:r>
            <a:br>
              <a:rPr lang="de-DE" dirty="0" smtClean="0"/>
            </a:br>
            <a:r>
              <a:rPr lang="de-DE" dirty="0" smtClean="0"/>
              <a:t/>
            </a:r>
            <a:br>
              <a:rPr lang="de-DE" dirty="0" smtClean="0"/>
            </a:br>
            <a:r>
              <a:rPr lang="de-DE" sz="2100" b="0" cap="none" spc="100" dirty="0" smtClean="0">
                <a:latin typeface="Calibri" panose="020F0502020204030204" pitchFamily="34" charset="0"/>
                <a:ea typeface="+mn-ea"/>
                <a:cs typeface="Calibri" panose="020F0502020204030204" pitchFamily="34" charset="0"/>
              </a:rPr>
              <a:t>Voraussetzungen </a:t>
            </a:r>
            <a:r>
              <a:rPr lang="de-DE" sz="2100" b="0" cap="none" spc="100" dirty="0">
                <a:latin typeface="Calibri" panose="020F0502020204030204" pitchFamily="34" charset="0"/>
                <a:ea typeface="+mn-ea"/>
                <a:cs typeface="Calibri" panose="020F0502020204030204" pitchFamily="34" charset="0"/>
              </a:rPr>
              <a:t>für die </a:t>
            </a:r>
            <a:r>
              <a:rPr lang="de-DE" sz="2100" b="0" cap="none" spc="100" dirty="0" smtClean="0">
                <a:latin typeface="Calibri" panose="020F0502020204030204" pitchFamily="34" charset="0"/>
                <a:ea typeface="+mn-ea"/>
                <a:cs typeface="Calibri" panose="020F0502020204030204" pitchFamily="34" charset="0"/>
              </a:rPr>
              <a:t>Erhöhung: „ab dem 4. bzw.7. Bezugsmonat“</a:t>
            </a:r>
            <a:r>
              <a:rPr lang="de-DE" sz="2100" b="0" cap="none" spc="100" dirty="0">
                <a:latin typeface="Calibri" panose="020F0502020204030204" pitchFamily="34" charset="0"/>
                <a:ea typeface="+mn-ea"/>
                <a:cs typeface="Calibri" panose="020F0502020204030204" pitchFamily="34" charset="0"/>
              </a:rPr>
              <a:t/>
            </a:r>
            <a:br>
              <a:rPr lang="de-DE" sz="2100" b="0" cap="none" spc="100" dirty="0">
                <a:latin typeface="Calibri" panose="020F0502020204030204" pitchFamily="34" charset="0"/>
                <a:ea typeface="+mn-ea"/>
                <a:cs typeface="Calibri" panose="020F0502020204030204" pitchFamily="34" charset="0"/>
              </a:rPr>
            </a:br>
            <a:endParaRPr lang="de-DE" dirty="0"/>
          </a:p>
        </p:txBody>
      </p:sp>
      <p:sp>
        <p:nvSpPr>
          <p:cNvPr id="3" name="Inhaltsplatzhalter 2"/>
          <p:cNvSpPr>
            <a:spLocks noGrp="1"/>
          </p:cNvSpPr>
          <p:nvPr>
            <p:ph idx="1"/>
          </p:nvPr>
        </p:nvSpPr>
        <p:spPr>
          <a:xfrm>
            <a:off x="250825" y="1622290"/>
            <a:ext cx="8642349" cy="2984586"/>
          </a:xfrm>
        </p:spPr>
        <p:txBody>
          <a:bodyPr>
            <a:normAutofit/>
          </a:bodyPr>
          <a:lstStyle/>
          <a:p>
            <a:endParaRPr lang="de-DE" dirty="0" smtClean="0"/>
          </a:p>
          <a:p>
            <a:r>
              <a:rPr lang="de-DE" dirty="0" smtClean="0"/>
              <a:t>Es werden Kurzarbeitsmonate frühestens ab dem März 2020 für die Frage gezählt, ab wann der 4. bzw. 7 Monat beginnt</a:t>
            </a:r>
          </a:p>
          <a:p>
            <a:r>
              <a:rPr lang="de-DE" dirty="0" smtClean="0">
                <a:solidFill>
                  <a:schemeClr val="tx2">
                    <a:lumMod val="50000"/>
                  </a:schemeClr>
                </a:solidFill>
              </a:rPr>
              <a:t>„</a:t>
            </a:r>
            <a:r>
              <a:rPr lang="de-DE" dirty="0">
                <a:solidFill>
                  <a:schemeClr val="tx2">
                    <a:lumMod val="50000"/>
                  </a:schemeClr>
                </a:solidFill>
              </a:rPr>
              <a:t>Bezugsmonat“ ist ein </a:t>
            </a:r>
            <a:r>
              <a:rPr lang="de-DE" dirty="0" smtClean="0">
                <a:solidFill>
                  <a:schemeClr val="tx2">
                    <a:lumMod val="50000"/>
                  </a:schemeClr>
                </a:solidFill>
              </a:rPr>
              <a:t>Monat auch dann, </a:t>
            </a:r>
            <a:r>
              <a:rPr lang="de-DE" dirty="0">
                <a:solidFill>
                  <a:schemeClr val="tx2">
                    <a:lumMod val="50000"/>
                  </a:schemeClr>
                </a:solidFill>
              </a:rPr>
              <a:t>wenn in ihm nur ein Tag mit Kurzarbeit vorkam.  </a:t>
            </a:r>
            <a:endParaRPr lang="de-DE" dirty="0" smtClean="0">
              <a:solidFill>
                <a:schemeClr val="tx2">
                  <a:lumMod val="50000"/>
                </a:schemeClr>
              </a:solidFill>
            </a:endParaRPr>
          </a:p>
          <a:p>
            <a:r>
              <a:rPr lang="de-DE" dirty="0" smtClean="0"/>
              <a:t>Die Monate mit Kurzarbeit vor dem 4. bzw. 7. Bezugsmonat müssen nicht zusammenhängend sein</a:t>
            </a:r>
          </a:p>
          <a:p>
            <a:r>
              <a:rPr lang="de-DE" dirty="0" smtClean="0"/>
              <a:t>Bei der Frage, was der 4. bzw. 7. Bezugsmonat ist, kommt es auf die individuelle Zeit des Kurzarbeitergeldbezuges des jeweiligen Beschäftigten an, nicht darauf, ab wann der Betrieb (die Betriebsabteilung) Kurzarbeit angemeldet hat.</a:t>
            </a:r>
          </a:p>
          <a:p>
            <a:endParaRPr lang="de-DE" dirty="0" smtClean="0"/>
          </a:p>
          <a:p>
            <a:endParaRPr lang="de-DE" dirty="0"/>
          </a:p>
        </p:txBody>
      </p:sp>
    </p:spTree>
    <p:extLst>
      <p:ext uri="{BB962C8B-B14F-4D97-AF65-F5344CB8AC3E}">
        <p14:creationId xmlns:p14="http://schemas.microsoft.com/office/powerpoint/2010/main" val="27012634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356100"/>
            <a:ext cx="8642349" cy="454025"/>
          </a:xfrm>
        </p:spPr>
        <p:txBody>
          <a:bodyPr/>
          <a:lstStyle/>
          <a:p>
            <a:r>
              <a:rPr lang="de-DE" dirty="0"/>
              <a:t>Erhöhung des </a:t>
            </a:r>
            <a:r>
              <a:rPr lang="de-DE" dirty="0" err="1"/>
              <a:t>Kug</a:t>
            </a:r>
            <a:r>
              <a:rPr lang="de-DE" dirty="0"/>
              <a:t> nach § 421 c Abs. 2 SGB III</a:t>
            </a:r>
          </a:p>
        </p:txBody>
      </p:sp>
      <p:sp>
        <p:nvSpPr>
          <p:cNvPr id="3" name="Inhaltsplatzhalter 2"/>
          <p:cNvSpPr>
            <a:spLocks noGrp="1"/>
          </p:cNvSpPr>
          <p:nvPr>
            <p:ph idx="1"/>
          </p:nvPr>
        </p:nvSpPr>
        <p:spPr>
          <a:xfrm>
            <a:off x="250825" y="1348740"/>
            <a:ext cx="8642349" cy="3657600"/>
          </a:xfrm>
        </p:spPr>
        <p:txBody>
          <a:bodyPr>
            <a:normAutofit fontScale="92500" lnSpcReduction="10000"/>
          </a:bodyPr>
          <a:lstStyle/>
          <a:p>
            <a:pPr marL="1350" indent="0">
              <a:buNone/>
            </a:pPr>
            <a:r>
              <a:rPr lang="de-DE" dirty="0" smtClean="0">
                <a:latin typeface="+mn-lt"/>
              </a:rPr>
              <a:t>Eine Erhöhung findet nur statt, wenn </a:t>
            </a:r>
            <a:r>
              <a:rPr lang="de-DE" u="sng" dirty="0" smtClean="0">
                <a:latin typeface="+mn-lt"/>
              </a:rPr>
              <a:t>die </a:t>
            </a:r>
            <a:r>
              <a:rPr lang="de-DE" u="sng" dirty="0">
                <a:latin typeface="+mn-lt"/>
              </a:rPr>
              <a:t>Differenz zwischen Soll- und Ist-Entgelt </a:t>
            </a:r>
            <a:r>
              <a:rPr lang="de-DE" dirty="0">
                <a:latin typeface="+mn-lt"/>
              </a:rPr>
              <a:t>im jeweiligen Bezugsmonat </a:t>
            </a:r>
            <a:r>
              <a:rPr lang="de-DE" u="sng" dirty="0" smtClean="0">
                <a:latin typeface="+mn-lt"/>
              </a:rPr>
              <a:t>mindestens </a:t>
            </a:r>
            <a:r>
              <a:rPr lang="de-DE" u="sng" dirty="0">
                <a:latin typeface="+mn-lt"/>
              </a:rPr>
              <a:t>50 Prozent </a:t>
            </a:r>
            <a:r>
              <a:rPr lang="de-DE" u="sng" dirty="0" smtClean="0">
                <a:latin typeface="+mn-lt"/>
              </a:rPr>
              <a:t>beträgt.</a:t>
            </a:r>
          </a:p>
          <a:p>
            <a:r>
              <a:rPr lang="de-DE" dirty="0" smtClean="0">
                <a:latin typeface="+mn-lt"/>
              </a:rPr>
              <a:t>Bei dieser Differenz geht es </a:t>
            </a:r>
            <a:r>
              <a:rPr lang="de-DE" u="sng" dirty="0" smtClean="0">
                <a:latin typeface="+mn-lt"/>
              </a:rPr>
              <a:t>nicht</a:t>
            </a:r>
            <a:r>
              <a:rPr lang="de-DE" dirty="0" smtClean="0">
                <a:latin typeface="+mn-lt"/>
              </a:rPr>
              <a:t> um die </a:t>
            </a:r>
            <a:r>
              <a:rPr lang="de-DE" u="sng" dirty="0" smtClean="0">
                <a:latin typeface="+mn-lt"/>
              </a:rPr>
              <a:t>Nettoentgeltdifferenz</a:t>
            </a:r>
            <a:r>
              <a:rPr lang="de-DE" dirty="0" smtClean="0">
                <a:latin typeface="+mn-lt"/>
              </a:rPr>
              <a:t> aus § 106 SGB III,</a:t>
            </a:r>
            <a:r>
              <a:rPr lang="de-DE" dirty="0">
                <a:latin typeface="+mn-lt"/>
              </a:rPr>
              <a:t> </a:t>
            </a:r>
            <a:r>
              <a:rPr lang="de-DE" dirty="0" smtClean="0">
                <a:latin typeface="+mn-lt"/>
              </a:rPr>
              <a:t>jedoch wird sie aus dem in § 106 SGB III </a:t>
            </a:r>
            <a:r>
              <a:rPr lang="de-DE" dirty="0" err="1" smtClean="0">
                <a:latin typeface="+mn-lt"/>
              </a:rPr>
              <a:t>legaldefinierten</a:t>
            </a:r>
            <a:r>
              <a:rPr lang="de-DE" dirty="0" smtClean="0">
                <a:latin typeface="+mn-lt"/>
              </a:rPr>
              <a:t> Sollentgelt und </a:t>
            </a:r>
            <a:r>
              <a:rPr lang="de-DE" dirty="0" err="1" smtClean="0">
                <a:latin typeface="+mn-lt"/>
              </a:rPr>
              <a:t>Istentgelt</a:t>
            </a:r>
            <a:r>
              <a:rPr lang="de-DE" dirty="0" smtClean="0">
                <a:latin typeface="+mn-lt"/>
              </a:rPr>
              <a:t> errechnet:</a:t>
            </a:r>
          </a:p>
          <a:p>
            <a:pPr lvl="1"/>
            <a:r>
              <a:rPr lang="de-DE" sz="1600" dirty="0"/>
              <a:t>Soll-Entgelt ist das Bruttoarbeitsentgelt, das die Arbeitnehmerin oder der Arbeitnehmer ohne den Arbeitsausfall in dem Anspruchszeitraum erzielt hätte, vermindert um Entgelt für </a:t>
            </a:r>
            <a:r>
              <a:rPr lang="de-DE" sz="1600" dirty="0" smtClean="0"/>
              <a:t>Mehrarbeit.</a:t>
            </a:r>
          </a:p>
          <a:p>
            <a:pPr lvl="1"/>
            <a:r>
              <a:rPr lang="de-DE" sz="1600" dirty="0"/>
              <a:t>Ist-Entgelt ist das Bruttoarbeitsentgelt, das die Arbeitnehmerin oder der Arbeitnehmer in dem Anspruchszeitraum tatsächlich erzielt hat, zuzüglich aller zustehenden Entgeltanteile</a:t>
            </a:r>
            <a:r>
              <a:rPr lang="de-DE" sz="1600" dirty="0" smtClean="0"/>
              <a:t>. </a:t>
            </a:r>
          </a:p>
          <a:p>
            <a:pPr lvl="1"/>
            <a:r>
              <a:rPr lang="de-DE" sz="1600" u="sng" dirty="0"/>
              <a:t>Dabei gilt auch hier: </a:t>
            </a:r>
            <a:r>
              <a:rPr lang="de-DE" sz="1600" dirty="0"/>
              <a:t>Arbeitsentgelt, das einmalig gezahlt wird, bleibt bei der Berechnung von Soll-Entgelt und Ist-Entgelt außer Betracht. </a:t>
            </a:r>
            <a:r>
              <a:rPr lang="de-DE" sz="1600" dirty="0" smtClean="0"/>
              <a:t>Ebenso wie die sonstigen Berechnungshinweise zu Soll- und </a:t>
            </a:r>
            <a:r>
              <a:rPr lang="de-DE" sz="1600" dirty="0" err="1" smtClean="0"/>
              <a:t>Istentgelt</a:t>
            </a:r>
            <a:r>
              <a:rPr lang="de-DE" sz="1600" dirty="0" smtClean="0"/>
              <a:t> (Folie 45,46)</a:t>
            </a:r>
          </a:p>
          <a:p>
            <a:pPr lvl="1"/>
            <a:r>
              <a:rPr lang="de-DE" sz="1600" dirty="0"/>
              <a:t>Für die Berechnung der Differenz zwischen Soll- und Ist-Entgelt ist das Soll- und </a:t>
            </a:r>
            <a:r>
              <a:rPr lang="de-DE" sz="1600" dirty="0" smtClean="0"/>
              <a:t>Ist-Entgelt heranzuziehen</a:t>
            </a:r>
            <a:r>
              <a:rPr lang="de-DE" sz="1600" dirty="0"/>
              <a:t>, das </a:t>
            </a:r>
            <a:r>
              <a:rPr lang="de-DE" sz="1600" dirty="0" err="1"/>
              <a:t>ungerundet</a:t>
            </a:r>
            <a:r>
              <a:rPr lang="de-DE" sz="1600" dirty="0"/>
              <a:t> in der Abrechnungsliste (</a:t>
            </a:r>
            <a:r>
              <a:rPr lang="de-DE" sz="1600" dirty="0" err="1"/>
              <a:t>Kug</a:t>
            </a:r>
            <a:r>
              <a:rPr lang="de-DE" sz="1600" dirty="0"/>
              <a:t> 108) in Spalte 4 und </a:t>
            </a:r>
            <a:r>
              <a:rPr lang="de-DE" sz="1600" dirty="0" smtClean="0"/>
              <a:t>5 eingetragen wird. Die </a:t>
            </a:r>
            <a:r>
              <a:rPr lang="de-DE" sz="1600" dirty="0"/>
              <a:t>Tabellen zur Berechnung des Kurzarbeitergeldes </a:t>
            </a:r>
            <a:r>
              <a:rPr lang="de-DE" sz="1600" dirty="0" err="1"/>
              <a:t>Kug</a:t>
            </a:r>
            <a:r>
              <a:rPr lang="de-DE" sz="1600" dirty="0"/>
              <a:t> 050 und </a:t>
            </a:r>
            <a:r>
              <a:rPr lang="de-DE" sz="1600" dirty="0" err="1"/>
              <a:t>Kug</a:t>
            </a:r>
            <a:r>
              <a:rPr lang="de-DE" sz="1600" dirty="0"/>
              <a:t> 051 werden um </a:t>
            </a:r>
            <a:r>
              <a:rPr lang="de-DE" sz="1600" dirty="0" smtClean="0"/>
              <a:t>die neuen </a:t>
            </a:r>
            <a:r>
              <a:rPr lang="de-DE" sz="1600" dirty="0"/>
              <a:t>Leistungssätze </a:t>
            </a:r>
            <a:r>
              <a:rPr lang="de-DE" sz="1600" dirty="0" smtClean="0"/>
              <a:t>ergänzt (aus der Weisung der BA).</a:t>
            </a:r>
          </a:p>
        </p:txBody>
      </p:sp>
      <p:sp>
        <p:nvSpPr>
          <p:cNvPr id="4" name="Textplatzhalter 3"/>
          <p:cNvSpPr>
            <a:spLocks noGrp="1"/>
          </p:cNvSpPr>
          <p:nvPr>
            <p:ph type="body" sz="quarter" idx="13"/>
          </p:nvPr>
        </p:nvSpPr>
        <p:spPr>
          <a:xfrm>
            <a:off x="250823" y="906780"/>
            <a:ext cx="8642349" cy="495300"/>
          </a:xfrm>
        </p:spPr>
        <p:txBody>
          <a:bodyPr/>
          <a:lstStyle/>
          <a:p>
            <a:r>
              <a:rPr lang="de-DE" dirty="0" smtClean="0">
                <a:solidFill>
                  <a:srgbClr val="E3051B"/>
                </a:solidFill>
              </a:rPr>
              <a:t>Voraussetzungen für die Erhöhung: Differenz…von mindestens 50 % </a:t>
            </a:r>
            <a:endParaRPr lang="de-DE" dirty="0">
              <a:solidFill>
                <a:srgbClr val="E3051B"/>
              </a:solidFill>
            </a:endParaRPr>
          </a:p>
        </p:txBody>
      </p:sp>
    </p:spTree>
    <p:extLst>
      <p:ext uri="{BB962C8B-B14F-4D97-AF65-F5344CB8AC3E}">
        <p14:creationId xmlns:p14="http://schemas.microsoft.com/office/powerpoint/2010/main" val="2330020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31184" y="1603659"/>
            <a:ext cx="5637156" cy="2524062"/>
          </a:xfrm>
        </p:spPr>
        <p:txBody>
          <a:bodyPr/>
          <a:lstStyle/>
          <a:p>
            <a:r>
              <a:rPr lang="de-DE" sz="3200" dirty="0"/>
              <a:t>2</a:t>
            </a:r>
            <a:r>
              <a:rPr lang="de-DE" sz="3200" dirty="0" smtClean="0"/>
              <a:t>. Krisenregelungen 2020</a:t>
            </a:r>
            <a:endParaRPr lang="de-DE" sz="3200" dirty="0"/>
          </a:p>
        </p:txBody>
      </p:sp>
    </p:spTree>
    <p:extLst>
      <p:ext uri="{BB962C8B-B14F-4D97-AF65-F5344CB8AC3E}">
        <p14:creationId xmlns:p14="http://schemas.microsoft.com/office/powerpoint/2010/main" val="3852623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34180"/>
            <a:ext cx="8642349" cy="454025"/>
          </a:xfrm>
        </p:spPr>
        <p:txBody>
          <a:bodyPr/>
          <a:lstStyle/>
          <a:p>
            <a:r>
              <a:rPr lang="de-DE" dirty="0"/>
              <a:t>Erhöhung des </a:t>
            </a:r>
            <a:r>
              <a:rPr lang="de-DE" dirty="0" err="1"/>
              <a:t>Kug</a:t>
            </a:r>
            <a:r>
              <a:rPr lang="de-DE" dirty="0"/>
              <a:t> nach § 421 c Abs. 2 SGB III</a:t>
            </a:r>
          </a:p>
        </p:txBody>
      </p:sp>
      <p:sp>
        <p:nvSpPr>
          <p:cNvPr id="3" name="Inhaltsplatzhalter 2"/>
          <p:cNvSpPr>
            <a:spLocks noGrp="1"/>
          </p:cNvSpPr>
          <p:nvPr>
            <p:ph idx="1"/>
          </p:nvPr>
        </p:nvSpPr>
        <p:spPr>
          <a:xfrm>
            <a:off x="205738" y="1308568"/>
            <a:ext cx="8687436" cy="3110010"/>
          </a:xfrm>
        </p:spPr>
        <p:txBody>
          <a:bodyPr>
            <a:normAutofit lnSpcReduction="10000"/>
          </a:bodyPr>
          <a:lstStyle/>
          <a:p>
            <a:pPr marL="1350" lvl="0" indent="0">
              <a:buNone/>
            </a:pPr>
            <a:r>
              <a:rPr lang="de-DE" dirty="0">
                <a:latin typeface="Meta IGM"/>
              </a:rPr>
              <a:t>Eine Erhöhung findet nur statt, wenn die Differenz zwischen Soll- und Ist-Entgelt</a:t>
            </a:r>
            <a:r>
              <a:rPr lang="de-DE" u="sng" dirty="0">
                <a:latin typeface="Meta IGM"/>
              </a:rPr>
              <a:t> im jeweiligen Bezugsmonat </a:t>
            </a:r>
            <a:r>
              <a:rPr lang="de-DE" dirty="0">
                <a:latin typeface="Meta IGM"/>
              </a:rPr>
              <a:t>mindestens 50 Prozent </a:t>
            </a:r>
            <a:r>
              <a:rPr lang="de-DE" dirty="0" smtClean="0">
                <a:latin typeface="Meta IGM"/>
              </a:rPr>
              <a:t>beträgt</a:t>
            </a:r>
          </a:p>
          <a:p>
            <a:pPr marL="1350" lvl="0" indent="0">
              <a:buNone/>
            </a:pPr>
            <a:endParaRPr lang="de-DE" dirty="0" smtClean="0">
              <a:latin typeface="Meta IGM"/>
            </a:endParaRPr>
          </a:p>
          <a:p>
            <a:pPr lvl="0"/>
            <a:r>
              <a:rPr lang="de-DE" dirty="0" smtClean="0">
                <a:latin typeface="Meta IGM"/>
              </a:rPr>
              <a:t>Das </a:t>
            </a:r>
            <a:r>
              <a:rPr lang="de-DE" dirty="0">
                <a:latin typeface="Meta IGM"/>
              </a:rPr>
              <a:t>bedeutet, dass in jedem Bezugsmonat, für den das erhöhte Kurzarbeitergeld bezogen werden soll, die Differenz zwischen Soll- und </a:t>
            </a:r>
            <a:r>
              <a:rPr lang="de-DE" dirty="0" err="1">
                <a:latin typeface="Meta IGM"/>
              </a:rPr>
              <a:t>Istentgelt</a:t>
            </a:r>
            <a:r>
              <a:rPr lang="de-DE" dirty="0">
                <a:latin typeface="Meta IGM"/>
              </a:rPr>
              <a:t> von mindestens 50 Prozent vorliegen muss</a:t>
            </a:r>
            <a:r>
              <a:rPr lang="de-DE" dirty="0" smtClean="0">
                <a:latin typeface="Meta IGM"/>
              </a:rPr>
              <a:t>.</a:t>
            </a:r>
          </a:p>
          <a:p>
            <a:pPr lvl="0"/>
            <a:r>
              <a:rPr lang="de-DE" dirty="0" smtClean="0">
                <a:latin typeface="Meta IGM"/>
              </a:rPr>
              <a:t>Also z.B. auch im 5. oder 6. Monat. Ist das nicht der Fall, dann wird in diesen Monaten das Kurzarbeitergeld nur in „normaler“ Höhe nach § 106 SGB III berechnet.</a:t>
            </a:r>
          </a:p>
          <a:p>
            <a:pPr lvl="0"/>
            <a:r>
              <a:rPr lang="de-DE" dirty="0" smtClean="0">
                <a:latin typeface="Meta IGM"/>
              </a:rPr>
              <a:t>Die weitere Erhöhung ab dem 7. Monat setzt nicht voraus, dass überhaupt in den Monaten mit Kurzarbeitergeldbezug 4-6 die Differenz zwischen Soll- und </a:t>
            </a:r>
            <a:r>
              <a:rPr lang="de-DE" dirty="0" err="1" smtClean="0">
                <a:latin typeface="Meta IGM"/>
              </a:rPr>
              <a:t>Istentgelt</a:t>
            </a:r>
            <a:r>
              <a:rPr lang="de-DE" dirty="0" smtClean="0">
                <a:latin typeface="Meta IGM"/>
              </a:rPr>
              <a:t> mindestens 50 % betragen haben muss und damit die Erhöhung um 70% bzw.77 % stattgefunden haben muss.</a:t>
            </a:r>
            <a:endParaRPr lang="de-DE" dirty="0">
              <a:latin typeface="Meta IGM"/>
            </a:endParaRPr>
          </a:p>
          <a:p>
            <a:endParaRPr lang="de-DE" dirty="0"/>
          </a:p>
        </p:txBody>
      </p:sp>
      <p:sp>
        <p:nvSpPr>
          <p:cNvPr id="4" name="Textplatzhalter 3"/>
          <p:cNvSpPr>
            <a:spLocks noGrp="1"/>
          </p:cNvSpPr>
          <p:nvPr>
            <p:ph type="body" sz="quarter" idx="13"/>
          </p:nvPr>
        </p:nvSpPr>
        <p:spPr>
          <a:xfrm>
            <a:off x="250825" y="750736"/>
            <a:ext cx="8642349" cy="495300"/>
          </a:xfrm>
        </p:spPr>
        <p:txBody>
          <a:bodyPr/>
          <a:lstStyle/>
          <a:p>
            <a:pPr lvl="0"/>
            <a:r>
              <a:rPr lang="de-DE" dirty="0">
                <a:solidFill>
                  <a:srgbClr val="E3051B"/>
                </a:solidFill>
              </a:rPr>
              <a:t>Voraussetzungen für die Erhöhung: im jeweiligen Bezugsmonat </a:t>
            </a:r>
            <a:endParaRPr lang="de-DE" dirty="0"/>
          </a:p>
        </p:txBody>
      </p:sp>
    </p:spTree>
    <p:extLst>
      <p:ext uri="{BB962C8B-B14F-4D97-AF65-F5344CB8AC3E}">
        <p14:creationId xmlns:p14="http://schemas.microsoft.com/office/powerpoint/2010/main" val="2764732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accent3"/>
                </a:solidFill>
              </a:rPr>
              <a:t>Beispiel 1</a:t>
            </a:r>
            <a:endParaRPr lang="de-DE" dirty="0">
              <a:solidFill>
                <a:schemeClr val="accent3"/>
              </a:solidFill>
            </a:endParaRPr>
          </a:p>
        </p:txBody>
      </p:sp>
      <p:sp>
        <p:nvSpPr>
          <p:cNvPr id="5" name="Inhaltsplatzhalter 4"/>
          <p:cNvSpPr>
            <a:spLocks noGrp="1"/>
          </p:cNvSpPr>
          <p:nvPr>
            <p:ph idx="14"/>
          </p:nvPr>
        </p:nvSpPr>
        <p:spPr>
          <a:xfrm>
            <a:off x="250824" y="795867"/>
            <a:ext cx="4262402" cy="3801880"/>
          </a:xfrm>
        </p:spPr>
        <p:txBody>
          <a:bodyPr anchor="ctr">
            <a:normAutofit/>
          </a:bodyPr>
          <a:lstStyle/>
          <a:p>
            <a:r>
              <a:rPr lang="de-DE" sz="1500" b="1" dirty="0"/>
              <a:t>März, April, </a:t>
            </a:r>
            <a:r>
              <a:rPr lang="de-DE" sz="1500" b="1" dirty="0" smtClean="0"/>
              <a:t>Mai 2020</a:t>
            </a:r>
            <a:r>
              <a:rPr lang="de-DE" sz="1500" dirty="0" smtClean="0"/>
              <a:t/>
            </a:r>
            <a:br>
              <a:rPr lang="de-DE" sz="1500" dirty="0" smtClean="0"/>
            </a:br>
            <a:r>
              <a:rPr lang="de-DE" sz="1500" dirty="0"/>
              <a:t>=Kurzarbeit im Umfang 10% </a:t>
            </a:r>
            <a:r>
              <a:rPr lang="de-DE" sz="1500" dirty="0" smtClean="0"/>
              <a:t/>
            </a:r>
            <a:br>
              <a:rPr lang="de-DE" sz="1500" dirty="0" smtClean="0"/>
            </a:br>
            <a:r>
              <a:rPr lang="de-DE" sz="1500" dirty="0" smtClean="0"/>
              <a:t>= </a:t>
            </a:r>
            <a:r>
              <a:rPr lang="de-DE" sz="1500" dirty="0" err="1" smtClean="0"/>
              <a:t>KuG</a:t>
            </a:r>
            <a:r>
              <a:rPr lang="de-DE" sz="1500" dirty="0" smtClean="0"/>
              <a:t>-Satz von 60%</a:t>
            </a:r>
          </a:p>
          <a:p>
            <a:r>
              <a:rPr lang="de-DE" sz="1500" b="1" dirty="0" smtClean="0"/>
              <a:t>Juni 2020</a:t>
            </a:r>
            <a:r>
              <a:rPr lang="de-DE" sz="1500" dirty="0" smtClean="0"/>
              <a:t/>
            </a:r>
            <a:br>
              <a:rPr lang="de-DE" sz="1500" dirty="0" smtClean="0"/>
            </a:br>
            <a:r>
              <a:rPr lang="de-DE" sz="1500" dirty="0" smtClean="0"/>
              <a:t>= </a:t>
            </a:r>
            <a:r>
              <a:rPr lang="de-DE" sz="1500" dirty="0"/>
              <a:t>Kurzarbeit im Umfang </a:t>
            </a:r>
            <a:r>
              <a:rPr lang="de-DE" sz="1500" dirty="0" smtClean="0"/>
              <a:t>55</a:t>
            </a:r>
            <a:r>
              <a:rPr lang="de-DE" sz="1500" dirty="0"/>
              <a:t>% </a:t>
            </a:r>
            <a:r>
              <a:rPr lang="de-DE" sz="1500" dirty="0" smtClean="0"/>
              <a:t/>
            </a:r>
            <a:br>
              <a:rPr lang="de-DE" sz="1500" dirty="0" smtClean="0"/>
            </a:br>
            <a:r>
              <a:rPr lang="de-DE" sz="1500" dirty="0"/>
              <a:t>= </a:t>
            </a:r>
            <a:r>
              <a:rPr lang="de-DE" sz="1500" dirty="0" smtClean="0"/>
              <a:t>Differenz Soll/Ist-Entgelt 50</a:t>
            </a:r>
            <a:r>
              <a:rPr lang="de-DE" sz="1500" dirty="0"/>
              <a:t>%</a:t>
            </a:r>
            <a:r>
              <a:rPr lang="de-DE" sz="1500" dirty="0" smtClean="0"/>
              <a:t/>
            </a:r>
            <a:br>
              <a:rPr lang="de-DE" sz="1500" dirty="0" smtClean="0"/>
            </a:br>
            <a:r>
              <a:rPr lang="de-DE" sz="1500" dirty="0" smtClean="0"/>
              <a:t>= </a:t>
            </a:r>
            <a:r>
              <a:rPr lang="de-DE" sz="1500" dirty="0" err="1" smtClean="0"/>
              <a:t>KuG</a:t>
            </a:r>
            <a:r>
              <a:rPr lang="de-DE" sz="1500" dirty="0" smtClean="0"/>
              <a:t>-Satz von </a:t>
            </a:r>
            <a:r>
              <a:rPr lang="de-DE" sz="1500" dirty="0"/>
              <a:t>70 % der Nettoentgeltdifferenz im Bezugsmonat </a:t>
            </a:r>
            <a:r>
              <a:rPr lang="de-DE" sz="1500" dirty="0" smtClean="0"/>
              <a:t>Juni</a:t>
            </a:r>
          </a:p>
          <a:p>
            <a:r>
              <a:rPr lang="de-DE" sz="1500" b="1" dirty="0" smtClean="0"/>
              <a:t>Juli 2020</a:t>
            </a:r>
            <a:r>
              <a:rPr lang="de-DE" sz="1500" dirty="0" smtClean="0"/>
              <a:t/>
            </a:r>
            <a:br>
              <a:rPr lang="de-DE" sz="1500" dirty="0" smtClean="0"/>
            </a:br>
            <a:r>
              <a:rPr lang="de-DE" sz="1500" dirty="0" smtClean="0"/>
              <a:t>= keine Kurzarbeit</a:t>
            </a:r>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399466474"/>
              </p:ext>
            </p:extLst>
          </p:nvPr>
        </p:nvGraphicFramePr>
        <p:xfrm>
          <a:off x="4630738" y="1005217"/>
          <a:ext cx="4262437" cy="328738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p:cNvSpPr/>
          <p:nvPr/>
        </p:nvSpPr>
        <p:spPr>
          <a:xfrm>
            <a:off x="250825" y="609217"/>
            <a:ext cx="7917464" cy="715581"/>
          </a:xfrm>
          <a:prstGeom prst="rect">
            <a:avLst/>
          </a:prstGeom>
        </p:spPr>
        <p:txBody>
          <a:bodyPr wrap="square">
            <a:spAutoFit/>
          </a:bodyPr>
          <a:lstStyle/>
          <a:p>
            <a:r>
              <a:rPr lang="de-DE" dirty="0">
                <a:solidFill>
                  <a:srgbClr val="3C3C3B"/>
                </a:solidFill>
              </a:rPr>
              <a:t>Die Beispiele beziehen sich auf eine Person ohne Kinder im Sinne des EStG. Mit „Differenz“ ist der Differenzbetrag zwischen dem Soll- und dem </a:t>
            </a:r>
            <a:r>
              <a:rPr lang="de-DE" dirty="0" err="1">
                <a:solidFill>
                  <a:srgbClr val="3C3C3B"/>
                </a:solidFill>
              </a:rPr>
              <a:t>Istentgelt</a:t>
            </a:r>
            <a:r>
              <a:rPr lang="de-DE" dirty="0">
                <a:solidFill>
                  <a:srgbClr val="3C3C3B"/>
                </a:solidFill>
              </a:rPr>
              <a:t> nach § 421s Abs. 2 S. 1 , letzter Halbsatz SGB III gemeint.</a:t>
            </a:r>
          </a:p>
        </p:txBody>
      </p:sp>
      <p:sp>
        <p:nvSpPr>
          <p:cNvPr id="7" name="Rechteck 6"/>
          <p:cNvSpPr/>
          <p:nvPr/>
        </p:nvSpPr>
        <p:spPr>
          <a:xfrm>
            <a:off x="250824" y="4219426"/>
            <a:ext cx="7284509" cy="715581"/>
          </a:xfrm>
          <a:prstGeom prst="rect">
            <a:avLst/>
          </a:prstGeom>
        </p:spPr>
        <p:txBody>
          <a:bodyPr wrap="square">
            <a:spAutoFit/>
          </a:bodyPr>
          <a:lstStyle/>
          <a:p>
            <a:r>
              <a:rPr lang="de-DE" dirty="0">
                <a:solidFill>
                  <a:srgbClr val="3C3C3B"/>
                </a:solidFill>
              </a:rPr>
              <a:t>Es spielt keine Rolle, wie hoch die Differenz in den Monaten vor dem 4. Monat (7. Monat) war. Sie könnte auch z.B. bei 10 % gelegen haben. Wichtig ist, dass es Monate mit Kurzarbeitergeldbezug waren.</a:t>
            </a:r>
          </a:p>
        </p:txBody>
      </p:sp>
    </p:spTree>
    <p:extLst>
      <p:ext uri="{BB962C8B-B14F-4D97-AF65-F5344CB8AC3E}">
        <p14:creationId xmlns:p14="http://schemas.microsoft.com/office/powerpoint/2010/main" val="2233677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accent2"/>
                </a:solidFill>
              </a:rPr>
              <a:t>Beispiel 2</a:t>
            </a:r>
            <a:endParaRPr lang="de-DE" dirty="0">
              <a:solidFill>
                <a:schemeClr val="accent2"/>
              </a:solidFill>
            </a:endParaRPr>
          </a:p>
        </p:txBody>
      </p:sp>
      <p:sp>
        <p:nvSpPr>
          <p:cNvPr id="5" name="Inhaltsplatzhalter 4"/>
          <p:cNvSpPr>
            <a:spLocks noGrp="1"/>
          </p:cNvSpPr>
          <p:nvPr>
            <p:ph idx="14"/>
          </p:nvPr>
        </p:nvSpPr>
        <p:spPr/>
        <p:txBody>
          <a:bodyPr anchor="ctr">
            <a:normAutofit fontScale="92500" lnSpcReduction="10000"/>
          </a:bodyPr>
          <a:lstStyle/>
          <a:p>
            <a:r>
              <a:rPr lang="de-DE" sz="1500" b="1" dirty="0" smtClean="0"/>
              <a:t>März, April, Mai 2020</a:t>
            </a:r>
            <a:r>
              <a:rPr lang="de-DE" sz="1500" dirty="0" smtClean="0"/>
              <a:t/>
            </a:r>
            <a:br>
              <a:rPr lang="de-DE" sz="1500" dirty="0" smtClean="0"/>
            </a:br>
            <a:r>
              <a:rPr lang="de-DE" sz="1500" dirty="0" smtClean="0"/>
              <a:t>= Kurzarbeit im Umfang 10%</a:t>
            </a:r>
            <a:br>
              <a:rPr lang="de-DE" sz="1500" dirty="0" smtClean="0"/>
            </a:br>
            <a:r>
              <a:rPr lang="de-DE" sz="1500" dirty="0" smtClean="0"/>
              <a:t>= </a:t>
            </a:r>
            <a:r>
              <a:rPr lang="de-DE" sz="1500" dirty="0" err="1" smtClean="0"/>
              <a:t>KuG</a:t>
            </a:r>
            <a:r>
              <a:rPr lang="de-DE" sz="1500" dirty="0" smtClean="0"/>
              <a:t>-Satz von 60%</a:t>
            </a:r>
          </a:p>
          <a:p>
            <a:r>
              <a:rPr lang="de-DE" sz="1500" b="1" dirty="0" smtClean="0"/>
              <a:t>Juni 2020</a:t>
            </a:r>
            <a:r>
              <a:rPr lang="de-DE" sz="1500" dirty="0" smtClean="0"/>
              <a:t/>
            </a:r>
            <a:br>
              <a:rPr lang="de-DE" sz="1500" dirty="0" smtClean="0"/>
            </a:br>
            <a:r>
              <a:rPr lang="de-DE" sz="1500" dirty="0" smtClean="0"/>
              <a:t>= Kurzarbeit im Umfang 55%</a:t>
            </a:r>
            <a:br>
              <a:rPr lang="de-DE" sz="1500" dirty="0" smtClean="0"/>
            </a:br>
            <a:r>
              <a:rPr lang="de-DE" sz="1500" dirty="0" smtClean="0"/>
              <a:t>= Differenz Soll/Ist-Entgelt 50% </a:t>
            </a:r>
            <a:br>
              <a:rPr lang="de-DE" sz="1500" dirty="0" smtClean="0"/>
            </a:br>
            <a:r>
              <a:rPr lang="de-DE" sz="1500" dirty="0" smtClean="0"/>
              <a:t>= </a:t>
            </a:r>
            <a:r>
              <a:rPr lang="de-DE" sz="1500" dirty="0" err="1" smtClean="0"/>
              <a:t>KuG</a:t>
            </a:r>
            <a:r>
              <a:rPr lang="de-DE" sz="1500" dirty="0" smtClean="0"/>
              <a:t>-Satz 70 % der Nettoentgeltdifferenz im Bezugsmonat Juni.</a:t>
            </a:r>
          </a:p>
          <a:p>
            <a:r>
              <a:rPr lang="de-DE" sz="1500" b="1" dirty="0" smtClean="0"/>
              <a:t>Juli 2020</a:t>
            </a:r>
            <a:r>
              <a:rPr lang="de-DE" sz="1500" dirty="0" smtClean="0"/>
              <a:t/>
            </a:r>
            <a:br>
              <a:rPr lang="de-DE" sz="1500" dirty="0" smtClean="0"/>
            </a:br>
            <a:r>
              <a:rPr lang="de-DE" sz="1500" dirty="0" smtClean="0"/>
              <a:t>= Kurzarbeit im Umfang 10%</a:t>
            </a:r>
            <a:br>
              <a:rPr lang="de-DE" sz="1500" dirty="0" smtClean="0"/>
            </a:br>
            <a:r>
              <a:rPr lang="de-DE" sz="1500" dirty="0" smtClean="0"/>
              <a:t>= </a:t>
            </a:r>
            <a:r>
              <a:rPr lang="de-DE" sz="1500" dirty="0" err="1" smtClean="0"/>
              <a:t>KuG</a:t>
            </a:r>
            <a:r>
              <a:rPr lang="de-DE" sz="1500" dirty="0" smtClean="0"/>
              <a:t>-Satz von 60%; ergibt </a:t>
            </a:r>
            <a:r>
              <a:rPr lang="de-DE" sz="1500" dirty="0"/>
              <a:t>sich durch die Formulierung im Gesetz, dass in dem „jeweiligen“ Anspruchsmonat die genannte Differenz vorliegen muss.</a:t>
            </a:r>
          </a:p>
          <a:p>
            <a:endParaRPr lang="de-DE" sz="1500" dirty="0" smtClean="0"/>
          </a:p>
          <a:p>
            <a:r>
              <a:rPr lang="de-DE" sz="1500" b="1" dirty="0" smtClean="0"/>
              <a:t>August</a:t>
            </a:r>
            <a:r>
              <a:rPr lang="de-DE" sz="1500" dirty="0" smtClean="0"/>
              <a:t> 2020</a:t>
            </a:r>
            <a:br>
              <a:rPr lang="de-DE" sz="1500" dirty="0" smtClean="0"/>
            </a:br>
            <a:r>
              <a:rPr lang="de-DE" sz="1500" dirty="0" smtClean="0"/>
              <a:t>= keine Kurzarbeit</a:t>
            </a:r>
            <a:endParaRPr lang="de-DE" sz="1500" dirty="0"/>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1630840276"/>
              </p:ext>
            </p:extLst>
          </p:nvPr>
        </p:nvGraphicFramePr>
        <p:xfrm>
          <a:off x="4630738" y="1079500"/>
          <a:ext cx="4262437" cy="351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76845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accent4"/>
                </a:solidFill>
              </a:rPr>
              <a:t>Beispiel 3</a:t>
            </a:r>
            <a:endParaRPr lang="de-DE" dirty="0">
              <a:solidFill>
                <a:schemeClr val="accent4"/>
              </a:solidFill>
            </a:endParaRPr>
          </a:p>
        </p:txBody>
      </p:sp>
      <p:sp>
        <p:nvSpPr>
          <p:cNvPr id="5" name="Inhaltsplatzhalter 4"/>
          <p:cNvSpPr>
            <a:spLocks noGrp="1"/>
          </p:cNvSpPr>
          <p:nvPr>
            <p:ph idx="14"/>
          </p:nvPr>
        </p:nvSpPr>
        <p:spPr/>
        <p:txBody>
          <a:bodyPr anchor="ctr">
            <a:normAutofit fontScale="92500" lnSpcReduction="10000"/>
          </a:bodyPr>
          <a:lstStyle/>
          <a:p>
            <a:r>
              <a:rPr lang="de-DE" sz="1500" b="1" dirty="0"/>
              <a:t>März, April, Mai </a:t>
            </a:r>
            <a:r>
              <a:rPr lang="de-DE" sz="1500" b="1" dirty="0" smtClean="0"/>
              <a:t>2020</a:t>
            </a:r>
            <a:r>
              <a:rPr lang="de-DE" sz="1500" dirty="0" smtClean="0"/>
              <a:t/>
            </a:r>
            <a:br>
              <a:rPr lang="de-DE" sz="1500" dirty="0" smtClean="0"/>
            </a:br>
            <a:r>
              <a:rPr lang="de-DE" sz="1500" dirty="0" smtClean="0"/>
              <a:t>= </a:t>
            </a:r>
            <a:r>
              <a:rPr lang="de-DE" sz="1500" dirty="0"/>
              <a:t>Kurzarbeit im Umfang </a:t>
            </a:r>
            <a:r>
              <a:rPr lang="de-DE" sz="1500" dirty="0" smtClean="0"/>
              <a:t>10% </a:t>
            </a:r>
            <a:br>
              <a:rPr lang="de-DE" sz="1500" dirty="0" smtClean="0"/>
            </a:br>
            <a:r>
              <a:rPr lang="de-DE" sz="1500" dirty="0" smtClean="0"/>
              <a:t>= </a:t>
            </a:r>
            <a:r>
              <a:rPr lang="de-DE" sz="1500" dirty="0" err="1"/>
              <a:t>KuG</a:t>
            </a:r>
            <a:r>
              <a:rPr lang="de-DE" sz="1500" dirty="0"/>
              <a:t>-Satz von 60</a:t>
            </a:r>
            <a:r>
              <a:rPr lang="de-DE" sz="1500" dirty="0" smtClean="0"/>
              <a:t>%</a:t>
            </a:r>
          </a:p>
          <a:p>
            <a:r>
              <a:rPr lang="de-DE" sz="1500" b="1" dirty="0" smtClean="0"/>
              <a:t>Juni</a:t>
            </a:r>
            <a:r>
              <a:rPr lang="de-DE" sz="1500" dirty="0" smtClean="0"/>
              <a:t> </a:t>
            </a:r>
            <a:r>
              <a:rPr lang="de-DE" sz="1500" b="1" dirty="0" smtClean="0"/>
              <a:t>2020</a:t>
            </a:r>
            <a:r>
              <a:rPr lang="de-DE" sz="1500" dirty="0" smtClean="0"/>
              <a:t/>
            </a:r>
            <a:br>
              <a:rPr lang="de-DE" sz="1500" dirty="0" smtClean="0"/>
            </a:br>
            <a:r>
              <a:rPr lang="de-DE" sz="1500" dirty="0" smtClean="0"/>
              <a:t>= </a:t>
            </a:r>
            <a:r>
              <a:rPr lang="de-DE" sz="1500" dirty="0"/>
              <a:t>Kurzarbeit im Umfang </a:t>
            </a:r>
            <a:r>
              <a:rPr lang="de-DE" sz="1500" dirty="0" smtClean="0"/>
              <a:t>55% </a:t>
            </a:r>
            <a:br>
              <a:rPr lang="de-DE" sz="1500" dirty="0" smtClean="0"/>
            </a:br>
            <a:r>
              <a:rPr lang="de-DE" sz="1500" dirty="0"/>
              <a:t>= Differenz Soll/Ist-Entgelt 50</a:t>
            </a:r>
            <a:r>
              <a:rPr lang="de-DE" sz="1500" dirty="0" smtClean="0"/>
              <a:t>%</a:t>
            </a:r>
            <a:br>
              <a:rPr lang="de-DE" sz="1500" dirty="0" smtClean="0"/>
            </a:br>
            <a:r>
              <a:rPr lang="de-DE" sz="1500" dirty="0" smtClean="0"/>
              <a:t>= </a:t>
            </a:r>
            <a:r>
              <a:rPr lang="de-DE" sz="1500" dirty="0" err="1"/>
              <a:t>KuG</a:t>
            </a:r>
            <a:r>
              <a:rPr lang="de-DE" sz="1500" dirty="0"/>
              <a:t> 70% der Nettoentgeltdifferenz </a:t>
            </a:r>
            <a:r>
              <a:rPr lang="de-DE" sz="1500" dirty="0" smtClean="0"/>
              <a:t>im</a:t>
            </a:r>
            <a:r>
              <a:rPr lang="de-DE" sz="1500" dirty="0"/>
              <a:t> </a:t>
            </a:r>
            <a:r>
              <a:rPr lang="de-DE" sz="1500" dirty="0" smtClean="0"/>
              <a:t>Bezugsmonat Juni</a:t>
            </a:r>
            <a:endParaRPr lang="de-DE" sz="1500" dirty="0"/>
          </a:p>
          <a:p>
            <a:r>
              <a:rPr lang="de-DE" sz="1500" b="1" dirty="0" smtClean="0"/>
              <a:t>Juli</a:t>
            </a:r>
            <a:r>
              <a:rPr lang="de-DE" sz="1500" dirty="0" smtClean="0"/>
              <a:t> </a:t>
            </a:r>
            <a:r>
              <a:rPr lang="de-DE" sz="1500" b="1" dirty="0" smtClean="0"/>
              <a:t>2020</a:t>
            </a:r>
            <a:r>
              <a:rPr lang="de-DE" sz="1500" dirty="0" smtClean="0"/>
              <a:t/>
            </a:r>
            <a:br>
              <a:rPr lang="de-DE" sz="1500" dirty="0" smtClean="0"/>
            </a:br>
            <a:r>
              <a:rPr lang="de-DE" sz="1500" dirty="0" smtClean="0"/>
              <a:t>= </a:t>
            </a:r>
            <a:r>
              <a:rPr lang="de-DE" sz="1500" dirty="0"/>
              <a:t>Kurzarbeit im Umfang </a:t>
            </a:r>
            <a:r>
              <a:rPr lang="de-DE" sz="1500" dirty="0" smtClean="0"/>
              <a:t>10% </a:t>
            </a:r>
            <a:br>
              <a:rPr lang="de-DE" sz="1500" dirty="0" smtClean="0"/>
            </a:br>
            <a:r>
              <a:rPr lang="de-DE" sz="1500" dirty="0" smtClean="0"/>
              <a:t>= </a:t>
            </a:r>
            <a:r>
              <a:rPr lang="de-DE" sz="1500" dirty="0" err="1"/>
              <a:t>KuG</a:t>
            </a:r>
            <a:r>
              <a:rPr lang="de-DE" sz="1500" dirty="0"/>
              <a:t>-Satz von 60%</a:t>
            </a:r>
          </a:p>
          <a:p>
            <a:r>
              <a:rPr lang="de-DE" sz="1500" b="1" dirty="0" smtClean="0"/>
              <a:t>August 2020</a:t>
            </a:r>
            <a:r>
              <a:rPr lang="de-DE" sz="1500" dirty="0" smtClean="0"/>
              <a:t/>
            </a:r>
            <a:br>
              <a:rPr lang="de-DE" sz="1500" dirty="0" smtClean="0"/>
            </a:br>
            <a:r>
              <a:rPr lang="de-DE" sz="1500" dirty="0" smtClean="0"/>
              <a:t>= </a:t>
            </a:r>
            <a:r>
              <a:rPr lang="de-DE" sz="1500" dirty="0"/>
              <a:t>Kurzarbeit im Umfang </a:t>
            </a:r>
            <a:r>
              <a:rPr lang="de-DE" sz="1500" dirty="0" smtClean="0"/>
              <a:t>55%</a:t>
            </a:r>
            <a:br>
              <a:rPr lang="de-DE" sz="1500" dirty="0" smtClean="0"/>
            </a:br>
            <a:r>
              <a:rPr lang="de-DE" sz="1500" dirty="0"/>
              <a:t>= Differenz Soll/Ist-Entgelt 50</a:t>
            </a:r>
            <a:r>
              <a:rPr lang="de-DE" sz="1500" dirty="0" smtClean="0"/>
              <a:t>% </a:t>
            </a:r>
            <a:br>
              <a:rPr lang="de-DE" sz="1500" dirty="0" smtClean="0"/>
            </a:br>
            <a:r>
              <a:rPr lang="de-DE" sz="1500" dirty="0" smtClean="0"/>
              <a:t>= </a:t>
            </a:r>
            <a:r>
              <a:rPr lang="de-DE" sz="1500" dirty="0" err="1"/>
              <a:t>KuG</a:t>
            </a:r>
            <a:r>
              <a:rPr lang="de-DE" sz="1500" dirty="0"/>
              <a:t> 70% der Nettoentgeltdifferenz </a:t>
            </a:r>
            <a:r>
              <a:rPr lang="de-DE" sz="1500" dirty="0" smtClean="0"/>
              <a:t>im </a:t>
            </a:r>
            <a:r>
              <a:rPr lang="de-DE" sz="1500" dirty="0"/>
              <a:t>Bezugsmonat</a:t>
            </a:r>
            <a:r>
              <a:rPr lang="de-DE" sz="1500" dirty="0" smtClean="0"/>
              <a:t> August</a:t>
            </a:r>
          </a:p>
          <a:p>
            <a:r>
              <a:rPr lang="de-DE" sz="1500" b="1" dirty="0" smtClean="0"/>
              <a:t>September 2020</a:t>
            </a:r>
            <a:r>
              <a:rPr lang="de-DE" sz="1500" dirty="0" smtClean="0"/>
              <a:t/>
            </a:r>
            <a:br>
              <a:rPr lang="de-DE" sz="1500" dirty="0" smtClean="0"/>
            </a:br>
            <a:r>
              <a:rPr lang="de-DE" sz="1500" dirty="0" smtClean="0"/>
              <a:t>= wie August – </a:t>
            </a:r>
            <a:r>
              <a:rPr lang="de-DE" sz="1500" dirty="0" err="1" smtClean="0"/>
              <a:t>KuG</a:t>
            </a:r>
            <a:r>
              <a:rPr lang="de-DE" sz="1500" dirty="0" smtClean="0"/>
              <a:t> 80%, weil 7. Monat</a:t>
            </a:r>
            <a:endParaRPr lang="de-DE" sz="1500" dirty="0"/>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3115868419"/>
              </p:ext>
            </p:extLst>
          </p:nvPr>
        </p:nvGraphicFramePr>
        <p:xfrm>
          <a:off x="4630738" y="958618"/>
          <a:ext cx="4338333" cy="3638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71969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tx2"/>
                </a:solidFill>
              </a:rPr>
              <a:t>Beispiel 4</a:t>
            </a:r>
            <a:endParaRPr lang="de-DE" dirty="0">
              <a:solidFill>
                <a:schemeClr val="tx2"/>
              </a:solidFill>
            </a:endParaRPr>
          </a:p>
        </p:txBody>
      </p:sp>
      <p:sp>
        <p:nvSpPr>
          <p:cNvPr id="5" name="Inhaltsplatzhalter 4"/>
          <p:cNvSpPr>
            <a:spLocks noGrp="1"/>
          </p:cNvSpPr>
          <p:nvPr>
            <p:ph idx="14"/>
          </p:nvPr>
        </p:nvSpPr>
        <p:spPr/>
        <p:txBody>
          <a:bodyPr anchor="ctr">
            <a:normAutofit/>
          </a:bodyPr>
          <a:lstStyle/>
          <a:p>
            <a:r>
              <a:rPr lang="de-DE" sz="1500" b="1" dirty="0"/>
              <a:t>März, April, Mai, Juni, Juli, </a:t>
            </a:r>
            <a:r>
              <a:rPr lang="de-DE" sz="1500" b="1" dirty="0" smtClean="0"/>
              <a:t>August 2020</a:t>
            </a:r>
            <a:r>
              <a:rPr lang="de-DE" sz="1500" dirty="0" smtClean="0"/>
              <a:t/>
            </a:r>
            <a:br>
              <a:rPr lang="de-DE" sz="1500" dirty="0" smtClean="0"/>
            </a:br>
            <a:r>
              <a:rPr lang="de-DE" sz="1500" dirty="0" smtClean="0"/>
              <a:t>= Kurzarbeit </a:t>
            </a:r>
            <a:r>
              <a:rPr lang="de-DE" sz="1500" dirty="0"/>
              <a:t>im </a:t>
            </a:r>
            <a:r>
              <a:rPr lang="de-DE" sz="1500" dirty="0" smtClean="0"/>
              <a:t>Umfang 10 %</a:t>
            </a:r>
            <a:br>
              <a:rPr lang="de-DE" sz="1500" dirty="0" smtClean="0"/>
            </a:br>
            <a:r>
              <a:rPr lang="de-DE" sz="1500" dirty="0" smtClean="0"/>
              <a:t>= </a:t>
            </a:r>
            <a:r>
              <a:rPr lang="de-DE" sz="1500" dirty="0" err="1"/>
              <a:t>KuG</a:t>
            </a:r>
            <a:r>
              <a:rPr lang="de-DE" sz="1500" dirty="0"/>
              <a:t>-Satz von 60</a:t>
            </a:r>
            <a:r>
              <a:rPr lang="de-DE" sz="1500" dirty="0" smtClean="0"/>
              <a:t>%</a:t>
            </a:r>
          </a:p>
          <a:p>
            <a:r>
              <a:rPr lang="de-DE" sz="1500" b="1" dirty="0" smtClean="0"/>
              <a:t>September 2020</a:t>
            </a:r>
            <a:r>
              <a:rPr lang="de-DE" sz="1500" dirty="0" smtClean="0"/>
              <a:t/>
            </a:r>
            <a:br>
              <a:rPr lang="de-DE" sz="1500" dirty="0" smtClean="0"/>
            </a:br>
            <a:r>
              <a:rPr lang="de-DE" sz="1500" dirty="0" smtClean="0"/>
              <a:t>= </a:t>
            </a:r>
            <a:r>
              <a:rPr lang="de-DE" sz="1500" dirty="0"/>
              <a:t>Kurzarbeit im </a:t>
            </a:r>
            <a:r>
              <a:rPr lang="de-DE" sz="1500" dirty="0" smtClean="0"/>
              <a:t>Umfang 55 %</a:t>
            </a:r>
            <a:br>
              <a:rPr lang="de-DE" sz="1500" dirty="0" smtClean="0"/>
            </a:br>
            <a:r>
              <a:rPr lang="de-DE" sz="1500" dirty="0"/>
              <a:t>= Differenz Soll/Ist-Entgelt 50</a:t>
            </a:r>
            <a:r>
              <a:rPr lang="de-DE" sz="1500" dirty="0" smtClean="0"/>
              <a:t>%</a:t>
            </a:r>
            <a:br>
              <a:rPr lang="de-DE" sz="1500" dirty="0" smtClean="0"/>
            </a:br>
            <a:r>
              <a:rPr lang="de-DE" sz="1500" dirty="0" smtClean="0"/>
              <a:t>= </a:t>
            </a:r>
            <a:r>
              <a:rPr lang="de-DE" sz="1500" dirty="0" err="1"/>
              <a:t>KuG</a:t>
            </a:r>
            <a:r>
              <a:rPr lang="de-DE" sz="1500" dirty="0"/>
              <a:t> 80 % der Nettoentgeltdifferenz im </a:t>
            </a:r>
            <a:r>
              <a:rPr lang="de-DE" sz="1500" dirty="0" smtClean="0"/>
              <a:t>Bezugsmonat September</a:t>
            </a:r>
          </a:p>
          <a:p>
            <a:r>
              <a:rPr lang="de-DE" sz="1500" b="1" dirty="0" smtClean="0"/>
              <a:t>Oktober 2020</a:t>
            </a:r>
            <a:r>
              <a:rPr lang="de-DE" sz="1500" dirty="0" smtClean="0"/>
              <a:t/>
            </a:r>
            <a:br>
              <a:rPr lang="de-DE" sz="1500" dirty="0" smtClean="0"/>
            </a:br>
            <a:r>
              <a:rPr lang="de-DE" sz="1500" dirty="0" smtClean="0"/>
              <a:t>= keine Kurzarbeit</a:t>
            </a:r>
            <a:endParaRPr lang="de-DE" sz="1500" dirty="0"/>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1230127833"/>
              </p:ext>
            </p:extLst>
          </p:nvPr>
        </p:nvGraphicFramePr>
        <p:xfrm>
          <a:off x="4630738" y="991814"/>
          <a:ext cx="4262437" cy="35179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p:cNvSpPr/>
          <p:nvPr/>
        </p:nvSpPr>
        <p:spPr>
          <a:xfrm>
            <a:off x="293652" y="4421526"/>
            <a:ext cx="7196666" cy="715581"/>
          </a:xfrm>
          <a:prstGeom prst="rect">
            <a:avLst/>
          </a:prstGeom>
        </p:spPr>
        <p:txBody>
          <a:bodyPr wrap="square">
            <a:spAutoFit/>
          </a:bodyPr>
          <a:lstStyle/>
          <a:p>
            <a:r>
              <a:rPr lang="de-DE" dirty="0">
                <a:solidFill>
                  <a:srgbClr val="3C3C3B"/>
                </a:solidFill>
              </a:rPr>
              <a:t>Um im 7. Monat mit Kurzarbeitergeldanspruch die Erhöhung des </a:t>
            </a:r>
            <a:r>
              <a:rPr lang="de-DE" dirty="0" err="1">
                <a:solidFill>
                  <a:srgbClr val="3C3C3B"/>
                </a:solidFill>
              </a:rPr>
              <a:t>Kug</a:t>
            </a:r>
            <a:r>
              <a:rPr lang="de-DE" dirty="0">
                <a:solidFill>
                  <a:srgbClr val="3C3C3B"/>
                </a:solidFill>
              </a:rPr>
              <a:t> auf 80% bzw. 87% zu erhalten, muss die erste Stufe der Erhöhung ab dem 4. Monat nicht genutzt worden sein.</a:t>
            </a:r>
          </a:p>
          <a:p>
            <a:endParaRPr lang="de-DE" dirty="0"/>
          </a:p>
        </p:txBody>
      </p:sp>
    </p:spTree>
    <p:extLst>
      <p:ext uri="{BB962C8B-B14F-4D97-AF65-F5344CB8AC3E}">
        <p14:creationId xmlns:p14="http://schemas.microsoft.com/office/powerpoint/2010/main" val="38169827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chemeClr val="accent1"/>
                </a:solidFill>
              </a:rPr>
              <a:t>Beispiel 5</a:t>
            </a:r>
            <a:endParaRPr lang="de-DE" dirty="0">
              <a:solidFill>
                <a:schemeClr val="accent1"/>
              </a:solidFill>
            </a:endParaRPr>
          </a:p>
        </p:txBody>
      </p:sp>
      <p:sp>
        <p:nvSpPr>
          <p:cNvPr id="5" name="Inhaltsplatzhalter 4"/>
          <p:cNvSpPr>
            <a:spLocks noGrp="1"/>
          </p:cNvSpPr>
          <p:nvPr>
            <p:ph idx="14"/>
          </p:nvPr>
        </p:nvSpPr>
        <p:spPr/>
        <p:txBody>
          <a:bodyPr anchor="ctr">
            <a:normAutofit/>
          </a:bodyPr>
          <a:lstStyle/>
          <a:p>
            <a:r>
              <a:rPr lang="de-DE" sz="1500" b="1" dirty="0" smtClean="0"/>
              <a:t>März, Mai, August  2020</a:t>
            </a:r>
            <a:r>
              <a:rPr lang="de-DE" sz="1500" dirty="0" smtClean="0"/>
              <a:t/>
            </a:r>
            <a:br>
              <a:rPr lang="de-DE" sz="1500" dirty="0" smtClean="0"/>
            </a:br>
            <a:r>
              <a:rPr lang="de-DE" sz="1500" dirty="0" smtClean="0"/>
              <a:t>= keine Kurzarbeit</a:t>
            </a:r>
          </a:p>
          <a:p>
            <a:r>
              <a:rPr lang="de-DE" sz="1500" b="1" dirty="0" smtClean="0"/>
              <a:t>April, Juni, Juli, September 2020</a:t>
            </a:r>
            <a:r>
              <a:rPr lang="de-DE" sz="1500" dirty="0" smtClean="0"/>
              <a:t/>
            </a:r>
            <a:br>
              <a:rPr lang="de-DE" sz="1500" dirty="0" smtClean="0"/>
            </a:br>
            <a:r>
              <a:rPr lang="de-DE" sz="1500" dirty="0" smtClean="0"/>
              <a:t>= Kurzarbeit im Umfang 10% </a:t>
            </a:r>
            <a:br>
              <a:rPr lang="de-DE" sz="1500" dirty="0" smtClean="0"/>
            </a:br>
            <a:r>
              <a:rPr lang="de-DE" sz="1500" dirty="0" smtClean="0"/>
              <a:t>= </a:t>
            </a:r>
            <a:r>
              <a:rPr lang="de-DE" sz="1500" dirty="0" err="1" smtClean="0"/>
              <a:t>KuG</a:t>
            </a:r>
            <a:r>
              <a:rPr lang="de-DE" sz="1500" dirty="0" smtClean="0"/>
              <a:t>-Satz von 60%</a:t>
            </a:r>
          </a:p>
          <a:p>
            <a:r>
              <a:rPr lang="de-DE" sz="1500" b="1" dirty="0" smtClean="0"/>
              <a:t>Oktober</a:t>
            </a:r>
            <a:r>
              <a:rPr lang="de-DE" sz="1500" b="1" dirty="0"/>
              <a:t> </a:t>
            </a:r>
            <a:r>
              <a:rPr lang="de-DE" sz="1500" b="1" dirty="0" smtClean="0"/>
              <a:t>2020</a:t>
            </a:r>
            <a:r>
              <a:rPr lang="de-DE" sz="1500" dirty="0" smtClean="0"/>
              <a:t/>
            </a:r>
            <a:br>
              <a:rPr lang="de-DE" sz="1500" dirty="0" smtClean="0"/>
            </a:br>
            <a:r>
              <a:rPr lang="de-DE" sz="1500" dirty="0" smtClean="0"/>
              <a:t>= Kurzarbeit im Umfang 55% </a:t>
            </a:r>
            <a:br>
              <a:rPr lang="de-DE" sz="1500" dirty="0" smtClean="0"/>
            </a:br>
            <a:r>
              <a:rPr lang="de-DE" sz="1500" dirty="0" smtClean="0"/>
              <a:t>= Differenz Soll/Ist-Entgelt 50%</a:t>
            </a:r>
            <a:br>
              <a:rPr lang="de-DE" sz="1500" dirty="0" smtClean="0"/>
            </a:br>
            <a:r>
              <a:rPr lang="de-DE" sz="1500" dirty="0" smtClean="0"/>
              <a:t>= </a:t>
            </a:r>
            <a:r>
              <a:rPr lang="de-DE" sz="1500" dirty="0" err="1" smtClean="0"/>
              <a:t>KuG</a:t>
            </a:r>
            <a:r>
              <a:rPr lang="de-DE" sz="1500" dirty="0" smtClean="0"/>
              <a:t> 70 % der Nettoentgeltdifferenz im Bezugsmonat Oktober</a:t>
            </a:r>
          </a:p>
          <a:p>
            <a:r>
              <a:rPr lang="de-DE" sz="1500" b="1" dirty="0" smtClean="0"/>
              <a:t>November 2020 </a:t>
            </a:r>
            <a:r>
              <a:rPr lang="de-DE" sz="1500" dirty="0" smtClean="0"/>
              <a:t/>
            </a:r>
            <a:br>
              <a:rPr lang="de-DE" sz="1500" dirty="0" smtClean="0"/>
            </a:br>
            <a:r>
              <a:rPr lang="de-DE" sz="1500" dirty="0" smtClean="0"/>
              <a:t>= keine Kurzarbeit</a:t>
            </a:r>
            <a:endParaRPr lang="de-DE" sz="1500" dirty="0"/>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1096395559"/>
              </p:ext>
            </p:extLst>
          </p:nvPr>
        </p:nvGraphicFramePr>
        <p:xfrm>
          <a:off x="4630738" y="1079500"/>
          <a:ext cx="4262437" cy="35179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p:cNvSpPr/>
          <p:nvPr/>
        </p:nvSpPr>
        <p:spPr>
          <a:xfrm>
            <a:off x="250827" y="4427919"/>
            <a:ext cx="4572000" cy="715581"/>
          </a:xfrm>
          <a:prstGeom prst="rect">
            <a:avLst/>
          </a:prstGeom>
        </p:spPr>
        <p:txBody>
          <a:bodyPr>
            <a:spAutoFit/>
          </a:bodyPr>
          <a:lstStyle/>
          <a:p>
            <a:r>
              <a:rPr lang="de-DE" dirty="0">
                <a:solidFill>
                  <a:srgbClr val="3C3C3B"/>
                </a:solidFill>
              </a:rPr>
              <a:t>Die Monate mit Kurzarbeitergeldbezug müssen nicht zusammenhängend sein.</a:t>
            </a:r>
          </a:p>
          <a:p>
            <a:endParaRPr lang="de-DE" dirty="0">
              <a:solidFill>
                <a:srgbClr val="3C3C3B"/>
              </a:solidFill>
            </a:endParaRPr>
          </a:p>
        </p:txBody>
      </p:sp>
    </p:spTree>
    <p:extLst>
      <p:ext uri="{BB962C8B-B14F-4D97-AF65-F5344CB8AC3E}">
        <p14:creationId xmlns:p14="http://schemas.microsoft.com/office/powerpoint/2010/main" val="14894898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rgbClr val="002060"/>
                </a:solidFill>
              </a:rPr>
              <a:t>Beispiel 6</a:t>
            </a:r>
            <a:endParaRPr lang="de-DE" dirty="0">
              <a:solidFill>
                <a:srgbClr val="002060"/>
              </a:solidFill>
            </a:endParaRPr>
          </a:p>
        </p:txBody>
      </p:sp>
      <p:sp>
        <p:nvSpPr>
          <p:cNvPr id="5" name="Inhaltsplatzhalter 4"/>
          <p:cNvSpPr>
            <a:spLocks noGrp="1"/>
          </p:cNvSpPr>
          <p:nvPr>
            <p:ph idx="14"/>
          </p:nvPr>
        </p:nvSpPr>
        <p:spPr>
          <a:xfrm>
            <a:off x="250826" y="1079500"/>
            <a:ext cx="4262399" cy="3518247"/>
          </a:xfrm>
        </p:spPr>
        <p:txBody>
          <a:bodyPr anchor="ctr">
            <a:normAutofit/>
          </a:bodyPr>
          <a:lstStyle/>
          <a:p>
            <a:r>
              <a:rPr lang="de-DE" sz="1500" b="1" dirty="0" smtClean="0"/>
              <a:t>Dezember 2019, Januar, Februar 2020</a:t>
            </a:r>
            <a:br>
              <a:rPr lang="de-DE" sz="1500" b="1" dirty="0" smtClean="0"/>
            </a:br>
            <a:r>
              <a:rPr lang="de-DE" sz="1500" dirty="0" smtClean="0"/>
              <a:t>= Kurzarbeit im Umfang 10% </a:t>
            </a:r>
            <a:br>
              <a:rPr lang="de-DE" sz="1500" dirty="0" smtClean="0"/>
            </a:br>
            <a:r>
              <a:rPr lang="de-DE" sz="1500" dirty="0" smtClean="0"/>
              <a:t>= </a:t>
            </a:r>
            <a:r>
              <a:rPr lang="de-DE" sz="1500" dirty="0" err="1" smtClean="0"/>
              <a:t>KuG</a:t>
            </a:r>
            <a:r>
              <a:rPr lang="de-DE" sz="1500" dirty="0" smtClean="0"/>
              <a:t>-Satz von 60%</a:t>
            </a:r>
          </a:p>
          <a:p>
            <a:r>
              <a:rPr lang="de-DE" sz="1500" b="1" dirty="0" smtClean="0"/>
              <a:t>März 2020</a:t>
            </a:r>
            <a:br>
              <a:rPr lang="de-DE" sz="1500" b="1" dirty="0" smtClean="0"/>
            </a:br>
            <a:r>
              <a:rPr lang="de-DE" sz="1500" dirty="0" smtClean="0"/>
              <a:t>= </a:t>
            </a:r>
            <a:r>
              <a:rPr lang="de-DE" sz="1500" dirty="0"/>
              <a:t>Kurzarbeit im Umfang 55% </a:t>
            </a:r>
            <a:r>
              <a:rPr lang="de-DE" sz="1500" dirty="0" smtClean="0"/>
              <a:t/>
            </a:r>
            <a:br>
              <a:rPr lang="de-DE" sz="1500" dirty="0" smtClean="0"/>
            </a:br>
            <a:r>
              <a:rPr lang="de-DE" sz="1500" dirty="0" smtClean="0"/>
              <a:t>= </a:t>
            </a:r>
            <a:r>
              <a:rPr lang="de-DE" sz="1500" dirty="0"/>
              <a:t>Differenz Soll/Ist-Entgelt 50</a:t>
            </a:r>
            <a:r>
              <a:rPr lang="de-DE" sz="1500" dirty="0" smtClean="0"/>
              <a:t>%</a:t>
            </a:r>
            <a:br>
              <a:rPr lang="de-DE" sz="1500" dirty="0" smtClean="0"/>
            </a:br>
            <a:r>
              <a:rPr lang="de-DE" sz="1500" dirty="0" smtClean="0"/>
              <a:t>= </a:t>
            </a:r>
            <a:r>
              <a:rPr lang="de-DE" sz="1500" dirty="0" err="1"/>
              <a:t>KuG</a:t>
            </a:r>
            <a:r>
              <a:rPr lang="de-DE" sz="1500" dirty="0"/>
              <a:t>-Satz von 60%</a:t>
            </a:r>
          </a:p>
          <a:p>
            <a:r>
              <a:rPr lang="de-DE" sz="1500" dirty="0" smtClean="0"/>
              <a:t>Die </a:t>
            </a:r>
            <a:r>
              <a:rPr lang="de-DE" sz="1500" dirty="0"/>
              <a:t>Monate Dezember </a:t>
            </a:r>
            <a:r>
              <a:rPr lang="de-DE" sz="1500" dirty="0" smtClean="0"/>
              <a:t>2019 - Februar </a:t>
            </a:r>
            <a:r>
              <a:rPr lang="de-DE" sz="1500" dirty="0"/>
              <a:t>2020 werden nicht mitgezählt.</a:t>
            </a:r>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2004362619"/>
              </p:ext>
            </p:extLst>
          </p:nvPr>
        </p:nvGraphicFramePr>
        <p:xfrm>
          <a:off x="4630738" y="1079500"/>
          <a:ext cx="4262437" cy="351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268664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solidFill>
                  <a:srgbClr val="00B050"/>
                </a:solidFill>
              </a:rPr>
              <a:t>Beispiel 7</a:t>
            </a:r>
            <a:endParaRPr lang="de-DE" dirty="0">
              <a:solidFill>
                <a:srgbClr val="00B050"/>
              </a:solidFill>
            </a:endParaRPr>
          </a:p>
        </p:txBody>
      </p:sp>
      <p:sp>
        <p:nvSpPr>
          <p:cNvPr id="5" name="Inhaltsplatzhalter 4"/>
          <p:cNvSpPr>
            <a:spLocks noGrp="1"/>
          </p:cNvSpPr>
          <p:nvPr>
            <p:ph idx="14"/>
          </p:nvPr>
        </p:nvSpPr>
        <p:spPr/>
        <p:txBody>
          <a:bodyPr anchor="ctr">
            <a:noAutofit/>
          </a:bodyPr>
          <a:lstStyle/>
          <a:p>
            <a:r>
              <a:rPr lang="de-DE" sz="1500" b="1" dirty="0" smtClean="0"/>
              <a:t>Oktober, November, Dezember 2020</a:t>
            </a:r>
            <a:r>
              <a:rPr lang="de-DE" sz="1500" dirty="0" smtClean="0"/>
              <a:t/>
            </a:r>
            <a:br>
              <a:rPr lang="de-DE" sz="1500" dirty="0" smtClean="0"/>
            </a:br>
            <a:r>
              <a:rPr lang="de-DE" sz="1500" dirty="0" smtClean="0"/>
              <a:t>= </a:t>
            </a:r>
            <a:r>
              <a:rPr lang="de-DE" sz="1500" dirty="0"/>
              <a:t>Kurzarbeit im Umfang 10% </a:t>
            </a:r>
            <a:r>
              <a:rPr lang="de-DE" sz="1500" dirty="0" smtClean="0"/>
              <a:t/>
            </a:r>
            <a:br>
              <a:rPr lang="de-DE" sz="1500" dirty="0" smtClean="0"/>
            </a:br>
            <a:r>
              <a:rPr lang="de-DE" sz="1500" dirty="0" smtClean="0"/>
              <a:t>= </a:t>
            </a:r>
            <a:r>
              <a:rPr lang="de-DE" sz="1500" dirty="0" err="1"/>
              <a:t>KuG</a:t>
            </a:r>
            <a:r>
              <a:rPr lang="de-DE" sz="1500" dirty="0"/>
              <a:t>-Satz von 60%</a:t>
            </a:r>
          </a:p>
          <a:p>
            <a:r>
              <a:rPr lang="de-DE" sz="1500" b="1" dirty="0" smtClean="0"/>
              <a:t>Januar 2021</a:t>
            </a:r>
            <a:r>
              <a:rPr lang="de-DE" sz="1500" dirty="0" smtClean="0"/>
              <a:t/>
            </a:r>
            <a:br>
              <a:rPr lang="de-DE" sz="1500" dirty="0" smtClean="0"/>
            </a:br>
            <a:r>
              <a:rPr lang="de-DE" sz="1500" dirty="0" smtClean="0"/>
              <a:t>= </a:t>
            </a:r>
            <a:r>
              <a:rPr lang="de-DE" sz="1500" dirty="0"/>
              <a:t>Kurzarbeit im Umfang 55% </a:t>
            </a:r>
            <a:r>
              <a:rPr lang="de-DE" sz="1500" dirty="0" smtClean="0"/>
              <a:t/>
            </a:r>
            <a:br>
              <a:rPr lang="de-DE" sz="1500" dirty="0" smtClean="0"/>
            </a:br>
            <a:r>
              <a:rPr lang="de-DE" sz="1500" dirty="0" smtClean="0"/>
              <a:t>= </a:t>
            </a:r>
            <a:r>
              <a:rPr lang="de-DE" sz="1500" dirty="0"/>
              <a:t>Differenz Soll/Ist-Entgelt 50</a:t>
            </a:r>
            <a:r>
              <a:rPr lang="de-DE" sz="1500" dirty="0" smtClean="0"/>
              <a:t>%</a:t>
            </a:r>
            <a:br>
              <a:rPr lang="de-DE" sz="1500" dirty="0" smtClean="0"/>
            </a:br>
            <a:r>
              <a:rPr lang="de-DE" sz="1500" dirty="0" smtClean="0"/>
              <a:t>= </a:t>
            </a:r>
            <a:r>
              <a:rPr lang="de-DE" sz="1500" dirty="0" err="1"/>
              <a:t>KuG</a:t>
            </a:r>
            <a:r>
              <a:rPr lang="de-DE" sz="1500" dirty="0"/>
              <a:t>-Satz von </a:t>
            </a:r>
            <a:r>
              <a:rPr lang="de-DE" sz="1500" dirty="0" smtClean="0"/>
              <a:t>70%</a:t>
            </a:r>
            <a:endParaRPr lang="de-DE" sz="1500" dirty="0"/>
          </a:p>
          <a:p>
            <a:r>
              <a:rPr lang="de-DE" sz="1500" dirty="0"/>
              <a:t>Durch </a:t>
            </a:r>
            <a:r>
              <a:rPr lang="de-DE" sz="1500" dirty="0" smtClean="0"/>
              <a:t>die zweite </a:t>
            </a:r>
            <a:r>
              <a:rPr lang="de-DE" sz="1500" dirty="0"/>
              <a:t>Verordnung über die Bezugsdauer für das </a:t>
            </a:r>
            <a:r>
              <a:rPr lang="de-DE" sz="1500" dirty="0" smtClean="0"/>
              <a:t>Kurzarbeitergeld kann auch für den Januar 2021 erhöhtes Kurzarbeitergeld von 70% gezahlt werden. </a:t>
            </a:r>
            <a:endParaRPr lang="de-DE" sz="1500" dirty="0"/>
          </a:p>
        </p:txBody>
      </p:sp>
      <p:graphicFrame>
        <p:nvGraphicFramePr>
          <p:cNvPr id="6" name="Inhaltsplatzhalter 6"/>
          <p:cNvGraphicFramePr>
            <a:graphicFrameLocks noGrp="1"/>
          </p:cNvGraphicFramePr>
          <p:nvPr>
            <p:ph idx="1"/>
            <p:extLst>
              <p:ext uri="{D42A27DB-BD31-4B8C-83A1-F6EECF244321}">
                <p14:modId xmlns:p14="http://schemas.microsoft.com/office/powerpoint/2010/main" val="2441953081"/>
              </p:ext>
            </p:extLst>
          </p:nvPr>
        </p:nvGraphicFramePr>
        <p:xfrm>
          <a:off x="4630738" y="1079500"/>
          <a:ext cx="4262437" cy="3517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30115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49420"/>
            <a:ext cx="8642349" cy="454025"/>
          </a:xfrm>
        </p:spPr>
        <p:txBody>
          <a:bodyPr/>
          <a:lstStyle/>
          <a:p>
            <a:r>
              <a:rPr lang="de-DE" altLang="de-DE" sz="3200" dirty="0"/>
              <a:t>Bezugsdauer des Kurzarbeitergeldes</a:t>
            </a:r>
            <a:endParaRPr lang="de-DE" dirty="0"/>
          </a:p>
        </p:txBody>
      </p:sp>
      <p:sp>
        <p:nvSpPr>
          <p:cNvPr id="3" name="Inhaltsplatzhalter 2"/>
          <p:cNvSpPr>
            <a:spLocks noGrp="1"/>
          </p:cNvSpPr>
          <p:nvPr>
            <p:ph idx="1"/>
          </p:nvPr>
        </p:nvSpPr>
        <p:spPr>
          <a:xfrm>
            <a:off x="250824" y="703445"/>
            <a:ext cx="8642349" cy="3488937"/>
          </a:xfrm>
        </p:spPr>
        <p:txBody>
          <a:bodyPr>
            <a:noAutofit/>
          </a:bodyPr>
          <a:lstStyle/>
          <a:p>
            <a:pPr marL="1350" indent="0">
              <a:buNone/>
            </a:pPr>
            <a:r>
              <a:rPr lang="de-DE" sz="1600" b="1" dirty="0">
                <a:latin typeface="+mn-lt"/>
              </a:rPr>
              <a:t>§ 104 </a:t>
            </a:r>
            <a:r>
              <a:rPr lang="de-DE" sz="1600" b="1" dirty="0" smtClean="0">
                <a:latin typeface="+mn-lt"/>
              </a:rPr>
              <a:t>SGB III</a:t>
            </a:r>
            <a:endParaRPr lang="de-DE" sz="1600" b="1" dirty="0">
              <a:latin typeface="+mn-lt"/>
            </a:endParaRPr>
          </a:p>
          <a:p>
            <a:pPr marL="1350" indent="0">
              <a:buNone/>
            </a:pPr>
            <a:r>
              <a:rPr lang="de-DE" sz="1600" dirty="0">
                <a:latin typeface="+mn-lt"/>
              </a:rPr>
              <a:t>(1) Kurzarbeitergeld wird für den Arbeitsausfall </a:t>
            </a:r>
            <a:r>
              <a:rPr lang="de-DE" sz="1600" u="sng" dirty="0">
                <a:latin typeface="+mn-lt"/>
              </a:rPr>
              <a:t>für eine Dauer von längstens zwölf Monaten </a:t>
            </a:r>
            <a:r>
              <a:rPr lang="de-DE" sz="1600" dirty="0">
                <a:latin typeface="+mn-lt"/>
              </a:rPr>
              <a:t>von der Agentur für Arbeit geleistet. Die Bezugsdauer gilt einheitlich für alle in einem Betrieb beschäftigten Arbeitnehmerinnen und Arbeitnehmer. </a:t>
            </a:r>
            <a:r>
              <a:rPr lang="de-DE" sz="1600" u="sng" dirty="0">
                <a:latin typeface="+mn-lt"/>
              </a:rPr>
              <a:t>Sie beginnt mit dem ersten Kalendermonat, für den in einem Betrieb Kurzarbeitergeld vom Arbeitgeber gezahlt wird.</a:t>
            </a:r>
          </a:p>
          <a:p>
            <a:pPr marL="1350" indent="0">
              <a:buNone/>
            </a:pPr>
            <a:r>
              <a:rPr lang="de-DE" sz="1600" dirty="0">
                <a:latin typeface="+mn-lt"/>
              </a:rPr>
              <a:t>(2) Wird </a:t>
            </a:r>
            <a:r>
              <a:rPr lang="de-DE" sz="1600" u="sng" dirty="0">
                <a:latin typeface="+mn-lt"/>
              </a:rPr>
              <a:t>innerhalb der Bezugsdauer </a:t>
            </a:r>
            <a:r>
              <a:rPr lang="de-DE" sz="1600" dirty="0">
                <a:latin typeface="+mn-lt"/>
              </a:rPr>
              <a:t>für einen zusammenhängenden Zeitraum </a:t>
            </a:r>
            <a:r>
              <a:rPr lang="de-DE" sz="1600" u="sng" dirty="0">
                <a:latin typeface="+mn-lt"/>
              </a:rPr>
              <a:t>von mindestens einem Monat kein Kurzarbeitergeld gezahlt</a:t>
            </a:r>
            <a:r>
              <a:rPr lang="de-DE" sz="1600" dirty="0">
                <a:latin typeface="+mn-lt"/>
              </a:rPr>
              <a:t>, </a:t>
            </a:r>
            <a:r>
              <a:rPr lang="de-DE" sz="1600" u="sng" dirty="0">
                <a:latin typeface="+mn-lt"/>
              </a:rPr>
              <a:t>verlängert sich die Bezugsdauer um diesen Zeitraum.</a:t>
            </a:r>
          </a:p>
          <a:p>
            <a:pPr marL="1350" indent="0">
              <a:buNone/>
            </a:pPr>
            <a:r>
              <a:rPr lang="de-DE" sz="1600" dirty="0">
                <a:latin typeface="+mn-lt"/>
              </a:rPr>
              <a:t>(3) </a:t>
            </a:r>
            <a:r>
              <a:rPr lang="de-DE" sz="1600" u="sng" dirty="0">
                <a:latin typeface="+mn-lt"/>
              </a:rPr>
              <a:t>Sind seit dem letzten Kalendermonat</a:t>
            </a:r>
            <a:r>
              <a:rPr lang="de-DE" sz="1600" dirty="0">
                <a:latin typeface="+mn-lt"/>
              </a:rPr>
              <a:t>, </a:t>
            </a:r>
            <a:r>
              <a:rPr lang="de-DE" sz="1600" u="sng" dirty="0">
                <a:latin typeface="+mn-lt"/>
              </a:rPr>
              <a:t>für den Kurzarbeitergeld gezahlt </a:t>
            </a:r>
            <a:r>
              <a:rPr lang="de-DE" sz="1600" dirty="0">
                <a:latin typeface="+mn-lt"/>
              </a:rPr>
              <a:t>worden ist, </a:t>
            </a:r>
            <a:r>
              <a:rPr lang="de-DE" sz="1600" u="sng" dirty="0">
                <a:latin typeface="+mn-lt"/>
              </a:rPr>
              <a:t>drei Monate vergangen </a:t>
            </a:r>
            <a:r>
              <a:rPr lang="de-DE" sz="1600" dirty="0">
                <a:latin typeface="+mn-lt"/>
              </a:rPr>
              <a:t>und liegen die Voraussetzungen für einen Anspruch auf Kurzarbeitergeld erneut vor, </a:t>
            </a:r>
            <a:r>
              <a:rPr lang="de-DE" sz="1600" u="sng" dirty="0">
                <a:latin typeface="+mn-lt"/>
              </a:rPr>
              <a:t>beginnt eine neue Bezugsdauer</a:t>
            </a:r>
            <a:r>
              <a:rPr lang="de-DE" sz="1600" dirty="0">
                <a:latin typeface="+mn-lt"/>
              </a:rPr>
              <a:t>.</a:t>
            </a:r>
          </a:p>
          <a:p>
            <a:pPr marL="1350" indent="0">
              <a:buNone/>
            </a:pPr>
            <a:r>
              <a:rPr lang="de-DE" sz="1600" dirty="0">
                <a:latin typeface="+mn-lt"/>
              </a:rPr>
              <a:t>(4) Saison-Kurzarbeitergeld wird abweichend von den Absätzen 1 bis 3 für die Dauer des Arbeitsausfalls während der Schlechtwetterzeit von der Agentur für Arbeit geleistet. Zeiten des Bezugs von Saison-Kurzarbeitergeld werden nicht auf die Bezugsdauer für das Kurzarbeitergeld angerechnet. Sie gelten nicht als Zeiten der Unterbrechung im Sinne des Absatzes 3</a:t>
            </a:r>
            <a:r>
              <a:rPr lang="de-DE" sz="1600" dirty="0" smtClean="0">
                <a:latin typeface="+mn-lt"/>
              </a:rPr>
              <a:t>.</a:t>
            </a:r>
            <a:endParaRPr lang="de-DE" sz="1600" dirty="0">
              <a:latin typeface="+mn-lt"/>
            </a:endParaRPr>
          </a:p>
          <a:p>
            <a:pPr marL="1350" indent="0">
              <a:buNone/>
            </a:pPr>
            <a:r>
              <a:rPr lang="de-DE" sz="1600" b="1" u="sng" dirty="0" smtClean="0">
                <a:solidFill>
                  <a:srgbClr val="FF0000"/>
                </a:solidFill>
                <a:latin typeface="+mn-lt"/>
              </a:rPr>
              <a:t>Achtung</a:t>
            </a:r>
            <a:r>
              <a:rPr lang="de-DE" sz="1600" b="1" u="sng" dirty="0" smtClean="0">
                <a:solidFill>
                  <a:schemeClr val="tx1">
                    <a:lumMod val="40000"/>
                    <a:lumOff val="60000"/>
                  </a:schemeClr>
                </a:solidFill>
                <a:latin typeface="+mn-lt"/>
              </a:rPr>
              <a:t>: </a:t>
            </a:r>
            <a:r>
              <a:rPr lang="de-DE" sz="1600" b="1" dirty="0" smtClean="0">
                <a:solidFill>
                  <a:schemeClr val="tx1">
                    <a:lumMod val="40000"/>
                    <a:lumOff val="60000"/>
                  </a:schemeClr>
                </a:solidFill>
                <a:latin typeface="+mn-lt"/>
              </a:rPr>
              <a:t>Mit Verordnung des BMAS vom 16.04.2020</a:t>
            </a:r>
            <a:r>
              <a:rPr lang="de-DE" sz="1600" b="1" dirty="0">
                <a:solidFill>
                  <a:schemeClr val="tx1">
                    <a:lumMod val="40000"/>
                    <a:lumOff val="60000"/>
                  </a:schemeClr>
                </a:solidFill>
                <a:latin typeface="+mn-lt"/>
              </a:rPr>
              <a:t> </a:t>
            </a:r>
            <a:r>
              <a:rPr lang="de-DE" sz="1600" b="1" dirty="0" smtClean="0">
                <a:solidFill>
                  <a:schemeClr val="tx1">
                    <a:lumMod val="40000"/>
                    <a:lumOff val="60000"/>
                  </a:schemeClr>
                </a:solidFill>
                <a:latin typeface="+mn-lt"/>
              </a:rPr>
              <a:t>(</a:t>
            </a:r>
            <a:r>
              <a:rPr lang="de-DE" sz="1600" b="1" dirty="0" err="1" smtClean="0">
                <a:solidFill>
                  <a:schemeClr val="tx1">
                    <a:lumMod val="40000"/>
                    <a:lumOff val="60000"/>
                  </a:schemeClr>
                </a:solidFill>
                <a:latin typeface="+mn-lt"/>
              </a:rPr>
              <a:t>KugBeV</a:t>
            </a:r>
            <a:r>
              <a:rPr lang="de-DE" sz="1600" b="1" dirty="0" smtClean="0">
                <a:solidFill>
                  <a:schemeClr val="tx1">
                    <a:lumMod val="40000"/>
                    <a:lumOff val="60000"/>
                  </a:schemeClr>
                </a:solidFill>
                <a:latin typeface="+mn-lt"/>
              </a:rPr>
              <a:t>), ändert die Höchstbezugsdauer vorübergehend. </a:t>
            </a:r>
            <a:r>
              <a:rPr lang="de-DE" sz="1600" b="1" dirty="0" smtClean="0">
                <a:solidFill>
                  <a:srgbClr val="FF0000"/>
                </a:solidFill>
                <a:latin typeface="+mn-lt"/>
              </a:rPr>
              <a:t>Die Erweiterung der Höchstbezugsdauer wurde verlängert.</a:t>
            </a:r>
            <a:endParaRPr lang="de-DE" sz="1600" b="1" dirty="0">
              <a:solidFill>
                <a:srgbClr val="FF0000"/>
              </a:solidFill>
              <a:latin typeface="+mn-lt"/>
            </a:endParaRPr>
          </a:p>
        </p:txBody>
      </p:sp>
    </p:spTree>
    <p:extLst>
      <p:ext uri="{BB962C8B-B14F-4D97-AF65-F5344CB8AC3E}">
        <p14:creationId xmlns:p14="http://schemas.microsoft.com/office/powerpoint/2010/main" val="9165905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402993"/>
            <a:ext cx="8642349" cy="454025"/>
          </a:xfrm>
        </p:spPr>
        <p:txBody>
          <a:bodyPr/>
          <a:lstStyle/>
          <a:p>
            <a:r>
              <a:rPr lang="de-DE" altLang="de-DE" sz="3200" dirty="0" smtClean="0"/>
              <a:t>Bezugsdauer des Kurzarbeitergeldes</a:t>
            </a:r>
            <a:r>
              <a:rPr lang="de-DE" altLang="de-DE" dirty="0">
                <a:solidFill>
                  <a:schemeClr val="bg1"/>
                </a:solidFill>
              </a:rPr>
              <a:t/>
            </a:r>
            <a:br>
              <a:rPr lang="de-DE" altLang="de-DE" dirty="0">
                <a:solidFill>
                  <a:schemeClr val="bg1"/>
                </a:solidFill>
              </a:rPr>
            </a:br>
            <a:r>
              <a:rPr lang="de-DE" altLang="de-DE" dirty="0" smtClean="0">
                <a:solidFill>
                  <a:schemeClr val="bg1"/>
                </a:solidFill>
              </a:rPr>
              <a:t>Kurzarbeitergeld</a:t>
            </a:r>
            <a:r>
              <a:rPr lang="de-DE" altLang="de-DE" dirty="0">
                <a:solidFill>
                  <a:schemeClr val="bg1"/>
                </a:solidFill>
              </a:rPr>
              <a:t/>
            </a:r>
            <a:br>
              <a:rPr lang="de-DE" altLang="de-DE" dirty="0">
                <a:solidFill>
                  <a:schemeClr val="bg1"/>
                </a:solidFill>
              </a:rPr>
            </a:br>
            <a:endParaRPr lang="de-DE" dirty="0"/>
          </a:p>
        </p:txBody>
      </p:sp>
      <p:sp>
        <p:nvSpPr>
          <p:cNvPr id="3" name="Inhaltsplatzhalter 2"/>
          <p:cNvSpPr>
            <a:spLocks noGrp="1"/>
          </p:cNvSpPr>
          <p:nvPr>
            <p:ph idx="1"/>
          </p:nvPr>
        </p:nvSpPr>
        <p:spPr>
          <a:xfrm>
            <a:off x="250824" y="914401"/>
            <a:ext cx="8642349" cy="3887632"/>
          </a:xfrm>
        </p:spPr>
        <p:txBody>
          <a:bodyPr>
            <a:normAutofit lnSpcReduction="10000"/>
          </a:bodyPr>
          <a:lstStyle/>
          <a:p>
            <a:pPr marL="1350" indent="0">
              <a:buNone/>
            </a:pPr>
            <a:endParaRPr lang="de-DE" altLang="de-DE" sz="1600" dirty="0" smtClean="0">
              <a:latin typeface="+mn-lt"/>
            </a:endParaRPr>
          </a:p>
          <a:p>
            <a:r>
              <a:rPr lang="de-DE" altLang="de-DE" sz="1600" b="1" dirty="0" smtClean="0">
                <a:solidFill>
                  <a:schemeClr val="bg1">
                    <a:lumMod val="50000"/>
                  </a:schemeClr>
                </a:solidFill>
                <a:latin typeface="+mn-lt"/>
              </a:rPr>
              <a:t>Nach § 104 SGB III beträgt die gesetzliche Regel- </a:t>
            </a:r>
            <a:r>
              <a:rPr lang="de-DE" altLang="de-DE" sz="1600" b="1" dirty="0">
                <a:solidFill>
                  <a:schemeClr val="bg1">
                    <a:lumMod val="50000"/>
                  </a:schemeClr>
                </a:solidFill>
                <a:latin typeface="+mn-lt"/>
              </a:rPr>
              <a:t>Bezugsdauer für das </a:t>
            </a:r>
            <a:r>
              <a:rPr lang="de-DE" altLang="de-DE" sz="1600" b="1" dirty="0" smtClean="0">
                <a:solidFill>
                  <a:schemeClr val="bg1">
                    <a:lumMod val="50000"/>
                  </a:schemeClr>
                </a:solidFill>
                <a:latin typeface="+mn-lt"/>
              </a:rPr>
              <a:t>Kurzarbeitergeld längstens </a:t>
            </a:r>
            <a:r>
              <a:rPr lang="de-DE" altLang="de-DE" sz="1600" b="1" dirty="0">
                <a:solidFill>
                  <a:schemeClr val="bg1">
                    <a:lumMod val="50000"/>
                  </a:schemeClr>
                </a:solidFill>
                <a:latin typeface="+mn-lt"/>
              </a:rPr>
              <a:t>12 </a:t>
            </a:r>
            <a:r>
              <a:rPr lang="de-DE" altLang="de-DE" sz="1600" b="1" dirty="0" smtClean="0">
                <a:solidFill>
                  <a:schemeClr val="bg1">
                    <a:lumMod val="50000"/>
                  </a:schemeClr>
                </a:solidFill>
                <a:latin typeface="+mn-lt"/>
              </a:rPr>
              <a:t>Monate.</a:t>
            </a:r>
          </a:p>
          <a:p>
            <a:r>
              <a:rPr lang="de-DE" altLang="de-DE" sz="1600" dirty="0" smtClean="0">
                <a:solidFill>
                  <a:schemeClr val="bg1">
                    <a:lumMod val="50000"/>
                  </a:schemeClr>
                </a:solidFill>
                <a:latin typeface="+mn-lt"/>
              </a:rPr>
              <a:t>Eine Verlängerung auf bis zu 24 Monate ist durch eine Rechtsverordnung nach § 109 SGB III möglich. Voraussetzung dafür ist, dass außergewöhnliche Verhältnisse </a:t>
            </a:r>
            <a:r>
              <a:rPr lang="de-DE" altLang="de-DE" sz="1600" u="sng" dirty="0" smtClean="0">
                <a:solidFill>
                  <a:schemeClr val="bg1">
                    <a:lumMod val="50000"/>
                  </a:schemeClr>
                </a:solidFill>
                <a:latin typeface="+mn-lt"/>
              </a:rPr>
              <a:t>auf dem gesamten Arbeitsmarkt </a:t>
            </a:r>
            <a:r>
              <a:rPr lang="de-DE" altLang="de-DE" sz="1600" dirty="0" smtClean="0">
                <a:solidFill>
                  <a:schemeClr val="bg1">
                    <a:lumMod val="50000"/>
                  </a:schemeClr>
                </a:solidFill>
                <a:latin typeface="+mn-lt"/>
              </a:rPr>
              <a:t>vorliegen</a:t>
            </a:r>
            <a:r>
              <a:rPr lang="de-DE" altLang="de-DE" sz="2000" dirty="0" smtClean="0">
                <a:solidFill>
                  <a:schemeClr val="bg1">
                    <a:lumMod val="50000"/>
                  </a:schemeClr>
                </a:solidFill>
                <a:latin typeface="+mn-lt"/>
              </a:rPr>
              <a:t>.</a:t>
            </a:r>
          </a:p>
          <a:p>
            <a:r>
              <a:rPr lang="de-DE" altLang="de-DE" sz="1600" dirty="0" smtClean="0">
                <a:solidFill>
                  <a:schemeClr val="tx2">
                    <a:lumMod val="60000"/>
                    <a:lumOff val="40000"/>
                  </a:schemeClr>
                </a:solidFill>
                <a:latin typeface="+mn-lt"/>
              </a:rPr>
              <a:t>Die am </a:t>
            </a:r>
            <a:r>
              <a:rPr lang="de-DE" altLang="de-DE" sz="1600" b="1" dirty="0" smtClean="0">
                <a:solidFill>
                  <a:schemeClr val="tx2">
                    <a:lumMod val="60000"/>
                    <a:lumOff val="40000"/>
                  </a:schemeClr>
                </a:solidFill>
                <a:latin typeface="+mn-lt"/>
              </a:rPr>
              <a:t>20.04.2020 </a:t>
            </a:r>
            <a:r>
              <a:rPr lang="de-DE" altLang="de-DE" sz="1600" dirty="0" smtClean="0">
                <a:solidFill>
                  <a:schemeClr val="tx2">
                    <a:lumMod val="60000"/>
                    <a:lumOff val="40000"/>
                  </a:schemeClr>
                </a:solidFill>
                <a:latin typeface="+mn-lt"/>
              </a:rPr>
              <a:t>veröffentlichte</a:t>
            </a:r>
            <a:r>
              <a:rPr lang="de-DE" altLang="de-DE" sz="1600" b="1" dirty="0" smtClean="0">
                <a:solidFill>
                  <a:schemeClr val="tx2">
                    <a:lumMod val="60000"/>
                    <a:lumOff val="40000"/>
                  </a:schemeClr>
                </a:solidFill>
                <a:latin typeface="+mn-lt"/>
              </a:rPr>
              <a:t> Verordnung (</a:t>
            </a:r>
            <a:r>
              <a:rPr lang="de-DE" altLang="de-DE" sz="1600" b="1" dirty="0" err="1" smtClean="0">
                <a:solidFill>
                  <a:schemeClr val="tx2">
                    <a:lumMod val="60000"/>
                    <a:lumOff val="40000"/>
                  </a:schemeClr>
                </a:solidFill>
                <a:latin typeface="+mn-lt"/>
              </a:rPr>
              <a:t>KugBeV</a:t>
            </a:r>
            <a:r>
              <a:rPr lang="de-DE" altLang="de-DE" sz="1600" b="1" dirty="0" smtClean="0">
                <a:solidFill>
                  <a:schemeClr val="tx2">
                    <a:lumMod val="60000"/>
                    <a:lumOff val="40000"/>
                  </a:schemeClr>
                </a:solidFill>
                <a:latin typeface="+mn-lt"/>
              </a:rPr>
              <a:t>) </a:t>
            </a:r>
            <a:r>
              <a:rPr lang="de-DE" altLang="de-DE" sz="1600" dirty="0" smtClean="0">
                <a:solidFill>
                  <a:schemeClr val="tx2">
                    <a:lumMod val="60000"/>
                    <a:lumOff val="40000"/>
                  </a:schemeClr>
                </a:solidFill>
                <a:latin typeface="+mn-lt"/>
              </a:rPr>
              <a:t>verlängert die Bezugsdauer auf </a:t>
            </a:r>
            <a:r>
              <a:rPr lang="de-DE" altLang="de-DE" sz="1600" u="sng" dirty="0" smtClean="0">
                <a:solidFill>
                  <a:schemeClr val="tx2">
                    <a:lumMod val="60000"/>
                    <a:lumOff val="40000"/>
                  </a:schemeClr>
                </a:solidFill>
                <a:latin typeface="+mn-lt"/>
              </a:rPr>
              <a:t>bis zu 21 Monate, längstens jedoch bis zum 31.12.2020</a:t>
            </a:r>
            <a:r>
              <a:rPr lang="de-DE" altLang="de-DE" sz="1600" dirty="0" smtClean="0">
                <a:solidFill>
                  <a:schemeClr val="tx2">
                    <a:lumMod val="60000"/>
                    <a:lumOff val="40000"/>
                  </a:schemeClr>
                </a:solidFill>
                <a:latin typeface="+mn-lt"/>
              </a:rPr>
              <a:t>.</a:t>
            </a:r>
          </a:p>
          <a:p>
            <a:r>
              <a:rPr lang="de-DE" altLang="de-DE" sz="1600" dirty="0" smtClean="0">
                <a:solidFill>
                  <a:schemeClr val="tx2">
                    <a:lumMod val="60000"/>
                    <a:lumOff val="40000"/>
                  </a:schemeClr>
                </a:solidFill>
                <a:latin typeface="+mn-lt"/>
              </a:rPr>
              <a:t>Die Verlängerung </a:t>
            </a:r>
            <a:r>
              <a:rPr lang="de-DE" altLang="de-DE" sz="1600" dirty="0">
                <a:solidFill>
                  <a:schemeClr val="tx2">
                    <a:lumMod val="60000"/>
                    <a:lumOff val="40000"/>
                  </a:schemeClr>
                </a:solidFill>
                <a:latin typeface="+mn-lt"/>
              </a:rPr>
              <a:t>gilt für </a:t>
            </a:r>
            <a:r>
              <a:rPr lang="de-DE" altLang="de-DE" sz="1600" dirty="0" smtClean="0">
                <a:solidFill>
                  <a:schemeClr val="tx2">
                    <a:lumMod val="60000"/>
                    <a:lumOff val="40000"/>
                  </a:schemeClr>
                </a:solidFill>
                <a:latin typeface="+mn-lt"/>
              </a:rPr>
              <a:t>AN, deren </a:t>
            </a:r>
            <a:r>
              <a:rPr lang="de-DE" altLang="de-DE" sz="1600" dirty="0">
                <a:solidFill>
                  <a:schemeClr val="tx2">
                    <a:lumMod val="60000"/>
                    <a:lumOff val="40000"/>
                  </a:schemeClr>
                </a:solidFill>
                <a:latin typeface="+mn-lt"/>
              </a:rPr>
              <a:t>Anspruch auf Kurzarbeitergeld bis zum 31. Dezember </a:t>
            </a:r>
            <a:r>
              <a:rPr lang="de-DE" altLang="de-DE" sz="1600" dirty="0" smtClean="0">
                <a:solidFill>
                  <a:schemeClr val="tx2">
                    <a:lumMod val="60000"/>
                    <a:lumOff val="40000"/>
                  </a:schemeClr>
                </a:solidFill>
                <a:latin typeface="+mn-lt"/>
              </a:rPr>
              <a:t>2019 entstanden ist.</a:t>
            </a:r>
          </a:p>
          <a:p>
            <a:r>
              <a:rPr lang="de-DE" altLang="de-DE" sz="1600" dirty="0">
                <a:solidFill>
                  <a:schemeClr val="tx2">
                    <a:lumMod val="60000"/>
                    <a:lumOff val="40000"/>
                  </a:schemeClr>
                </a:solidFill>
                <a:latin typeface="+mn-lt"/>
              </a:rPr>
              <a:t>Sie tritt </a:t>
            </a:r>
            <a:r>
              <a:rPr lang="de-DE" altLang="de-DE" sz="1600" dirty="0" smtClean="0">
                <a:solidFill>
                  <a:schemeClr val="tx2">
                    <a:lumMod val="60000"/>
                    <a:lumOff val="40000"/>
                  </a:schemeClr>
                </a:solidFill>
                <a:latin typeface="+mn-lt"/>
              </a:rPr>
              <a:t>rückwirkend zum 31</a:t>
            </a:r>
            <a:r>
              <a:rPr lang="de-DE" altLang="de-DE" sz="1600" dirty="0">
                <a:solidFill>
                  <a:schemeClr val="tx2">
                    <a:lumMod val="60000"/>
                    <a:lumOff val="40000"/>
                  </a:schemeClr>
                </a:solidFill>
                <a:latin typeface="+mn-lt"/>
              </a:rPr>
              <a:t>. Januar 2020 in Kraft und </a:t>
            </a:r>
            <a:r>
              <a:rPr lang="de-DE" altLang="de-DE" sz="1600" dirty="0" smtClean="0">
                <a:solidFill>
                  <a:schemeClr val="tx2">
                    <a:lumMod val="60000"/>
                    <a:lumOff val="40000"/>
                  </a:schemeClr>
                </a:solidFill>
                <a:latin typeface="+mn-lt"/>
              </a:rPr>
              <a:t>am 31</a:t>
            </a:r>
            <a:r>
              <a:rPr lang="de-DE" altLang="de-DE" sz="1600" dirty="0">
                <a:solidFill>
                  <a:schemeClr val="tx2">
                    <a:lumMod val="60000"/>
                    <a:lumOff val="40000"/>
                  </a:schemeClr>
                </a:solidFill>
                <a:latin typeface="+mn-lt"/>
              </a:rPr>
              <a:t>. Dezember 2020 außer Kraft</a:t>
            </a:r>
            <a:r>
              <a:rPr lang="de-DE" altLang="de-DE" sz="1600" dirty="0" smtClean="0">
                <a:solidFill>
                  <a:schemeClr val="tx2">
                    <a:lumMod val="60000"/>
                    <a:lumOff val="40000"/>
                  </a:schemeClr>
                </a:solidFill>
                <a:latin typeface="+mn-lt"/>
              </a:rPr>
              <a:t>.</a:t>
            </a:r>
          </a:p>
          <a:p>
            <a:r>
              <a:rPr lang="de-DE" altLang="de-DE" sz="2000" dirty="0" smtClean="0">
                <a:solidFill>
                  <a:srgbClr val="FF0000"/>
                </a:solidFill>
                <a:latin typeface="+mn-lt"/>
              </a:rPr>
              <a:t>Mit der </a:t>
            </a:r>
            <a:r>
              <a:rPr lang="de-DE" altLang="de-DE" sz="2000" b="1" dirty="0" smtClean="0">
                <a:solidFill>
                  <a:srgbClr val="FF0000"/>
                </a:solidFill>
                <a:latin typeface="+mn-lt"/>
              </a:rPr>
              <a:t>2. </a:t>
            </a:r>
            <a:r>
              <a:rPr lang="de-DE" altLang="de-DE" sz="2000" b="1" dirty="0" err="1" smtClean="0">
                <a:solidFill>
                  <a:srgbClr val="FF0000"/>
                </a:solidFill>
                <a:latin typeface="+mn-lt"/>
              </a:rPr>
              <a:t>KugBeV</a:t>
            </a:r>
            <a:r>
              <a:rPr lang="de-DE" altLang="de-DE" sz="2000" b="1" dirty="0" smtClean="0">
                <a:solidFill>
                  <a:srgbClr val="FF0000"/>
                </a:solidFill>
                <a:latin typeface="+mn-lt"/>
              </a:rPr>
              <a:t> vom 12.10.2020 </a:t>
            </a:r>
            <a:r>
              <a:rPr lang="de-DE" altLang="de-DE" sz="2000" dirty="0" smtClean="0">
                <a:solidFill>
                  <a:srgbClr val="FF0000"/>
                </a:solidFill>
                <a:latin typeface="+mn-lt"/>
              </a:rPr>
              <a:t>wird für Betriebe die </a:t>
            </a:r>
            <a:r>
              <a:rPr lang="de-DE" altLang="de-DE" sz="2000" dirty="0">
                <a:solidFill>
                  <a:srgbClr val="FF0000"/>
                </a:solidFill>
                <a:latin typeface="+mn-lt"/>
              </a:rPr>
              <a:t>mit der Kurzarbeit bis zum 31. Dezember 2020 begonnen haben, </a:t>
            </a:r>
            <a:r>
              <a:rPr lang="de-DE" altLang="de-DE" sz="2000" dirty="0" smtClean="0">
                <a:solidFill>
                  <a:srgbClr val="FF0000"/>
                </a:solidFill>
                <a:latin typeface="+mn-lt"/>
              </a:rPr>
              <a:t>die Bezugsdauer auf </a:t>
            </a:r>
            <a:r>
              <a:rPr lang="de-DE" altLang="de-DE" sz="2000" u="sng" dirty="0">
                <a:solidFill>
                  <a:srgbClr val="FF0000"/>
                </a:solidFill>
                <a:latin typeface="+mn-lt"/>
              </a:rPr>
              <a:t>bis zu 24 Monate verlängert, längstens bis zum 31. Dezember 2021</a:t>
            </a:r>
            <a:r>
              <a:rPr lang="de-DE" altLang="de-DE" sz="2000" u="sng" dirty="0" smtClean="0">
                <a:solidFill>
                  <a:srgbClr val="FF0000"/>
                </a:solidFill>
                <a:latin typeface="+mn-lt"/>
              </a:rPr>
              <a:t>.</a:t>
            </a:r>
          </a:p>
          <a:p>
            <a:r>
              <a:rPr lang="de-DE" altLang="de-DE" sz="2000" dirty="0" smtClean="0">
                <a:solidFill>
                  <a:srgbClr val="FF0000"/>
                </a:solidFill>
                <a:latin typeface="+mn-lt"/>
              </a:rPr>
              <a:t>Sie tritt </a:t>
            </a:r>
            <a:r>
              <a:rPr lang="de-DE" altLang="de-DE" sz="2000" u="sng" dirty="0" smtClean="0">
                <a:solidFill>
                  <a:srgbClr val="FF0000"/>
                </a:solidFill>
                <a:latin typeface="+mn-lt"/>
              </a:rPr>
              <a:t>zum 01.01.2021 </a:t>
            </a:r>
            <a:r>
              <a:rPr lang="de-DE" altLang="de-DE" sz="2000" dirty="0" smtClean="0">
                <a:solidFill>
                  <a:srgbClr val="FF0000"/>
                </a:solidFill>
                <a:latin typeface="+mn-lt"/>
              </a:rPr>
              <a:t>in Kraft und am 31.12.2021 außer Kraft.</a:t>
            </a:r>
            <a:endParaRPr lang="de-DE" altLang="de-DE" sz="2000" dirty="0">
              <a:solidFill>
                <a:srgbClr val="FF0000"/>
              </a:solidFill>
              <a:latin typeface="+mn-lt"/>
            </a:endParaRPr>
          </a:p>
        </p:txBody>
      </p:sp>
      <p:cxnSp>
        <p:nvCxnSpPr>
          <p:cNvPr id="5" name="Gerader Verbinder 4"/>
          <p:cNvCxnSpPr/>
          <p:nvPr/>
        </p:nvCxnSpPr>
        <p:spPr>
          <a:xfrm>
            <a:off x="1005840" y="1329267"/>
            <a:ext cx="6918960" cy="217594"/>
          </a:xfrm>
          <a:prstGeom prst="line">
            <a:avLst/>
          </a:prstGeom>
          <a:ln w="381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6386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Änderung SGB III</a:t>
            </a:r>
            <a:endParaRPr lang="de-DE" dirty="0"/>
          </a:p>
        </p:txBody>
      </p:sp>
      <p:sp>
        <p:nvSpPr>
          <p:cNvPr id="3" name="Inhaltsplatzhalter 2"/>
          <p:cNvSpPr>
            <a:spLocks noGrp="1"/>
          </p:cNvSpPr>
          <p:nvPr>
            <p:ph idx="1"/>
          </p:nvPr>
        </p:nvSpPr>
        <p:spPr>
          <a:xfrm>
            <a:off x="250823" y="1052624"/>
            <a:ext cx="8642349" cy="3786180"/>
          </a:xfrm>
        </p:spPr>
        <p:txBody>
          <a:bodyPr>
            <a:normAutofit/>
          </a:bodyPr>
          <a:lstStyle/>
          <a:p>
            <a:r>
              <a:rPr lang="de-DE" dirty="0">
                <a:latin typeface="+mn-lt"/>
              </a:rPr>
              <a:t>Die Bundesregierung wird ermächtigt, </a:t>
            </a:r>
            <a:r>
              <a:rPr lang="de-DE" b="1" dirty="0">
                <a:latin typeface="+mn-lt"/>
              </a:rPr>
              <a:t>für den Fall außergewöhnlicher Verhältnisse auf dem Arbeitsmarkt </a:t>
            </a:r>
            <a:r>
              <a:rPr lang="de-DE" dirty="0">
                <a:latin typeface="+mn-lt"/>
              </a:rPr>
              <a:t>durch Rechtsverordnung, die nicht der Zustimmung des Bundesrates bedarf,</a:t>
            </a:r>
          </a:p>
          <a:p>
            <a:pPr lvl="3"/>
            <a:r>
              <a:rPr lang="de-DE" dirty="0" smtClean="0">
                <a:latin typeface="+mn-lt"/>
              </a:rPr>
              <a:t>Den Anteil </a:t>
            </a:r>
            <a:r>
              <a:rPr lang="de-DE" dirty="0">
                <a:latin typeface="+mn-lt"/>
              </a:rPr>
              <a:t>der in dem Betrieb beschäftigten Arbeitnehmerinnen und Arbeitnehmer, die vom Entgeltausfall betroffen sein müssen, auf bis zu 10 Prozent herabzusetzen,</a:t>
            </a:r>
          </a:p>
          <a:p>
            <a:pPr lvl="3"/>
            <a:r>
              <a:rPr lang="de-DE" dirty="0" smtClean="0">
                <a:latin typeface="+mn-lt"/>
              </a:rPr>
              <a:t>den </a:t>
            </a:r>
            <a:r>
              <a:rPr lang="de-DE" dirty="0">
                <a:latin typeface="+mn-lt"/>
              </a:rPr>
              <a:t>Einsatz negativer Arbeitszeitsalden zur Vermeidung von Kurzarbeit vollständig oder teilweise zu verzichten,</a:t>
            </a:r>
          </a:p>
          <a:p>
            <a:pPr lvl="3"/>
            <a:r>
              <a:rPr lang="de-DE" dirty="0">
                <a:latin typeface="+mn-lt"/>
              </a:rPr>
              <a:t>eine vollständige oder teilweise Erstattung der von den Arbeitgebern allein zu tragenden Beiträge zur Sozialversicherung für Arbeitnehmerinnen und Arbeitnehmer, die Kurzarbeitergeld beziehen, einzuführen.</a:t>
            </a:r>
          </a:p>
          <a:p>
            <a:r>
              <a:rPr lang="de-DE" dirty="0" smtClean="0">
                <a:latin typeface="+mn-lt"/>
              </a:rPr>
              <a:t>Die </a:t>
            </a:r>
            <a:r>
              <a:rPr lang="de-DE" dirty="0">
                <a:latin typeface="+mn-lt"/>
              </a:rPr>
              <a:t>Ermächtigung tritt mit Ablauf des 31. Dezember 2021 außer Kraft</a:t>
            </a:r>
            <a:r>
              <a:rPr lang="de-DE" dirty="0" smtClean="0">
                <a:latin typeface="+mn-lt"/>
              </a:rPr>
              <a:t>.</a:t>
            </a:r>
          </a:p>
          <a:p>
            <a:pPr marL="1350" indent="0">
              <a:buNone/>
            </a:pPr>
            <a:endParaRPr lang="de-DE" dirty="0"/>
          </a:p>
        </p:txBody>
      </p:sp>
    </p:spTree>
    <p:extLst>
      <p:ext uri="{BB962C8B-B14F-4D97-AF65-F5344CB8AC3E}">
        <p14:creationId xmlns:p14="http://schemas.microsoft.com/office/powerpoint/2010/main" val="32575261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740" y="315069"/>
            <a:ext cx="8642349" cy="454025"/>
          </a:xfrm>
        </p:spPr>
        <p:txBody>
          <a:bodyPr/>
          <a:lstStyle/>
          <a:p>
            <a:r>
              <a:rPr lang="de-DE" sz="3200" dirty="0" smtClean="0"/>
              <a:t>Bezugsdauer des Kurzarbeitergeldes-</a:t>
            </a:r>
            <a:r>
              <a:rPr lang="de-DE" sz="2000" b="0" dirty="0" smtClean="0">
                <a:latin typeface="+mn-lt"/>
              </a:rPr>
              <a:t>Weiterbewilligung </a:t>
            </a:r>
            <a:r>
              <a:rPr lang="de-DE" sz="2000" b="0" dirty="0">
                <a:latin typeface="+mn-lt"/>
              </a:rPr>
              <a:t>und neuer </a:t>
            </a:r>
            <a:r>
              <a:rPr lang="de-DE" sz="2000" b="0" dirty="0" smtClean="0">
                <a:latin typeface="+mn-lt"/>
              </a:rPr>
              <a:t>Antrag – grundsätzliches</a:t>
            </a:r>
            <a:r>
              <a:rPr lang="de-DE" sz="3200" dirty="0"/>
              <a:t/>
            </a:r>
            <a:br>
              <a:rPr lang="de-DE" sz="3200" dirty="0"/>
            </a:br>
            <a:endParaRPr lang="de-DE" sz="3200" dirty="0"/>
          </a:p>
        </p:txBody>
      </p:sp>
      <p:sp>
        <p:nvSpPr>
          <p:cNvPr id="3" name="Inhaltsplatzhalter 2"/>
          <p:cNvSpPr>
            <a:spLocks noGrp="1"/>
          </p:cNvSpPr>
          <p:nvPr>
            <p:ph idx="1"/>
          </p:nvPr>
        </p:nvSpPr>
        <p:spPr>
          <a:xfrm>
            <a:off x="324740" y="1098452"/>
            <a:ext cx="8489651" cy="3573301"/>
          </a:xfrm>
        </p:spPr>
        <p:txBody>
          <a:bodyPr>
            <a:normAutofit/>
          </a:bodyPr>
          <a:lstStyle/>
          <a:p>
            <a:pPr marL="0" indent="0">
              <a:buNone/>
              <a:defRPr/>
            </a:pPr>
            <a:r>
              <a:rPr lang="de-DE" altLang="de-DE" b="1" dirty="0" smtClean="0">
                <a:latin typeface="+mn-lt"/>
              </a:rPr>
              <a:t>Weiterbewilligung</a:t>
            </a:r>
          </a:p>
          <a:p>
            <a:pPr marL="0" indent="0">
              <a:buNone/>
              <a:defRPr/>
            </a:pPr>
            <a:r>
              <a:rPr lang="de-DE" altLang="de-DE" dirty="0" smtClean="0">
                <a:latin typeface="+mn-lt"/>
              </a:rPr>
              <a:t>Ist </a:t>
            </a:r>
            <a:r>
              <a:rPr lang="de-DE" altLang="de-DE" dirty="0">
                <a:latin typeface="+mn-lt"/>
              </a:rPr>
              <a:t>das </a:t>
            </a:r>
            <a:r>
              <a:rPr lang="de-DE" altLang="de-DE" dirty="0" err="1" smtClean="0">
                <a:latin typeface="+mn-lt"/>
              </a:rPr>
              <a:t>Kug</a:t>
            </a:r>
            <a:r>
              <a:rPr lang="de-DE" altLang="de-DE" dirty="0" smtClean="0">
                <a:latin typeface="+mn-lt"/>
              </a:rPr>
              <a:t> für </a:t>
            </a:r>
            <a:r>
              <a:rPr lang="de-DE" altLang="de-DE" dirty="0">
                <a:latin typeface="+mn-lt"/>
              </a:rPr>
              <a:t>eine gewisse Bezugsdauer bewilligt, und wird die Zeit, in der kurz gearbeitet wird, </a:t>
            </a:r>
            <a:r>
              <a:rPr lang="de-DE" altLang="de-DE" u="sng" dirty="0">
                <a:latin typeface="+mn-lt"/>
              </a:rPr>
              <a:t>nicht länger als unter drei Monate </a:t>
            </a:r>
            <a:r>
              <a:rPr lang="de-DE" altLang="de-DE" dirty="0">
                <a:latin typeface="+mn-lt"/>
              </a:rPr>
              <a:t>unterbrochen, kann die Bezugsdauer jederzeit durch eine formlose Anzeige bei der Arbeitsagentur bis </a:t>
            </a:r>
            <a:r>
              <a:rPr lang="de-DE" altLang="de-DE" dirty="0" smtClean="0">
                <a:latin typeface="+mn-lt"/>
              </a:rPr>
              <a:t>zum </a:t>
            </a:r>
            <a:r>
              <a:rPr lang="de-DE" altLang="de-DE" dirty="0">
                <a:latin typeface="+mn-lt"/>
              </a:rPr>
              <a:t>Höchstzeitraum verlängert werden.</a:t>
            </a:r>
          </a:p>
          <a:p>
            <a:pPr marL="0" indent="0">
              <a:buNone/>
              <a:defRPr/>
            </a:pPr>
            <a:r>
              <a:rPr lang="de-DE" altLang="de-DE" sz="1400" u="sng" dirty="0">
                <a:latin typeface="+mn-lt"/>
              </a:rPr>
              <a:t>Beispiel: </a:t>
            </a:r>
            <a:r>
              <a:rPr lang="de-DE" altLang="de-DE" sz="1400" dirty="0" err="1" smtClean="0">
                <a:latin typeface="+mn-lt"/>
              </a:rPr>
              <a:t>Kug</a:t>
            </a:r>
            <a:r>
              <a:rPr lang="de-DE" altLang="de-DE" sz="1400" dirty="0" smtClean="0">
                <a:latin typeface="+mn-lt"/>
              </a:rPr>
              <a:t> </a:t>
            </a:r>
            <a:r>
              <a:rPr lang="de-DE" altLang="de-DE" sz="1400" dirty="0">
                <a:latin typeface="+mn-lt"/>
              </a:rPr>
              <a:t>wird für 9 Monate bewilligt und bezogen. Es folgt ein Zeitraum von einem Monat ohne Kurzarbeit. Im darauf folgenden Monat kann bis zum Erreichen der Höchstbezugsdauer </a:t>
            </a:r>
            <a:r>
              <a:rPr lang="de-DE" altLang="de-DE" sz="1400" dirty="0" err="1" smtClean="0">
                <a:latin typeface="+mn-lt"/>
              </a:rPr>
              <a:t>Kug</a:t>
            </a:r>
            <a:r>
              <a:rPr lang="de-DE" altLang="de-DE" sz="1400" dirty="0" smtClean="0">
                <a:latin typeface="+mn-lt"/>
              </a:rPr>
              <a:t> </a:t>
            </a:r>
            <a:r>
              <a:rPr lang="de-DE" altLang="de-DE" sz="1400" dirty="0">
                <a:latin typeface="+mn-lt"/>
              </a:rPr>
              <a:t>durch eine formlose Anzeige verlängert </a:t>
            </a:r>
            <a:r>
              <a:rPr lang="de-DE" altLang="de-DE" sz="1400" dirty="0" smtClean="0">
                <a:latin typeface="+mn-lt"/>
              </a:rPr>
              <a:t>werden</a:t>
            </a:r>
            <a:r>
              <a:rPr lang="de-DE" altLang="de-DE" sz="1100" dirty="0" smtClean="0">
                <a:latin typeface="+mn-lt"/>
              </a:rPr>
              <a:t>.</a:t>
            </a:r>
            <a:endParaRPr lang="de-DE" altLang="de-DE" sz="1100" dirty="0">
              <a:latin typeface="+mn-lt"/>
            </a:endParaRPr>
          </a:p>
          <a:p>
            <a:pPr marL="0" indent="0">
              <a:buNone/>
              <a:defRPr/>
            </a:pPr>
            <a:r>
              <a:rPr lang="de-DE" altLang="de-DE" b="1" dirty="0" smtClean="0">
                <a:latin typeface="+mn-lt"/>
              </a:rPr>
              <a:t>Neuer Antrag</a:t>
            </a:r>
          </a:p>
          <a:p>
            <a:pPr marL="0" indent="0">
              <a:buNone/>
              <a:defRPr/>
            </a:pPr>
            <a:r>
              <a:rPr lang="de-DE" altLang="de-DE" dirty="0" smtClean="0">
                <a:latin typeface="+mn-lt"/>
              </a:rPr>
              <a:t>Wird </a:t>
            </a:r>
            <a:r>
              <a:rPr lang="de-DE" altLang="de-DE" dirty="0">
                <a:latin typeface="+mn-lt"/>
              </a:rPr>
              <a:t>nach Ablauf der Bezugsfrist </a:t>
            </a:r>
            <a:r>
              <a:rPr lang="de-DE" altLang="de-DE" u="sng" dirty="0">
                <a:latin typeface="+mn-lt"/>
              </a:rPr>
              <a:t>drei Monate </a:t>
            </a:r>
            <a:r>
              <a:rPr lang="de-DE" altLang="de-DE" dirty="0">
                <a:latin typeface="+mn-lt"/>
              </a:rPr>
              <a:t>lang kein </a:t>
            </a:r>
            <a:r>
              <a:rPr lang="de-DE" altLang="de-DE" dirty="0" err="1" smtClean="0">
                <a:latin typeface="+mn-lt"/>
              </a:rPr>
              <a:t>Kug</a:t>
            </a:r>
            <a:r>
              <a:rPr lang="de-DE" altLang="de-DE" dirty="0" smtClean="0">
                <a:latin typeface="+mn-lt"/>
              </a:rPr>
              <a:t> </a:t>
            </a:r>
            <a:r>
              <a:rPr lang="de-DE" altLang="de-DE" dirty="0">
                <a:latin typeface="+mn-lt"/>
              </a:rPr>
              <a:t>bezogen, kann danach erneut und wiederholt für den </a:t>
            </a:r>
            <a:r>
              <a:rPr lang="de-DE" altLang="de-DE" dirty="0" smtClean="0">
                <a:latin typeface="+mn-lt"/>
              </a:rPr>
              <a:t>Höchstzeitraum </a:t>
            </a:r>
            <a:r>
              <a:rPr lang="de-DE" altLang="de-DE" dirty="0" err="1" smtClean="0">
                <a:latin typeface="+mn-lt"/>
              </a:rPr>
              <a:t>Kug</a:t>
            </a:r>
            <a:r>
              <a:rPr lang="de-DE" altLang="de-DE" dirty="0" smtClean="0">
                <a:latin typeface="+mn-lt"/>
              </a:rPr>
              <a:t> </a:t>
            </a:r>
            <a:r>
              <a:rPr lang="de-DE" altLang="de-DE" dirty="0">
                <a:latin typeface="+mn-lt"/>
              </a:rPr>
              <a:t>beantragt und bezogen werden.</a:t>
            </a:r>
          </a:p>
          <a:p>
            <a:pPr marL="0" indent="0">
              <a:buNone/>
              <a:defRPr/>
            </a:pPr>
            <a:r>
              <a:rPr lang="de-DE" altLang="de-DE" sz="1400" u="sng" dirty="0">
                <a:latin typeface="+mn-lt"/>
              </a:rPr>
              <a:t>Beispiel: </a:t>
            </a:r>
            <a:r>
              <a:rPr lang="de-DE" altLang="de-DE" sz="1400" dirty="0">
                <a:latin typeface="+mn-lt"/>
              </a:rPr>
              <a:t>Es wurde bereits </a:t>
            </a:r>
            <a:r>
              <a:rPr lang="de-DE" altLang="de-DE" sz="1400" dirty="0" smtClean="0">
                <a:latin typeface="+mn-lt"/>
              </a:rPr>
              <a:t>für die Höchstbezugsdauer </a:t>
            </a:r>
            <a:r>
              <a:rPr lang="de-DE" altLang="de-DE" sz="1400" dirty="0" err="1" smtClean="0">
                <a:latin typeface="+mn-lt"/>
              </a:rPr>
              <a:t>Kug</a:t>
            </a:r>
            <a:r>
              <a:rPr lang="de-DE" altLang="de-DE" sz="1400" dirty="0" smtClean="0">
                <a:latin typeface="+mn-lt"/>
              </a:rPr>
              <a:t> </a:t>
            </a:r>
            <a:r>
              <a:rPr lang="de-DE" altLang="de-DE" sz="1400" dirty="0">
                <a:latin typeface="+mn-lt"/>
              </a:rPr>
              <a:t>bewilligt und bezogen. Nach einer Pause von drei Monaten kann danach erneut </a:t>
            </a:r>
            <a:r>
              <a:rPr lang="de-DE" altLang="de-DE" sz="1400" dirty="0" err="1" smtClean="0">
                <a:latin typeface="+mn-lt"/>
              </a:rPr>
              <a:t>Kug</a:t>
            </a:r>
            <a:r>
              <a:rPr lang="de-DE" altLang="de-DE" sz="1400" dirty="0" smtClean="0">
                <a:latin typeface="+mn-lt"/>
              </a:rPr>
              <a:t> beantragt </a:t>
            </a:r>
            <a:r>
              <a:rPr lang="de-DE" altLang="de-DE" sz="1400" dirty="0">
                <a:latin typeface="+mn-lt"/>
              </a:rPr>
              <a:t>und bezogen werden.</a:t>
            </a:r>
          </a:p>
          <a:p>
            <a:endParaRPr lang="de-DE" sz="1400" dirty="0">
              <a:latin typeface="+mn-lt"/>
            </a:endParaRPr>
          </a:p>
        </p:txBody>
      </p:sp>
    </p:spTree>
    <p:extLst>
      <p:ext uri="{BB962C8B-B14F-4D97-AF65-F5344CB8AC3E}">
        <p14:creationId xmlns:p14="http://schemas.microsoft.com/office/powerpoint/2010/main" val="955526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425" y="386580"/>
            <a:ext cx="8642349" cy="454025"/>
          </a:xfrm>
        </p:spPr>
        <p:txBody>
          <a:bodyPr/>
          <a:lstStyle/>
          <a:p>
            <a:r>
              <a:rPr lang="de-DE" sz="2400" dirty="0" smtClean="0"/>
              <a:t>Bezugsdauer des Kurzarbeitergeldes- Verlängerungen</a:t>
            </a:r>
            <a:r>
              <a:rPr lang="de-DE" dirty="0" smtClean="0"/>
              <a:t/>
            </a:r>
            <a:br>
              <a:rPr lang="de-DE" dirty="0" smtClean="0"/>
            </a:br>
            <a:endParaRPr lang="de-DE" dirty="0"/>
          </a:p>
        </p:txBody>
      </p:sp>
      <p:sp>
        <p:nvSpPr>
          <p:cNvPr id="3" name="Inhaltsplatzhalter 2"/>
          <p:cNvSpPr>
            <a:spLocks noGrp="1"/>
          </p:cNvSpPr>
          <p:nvPr>
            <p:ph idx="1"/>
          </p:nvPr>
        </p:nvSpPr>
        <p:spPr>
          <a:xfrm>
            <a:off x="250825" y="840605"/>
            <a:ext cx="8642349" cy="4271758"/>
          </a:xfrm>
        </p:spPr>
        <p:txBody>
          <a:bodyPr>
            <a:normAutofit/>
          </a:bodyPr>
          <a:lstStyle/>
          <a:p>
            <a:pPr marL="1350" indent="0">
              <a:lnSpc>
                <a:spcPct val="120000"/>
              </a:lnSpc>
              <a:buNone/>
            </a:pPr>
            <a:r>
              <a:rPr lang="de-DE" b="1" dirty="0" smtClean="0"/>
              <a:t>Durch die Verlängerung der Bezugsdauer durch VO kann im Rahmen der VO- Regelungen </a:t>
            </a:r>
            <a:r>
              <a:rPr lang="de-DE" b="1" dirty="0" err="1" smtClean="0"/>
              <a:t>Kug</a:t>
            </a:r>
            <a:r>
              <a:rPr lang="de-DE" b="1" dirty="0" smtClean="0"/>
              <a:t> ohne Wartezeit im Rahmen der Grenzen weiterbezogen werden.</a:t>
            </a:r>
          </a:p>
          <a:p>
            <a:pPr>
              <a:lnSpc>
                <a:spcPct val="120000"/>
              </a:lnSpc>
            </a:pPr>
            <a:endParaRPr lang="de-DE" b="1" u="sng" dirty="0" smtClean="0"/>
          </a:p>
          <a:p>
            <a:pPr>
              <a:lnSpc>
                <a:spcPct val="120000"/>
              </a:lnSpc>
            </a:pPr>
            <a:endParaRPr lang="de-DE" dirty="0" smtClean="0"/>
          </a:p>
          <a:p>
            <a:endParaRPr lang="de-DE" dirty="0"/>
          </a:p>
        </p:txBody>
      </p:sp>
      <p:sp>
        <p:nvSpPr>
          <p:cNvPr id="5" name="Textfeld 4"/>
          <p:cNvSpPr txBox="1"/>
          <p:nvPr/>
        </p:nvSpPr>
        <p:spPr>
          <a:xfrm>
            <a:off x="324678" y="1537666"/>
            <a:ext cx="4094921" cy="3574697"/>
          </a:xfrm>
          <a:prstGeom prst="rect">
            <a:avLst/>
          </a:prstGeom>
          <a:noFill/>
          <a:ln>
            <a:solidFill>
              <a:schemeClr val="tx2">
                <a:lumMod val="50000"/>
              </a:schemeClr>
            </a:solidFill>
          </a:ln>
        </p:spPr>
        <p:txBody>
          <a:bodyPr wrap="square" rtlCol="0">
            <a:spAutoFit/>
          </a:bodyPr>
          <a:lstStyle/>
          <a:p>
            <a:pPr marL="280800" lvl="0" indent="-279450">
              <a:lnSpc>
                <a:spcPct val="120000"/>
              </a:lnSpc>
              <a:spcBef>
                <a:spcPts val="750"/>
              </a:spcBef>
              <a:buSzPct val="90000"/>
              <a:buBlip>
                <a:blip r:embed="rId3"/>
              </a:buBlip>
            </a:pPr>
            <a:r>
              <a:rPr lang="de-DE" sz="1800" b="1" u="sng" dirty="0">
                <a:solidFill>
                  <a:srgbClr val="3C3C3B"/>
                </a:solidFill>
                <a:latin typeface="Calibri" panose="020F0502020204030204" pitchFamily="34" charset="0"/>
                <a:cs typeface="Calibri" panose="020F0502020204030204" pitchFamily="34" charset="0"/>
              </a:rPr>
              <a:t>Beispiel 1:</a:t>
            </a:r>
          </a:p>
          <a:p>
            <a:pPr marL="1350" lvl="0">
              <a:lnSpc>
                <a:spcPct val="120000"/>
              </a:lnSpc>
              <a:spcBef>
                <a:spcPts val="750"/>
              </a:spcBef>
              <a:buSzPct val="90000"/>
            </a:pPr>
            <a:r>
              <a:rPr lang="de-DE" sz="1800" dirty="0">
                <a:solidFill>
                  <a:srgbClr val="3C3C3B"/>
                </a:solidFill>
                <a:latin typeface="Calibri" panose="020F0502020204030204" pitchFamily="34" charset="0"/>
                <a:cs typeface="Calibri" panose="020F0502020204030204" pitchFamily="34" charset="0"/>
              </a:rPr>
              <a:t>Anspruch entstanden am 01.01.2020</a:t>
            </a:r>
          </a:p>
          <a:p>
            <a:pPr marL="1350" lvl="0">
              <a:lnSpc>
                <a:spcPct val="120000"/>
              </a:lnSpc>
              <a:spcBef>
                <a:spcPts val="750"/>
              </a:spcBef>
              <a:buSzPct val="90000"/>
            </a:pPr>
            <a:r>
              <a:rPr lang="de-DE" sz="1800" dirty="0">
                <a:solidFill>
                  <a:srgbClr val="3C3C3B"/>
                </a:solidFill>
                <a:latin typeface="Calibri" panose="020F0502020204030204" pitchFamily="34" charset="0"/>
                <a:cs typeface="Calibri" panose="020F0502020204030204" pitchFamily="34" charset="0"/>
              </a:rPr>
              <a:t>gesetzliche Höchstdauer erreicht: 31.12.2020</a:t>
            </a:r>
          </a:p>
          <a:p>
            <a:pPr marL="1350" lvl="0">
              <a:lnSpc>
                <a:spcPct val="120000"/>
              </a:lnSpc>
              <a:spcBef>
                <a:spcPts val="750"/>
              </a:spcBef>
              <a:buSzPct val="90000"/>
            </a:pPr>
            <a:r>
              <a:rPr lang="de-DE" sz="1800" dirty="0">
                <a:solidFill>
                  <a:srgbClr val="3C3C3B"/>
                </a:solidFill>
                <a:latin typeface="Calibri" panose="020F0502020204030204" pitchFamily="34" charset="0"/>
                <a:cs typeface="Calibri" panose="020F0502020204030204" pitchFamily="34" charset="0"/>
              </a:rPr>
              <a:t>ebenso nach der Befristung der Verlängerung durch die 1. </a:t>
            </a:r>
            <a:r>
              <a:rPr lang="de-DE" sz="1800" dirty="0" err="1">
                <a:solidFill>
                  <a:srgbClr val="3C3C3B"/>
                </a:solidFill>
                <a:latin typeface="Calibri" panose="020F0502020204030204" pitchFamily="34" charset="0"/>
                <a:cs typeface="Calibri" panose="020F0502020204030204" pitchFamily="34" charset="0"/>
              </a:rPr>
              <a:t>KugBeV</a:t>
            </a:r>
            <a:endParaRPr lang="de-DE" sz="1800" dirty="0">
              <a:solidFill>
                <a:srgbClr val="3C3C3B"/>
              </a:solidFill>
              <a:latin typeface="Calibri" panose="020F0502020204030204" pitchFamily="34" charset="0"/>
              <a:cs typeface="Calibri" panose="020F0502020204030204" pitchFamily="34" charset="0"/>
            </a:endParaRPr>
          </a:p>
          <a:p>
            <a:pPr marL="1350" lvl="0">
              <a:lnSpc>
                <a:spcPct val="120000"/>
              </a:lnSpc>
              <a:spcBef>
                <a:spcPts val="750"/>
              </a:spcBef>
              <a:buSzPct val="90000"/>
            </a:pPr>
            <a:r>
              <a:rPr lang="de-DE" sz="1800" dirty="0">
                <a:solidFill>
                  <a:srgbClr val="3C3C3B"/>
                </a:solidFill>
                <a:latin typeface="Calibri" panose="020F0502020204030204" pitchFamily="34" charset="0"/>
                <a:cs typeface="Calibri" panose="020F0502020204030204" pitchFamily="34" charset="0"/>
              </a:rPr>
              <a:t>Verlängerung ohne Wartefrist möglich durch die 2. </a:t>
            </a:r>
            <a:r>
              <a:rPr lang="de-DE" sz="1800" dirty="0" err="1">
                <a:solidFill>
                  <a:srgbClr val="3C3C3B"/>
                </a:solidFill>
                <a:latin typeface="Calibri" panose="020F0502020204030204" pitchFamily="34" charset="0"/>
                <a:cs typeface="Calibri" panose="020F0502020204030204" pitchFamily="34" charset="0"/>
              </a:rPr>
              <a:t>KugBeV</a:t>
            </a:r>
            <a:endParaRPr lang="de-DE" sz="1800" dirty="0">
              <a:solidFill>
                <a:srgbClr val="3C3C3B"/>
              </a:solidFill>
              <a:latin typeface="Calibri" panose="020F0502020204030204" pitchFamily="34" charset="0"/>
              <a:cs typeface="Calibri" panose="020F0502020204030204" pitchFamily="34" charset="0"/>
            </a:endParaRPr>
          </a:p>
          <a:p>
            <a:pPr marL="1350" lvl="0">
              <a:lnSpc>
                <a:spcPct val="120000"/>
              </a:lnSpc>
              <a:spcBef>
                <a:spcPts val="750"/>
              </a:spcBef>
              <a:buSzPct val="90000"/>
            </a:pPr>
            <a:r>
              <a:rPr lang="de-DE" sz="1800" dirty="0">
                <a:solidFill>
                  <a:srgbClr val="3C3C3B"/>
                </a:solidFill>
                <a:latin typeface="Calibri" panose="020F0502020204030204" pitchFamily="34" charset="0"/>
                <a:cs typeface="Calibri" panose="020F0502020204030204" pitchFamily="34" charset="0"/>
              </a:rPr>
              <a:t>möglich bis 31.12.2021: </a:t>
            </a:r>
            <a:r>
              <a:rPr lang="de-DE" sz="1800" b="1" u="sng" dirty="0">
                <a:solidFill>
                  <a:srgbClr val="3C3C3B"/>
                </a:solidFill>
                <a:latin typeface="Calibri" panose="020F0502020204030204" pitchFamily="34" charset="0"/>
                <a:cs typeface="Calibri" panose="020F0502020204030204" pitchFamily="34" charset="0"/>
              </a:rPr>
              <a:t>24 Monate</a:t>
            </a:r>
          </a:p>
        </p:txBody>
      </p:sp>
      <p:sp>
        <p:nvSpPr>
          <p:cNvPr id="6" name="Textfeld 5"/>
          <p:cNvSpPr txBox="1"/>
          <p:nvPr/>
        </p:nvSpPr>
        <p:spPr>
          <a:xfrm>
            <a:off x="4916557" y="1593493"/>
            <a:ext cx="3976617" cy="3161891"/>
          </a:xfrm>
          <a:prstGeom prst="rect">
            <a:avLst/>
          </a:prstGeom>
          <a:noFill/>
          <a:ln>
            <a:solidFill>
              <a:schemeClr val="tx2">
                <a:lumMod val="50000"/>
              </a:schemeClr>
            </a:solidFill>
          </a:ln>
        </p:spPr>
        <p:txBody>
          <a:bodyPr wrap="square" rtlCol="0">
            <a:spAutoFit/>
          </a:bodyPr>
          <a:lstStyle/>
          <a:p>
            <a:pPr marL="280800" lvl="0" indent="-279450">
              <a:lnSpc>
                <a:spcPct val="120000"/>
              </a:lnSpc>
              <a:spcBef>
                <a:spcPts val="750"/>
              </a:spcBef>
              <a:buSzPct val="90000"/>
              <a:buBlip>
                <a:blip r:embed="rId3"/>
              </a:buBlip>
            </a:pPr>
            <a:r>
              <a:rPr lang="de-DE" sz="1800" b="1" u="sng" dirty="0">
                <a:solidFill>
                  <a:srgbClr val="3C3C3B"/>
                </a:solidFill>
                <a:latin typeface="Calibri" panose="020F0502020204030204" pitchFamily="34" charset="0"/>
                <a:cs typeface="Calibri" panose="020F0502020204030204" pitchFamily="34" charset="0"/>
              </a:rPr>
              <a:t>Beispiel 2:</a:t>
            </a:r>
          </a:p>
          <a:p>
            <a:pPr marL="1350" lvl="0">
              <a:lnSpc>
                <a:spcPct val="120000"/>
              </a:lnSpc>
              <a:spcBef>
                <a:spcPts val="750"/>
              </a:spcBef>
              <a:buSzPct val="90000"/>
            </a:pPr>
            <a:r>
              <a:rPr lang="de-DE" sz="1800" dirty="0">
                <a:solidFill>
                  <a:srgbClr val="3C3C3B"/>
                </a:solidFill>
                <a:latin typeface="Calibri" panose="020F0502020204030204" pitchFamily="34" charset="0"/>
                <a:cs typeface="Calibri" panose="020F0502020204030204" pitchFamily="34" charset="0"/>
              </a:rPr>
              <a:t>Anspruch entstanden am 01.04.2020</a:t>
            </a:r>
          </a:p>
          <a:p>
            <a:pPr marL="1350" lvl="0">
              <a:lnSpc>
                <a:spcPct val="120000"/>
              </a:lnSpc>
              <a:spcBef>
                <a:spcPts val="750"/>
              </a:spcBef>
              <a:buSzPct val="90000"/>
            </a:pPr>
            <a:r>
              <a:rPr lang="de-DE" sz="1800" dirty="0">
                <a:solidFill>
                  <a:srgbClr val="3C3C3B"/>
                </a:solidFill>
                <a:latin typeface="Calibri" panose="020F0502020204030204" pitchFamily="34" charset="0"/>
                <a:cs typeface="Calibri" panose="020F0502020204030204" pitchFamily="34" charset="0"/>
              </a:rPr>
              <a:t>gesetzliche Höchstdauer bis zum 31.03.2021</a:t>
            </a:r>
          </a:p>
          <a:p>
            <a:pPr marL="1350" lvl="0">
              <a:lnSpc>
                <a:spcPct val="120000"/>
              </a:lnSpc>
              <a:spcBef>
                <a:spcPts val="750"/>
              </a:spcBef>
              <a:buSzPct val="90000"/>
            </a:pPr>
            <a:r>
              <a:rPr lang="de-DE" sz="1800" dirty="0">
                <a:solidFill>
                  <a:srgbClr val="3C3C3B"/>
                </a:solidFill>
                <a:latin typeface="Calibri" panose="020F0502020204030204" pitchFamily="34" charset="0"/>
                <a:cs typeface="Calibri" panose="020F0502020204030204" pitchFamily="34" charset="0"/>
              </a:rPr>
              <a:t>Verlängerung ohne Wartefrist möglich durch 2. </a:t>
            </a:r>
            <a:r>
              <a:rPr lang="de-DE" sz="1800" dirty="0" err="1">
                <a:solidFill>
                  <a:srgbClr val="3C3C3B"/>
                </a:solidFill>
                <a:latin typeface="Calibri" panose="020F0502020204030204" pitchFamily="34" charset="0"/>
                <a:cs typeface="Calibri" panose="020F0502020204030204" pitchFamily="34" charset="0"/>
              </a:rPr>
              <a:t>KugBeV</a:t>
            </a:r>
            <a:endParaRPr lang="de-DE" sz="1800" dirty="0">
              <a:solidFill>
                <a:srgbClr val="3C3C3B"/>
              </a:solidFill>
              <a:latin typeface="Calibri" panose="020F0502020204030204" pitchFamily="34" charset="0"/>
              <a:cs typeface="Calibri" panose="020F0502020204030204" pitchFamily="34" charset="0"/>
            </a:endParaRPr>
          </a:p>
          <a:p>
            <a:pPr marL="1350" lvl="0">
              <a:lnSpc>
                <a:spcPct val="120000"/>
              </a:lnSpc>
              <a:spcBef>
                <a:spcPts val="750"/>
              </a:spcBef>
              <a:buSzPct val="90000"/>
            </a:pPr>
            <a:r>
              <a:rPr lang="de-DE" sz="1800" dirty="0">
                <a:solidFill>
                  <a:srgbClr val="3C3C3B"/>
                </a:solidFill>
                <a:latin typeface="Calibri" panose="020F0502020204030204" pitchFamily="34" charset="0"/>
                <a:cs typeface="Calibri" panose="020F0502020204030204" pitchFamily="34" charset="0"/>
              </a:rPr>
              <a:t>möglich bis zur Befristung der 2. </a:t>
            </a:r>
            <a:r>
              <a:rPr lang="de-DE" sz="1800" dirty="0" err="1">
                <a:solidFill>
                  <a:srgbClr val="3C3C3B"/>
                </a:solidFill>
                <a:latin typeface="Calibri" panose="020F0502020204030204" pitchFamily="34" charset="0"/>
                <a:cs typeface="Calibri" panose="020F0502020204030204" pitchFamily="34" charset="0"/>
              </a:rPr>
              <a:t>KugBeV</a:t>
            </a:r>
            <a:r>
              <a:rPr lang="de-DE" sz="1800" dirty="0">
                <a:solidFill>
                  <a:srgbClr val="3C3C3B"/>
                </a:solidFill>
                <a:latin typeface="Calibri" panose="020F0502020204030204" pitchFamily="34" charset="0"/>
                <a:cs typeface="Calibri" panose="020F0502020204030204" pitchFamily="34" charset="0"/>
              </a:rPr>
              <a:t> zu, 31.12.20201: </a:t>
            </a:r>
            <a:r>
              <a:rPr lang="de-DE" sz="1800" b="1" u="sng" dirty="0">
                <a:solidFill>
                  <a:srgbClr val="3C3C3B"/>
                </a:solidFill>
                <a:latin typeface="Calibri" panose="020F0502020204030204" pitchFamily="34" charset="0"/>
                <a:cs typeface="Calibri" panose="020F0502020204030204" pitchFamily="34" charset="0"/>
              </a:rPr>
              <a:t>21 Monate</a:t>
            </a:r>
          </a:p>
        </p:txBody>
      </p:sp>
    </p:spTree>
    <p:extLst>
      <p:ext uri="{BB962C8B-B14F-4D97-AF65-F5344CB8AC3E}">
        <p14:creationId xmlns:p14="http://schemas.microsoft.com/office/powerpoint/2010/main" val="2994805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5367" y="1603659"/>
            <a:ext cx="4859057" cy="2524062"/>
          </a:xfrm>
        </p:spPr>
        <p:txBody>
          <a:bodyPr/>
          <a:lstStyle/>
          <a:p>
            <a:r>
              <a:rPr lang="de-DE" sz="3200" dirty="0"/>
              <a:t>6</a:t>
            </a:r>
            <a:r>
              <a:rPr lang="de-DE" sz="3200" dirty="0" smtClean="0"/>
              <a:t>. Zweistufiges Antragsverfahren</a:t>
            </a:r>
            <a:endParaRPr lang="de-DE" sz="3200" dirty="0"/>
          </a:p>
        </p:txBody>
      </p:sp>
    </p:spTree>
    <p:extLst>
      <p:ext uri="{BB962C8B-B14F-4D97-AF65-F5344CB8AC3E}">
        <p14:creationId xmlns:p14="http://schemas.microsoft.com/office/powerpoint/2010/main" val="36533130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316510"/>
            <a:ext cx="8642349" cy="454025"/>
          </a:xfrm>
        </p:spPr>
        <p:txBody>
          <a:bodyPr/>
          <a:lstStyle/>
          <a:p>
            <a:pPr lvl="0">
              <a:spcBef>
                <a:spcPts val="750"/>
              </a:spcBef>
              <a:buSzPct val="90000"/>
            </a:pPr>
            <a:r>
              <a:rPr lang="de-DE" sz="3200" b="0" cap="none" spc="100" dirty="0" smtClean="0">
                <a:latin typeface="+mj-lt"/>
                <a:ea typeface="+mn-ea"/>
                <a:cs typeface="Calibri" panose="020F0502020204030204" pitchFamily="34" charset="0"/>
              </a:rPr>
              <a:t>1.ANZEIGE DES ARBEITSAUSFALLS </a:t>
            </a:r>
            <a:r>
              <a:rPr lang="de-DE" sz="1800" b="0" cap="none" spc="100" dirty="0">
                <a:latin typeface="Meta Head IGM Cond Black"/>
                <a:ea typeface="+mn-ea"/>
                <a:cs typeface="Calibri" panose="020F0502020204030204" pitchFamily="34" charset="0"/>
              </a:rPr>
              <a:t/>
            </a:r>
            <a:br>
              <a:rPr lang="de-DE" sz="1800" b="0" cap="none" spc="100" dirty="0">
                <a:latin typeface="Meta Head IGM Cond Black"/>
                <a:ea typeface="+mn-ea"/>
                <a:cs typeface="Calibri" panose="020F0502020204030204" pitchFamily="34" charset="0"/>
              </a:rPr>
            </a:br>
            <a:endParaRPr lang="de-DE" sz="3200" dirty="0"/>
          </a:p>
        </p:txBody>
      </p:sp>
      <p:sp>
        <p:nvSpPr>
          <p:cNvPr id="3" name="Inhaltsplatzhalter 2"/>
          <p:cNvSpPr>
            <a:spLocks noGrp="1"/>
          </p:cNvSpPr>
          <p:nvPr>
            <p:ph idx="1"/>
          </p:nvPr>
        </p:nvSpPr>
        <p:spPr>
          <a:xfrm>
            <a:off x="149468" y="770535"/>
            <a:ext cx="8845063" cy="4332546"/>
          </a:xfrm>
        </p:spPr>
        <p:txBody>
          <a:bodyPr>
            <a:noAutofit/>
          </a:bodyPr>
          <a:lstStyle/>
          <a:p>
            <a:pPr marL="1350" indent="0">
              <a:lnSpc>
                <a:spcPct val="100000"/>
              </a:lnSpc>
              <a:buNone/>
            </a:pPr>
            <a:r>
              <a:rPr lang="de-DE" dirty="0" smtClean="0">
                <a:latin typeface="+mn-lt"/>
              </a:rPr>
              <a:t>Die Anzeige des Arbeitsausfalls ist geregelt in § 99 SGB III.                                                              Das Verfahren beginnt durch die Anzeige des Arbeitsausfalls bei der Agentur für Arbeit als eine der Voraussetzungen für den </a:t>
            </a:r>
            <a:r>
              <a:rPr lang="de-DE" dirty="0" err="1" smtClean="0">
                <a:latin typeface="+mn-lt"/>
              </a:rPr>
              <a:t>Kug</a:t>
            </a:r>
            <a:r>
              <a:rPr lang="de-DE" dirty="0" smtClean="0">
                <a:latin typeface="+mn-lt"/>
              </a:rPr>
              <a:t>- Bezug.</a:t>
            </a:r>
          </a:p>
          <a:p>
            <a:r>
              <a:rPr lang="de-DE" dirty="0">
                <a:latin typeface="+mn-lt"/>
              </a:rPr>
              <a:t>Die Anzeige ist materiell-rechtliche Anspruchsvoraussetzung für die Gewährung von </a:t>
            </a:r>
            <a:r>
              <a:rPr lang="de-DE" dirty="0" err="1" smtClean="0">
                <a:latin typeface="+mn-lt"/>
              </a:rPr>
              <a:t>Kug</a:t>
            </a:r>
            <a:endParaRPr lang="de-DE" dirty="0" smtClean="0">
              <a:latin typeface="+mn-lt"/>
            </a:endParaRPr>
          </a:p>
          <a:p>
            <a:r>
              <a:rPr lang="de-DE" dirty="0" smtClean="0">
                <a:latin typeface="+mn-lt"/>
              </a:rPr>
              <a:t>Sie kann vom Arbeitgeber oder dem Betriebsrat erstattet werden</a:t>
            </a:r>
          </a:p>
          <a:p>
            <a:pPr marL="1350" indent="0">
              <a:buNone/>
            </a:pPr>
            <a:endParaRPr lang="de-DE" b="1" dirty="0" smtClean="0">
              <a:latin typeface="+mn-lt"/>
            </a:endParaRPr>
          </a:p>
          <a:p>
            <a:pPr marL="1350" indent="0">
              <a:buNone/>
            </a:pPr>
            <a:r>
              <a:rPr lang="de-DE" b="1" dirty="0" smtClean="0">
                <a:latin typeface="+mn-lt"/>
              </a:rPr>
              <a:t>Achtung:</a:t>
            </a:r>
          </a:p>
          <a:p>
            <a:pPr>
              <a:buFont typeface="Arial" panose="020B0604020202020204" pitchFamily="34" charset="0"/>
              <a:buChar char="•"/>
            </a:pPr>
            <a:r>
              <a:rPr lang="de-DE" dirty="0" smtClean="0">
                <a:latin typeface="+mn-lt"/>
              </a:rPr>
              <a:t>Die Anzeige der Kurzarbeit ist </a:t>
            </a:r>
            <a:r>
              <a:rPr lang="de-DE" b="1" dirty="0" smtClean="0">
                <a:latin typeface="+mn-lt"/>
              </a:rPr>
              <a:t>nicht </a:t>
            </a:r>
            <a:r>
              <a:rPr lang="de-DE" dirty="0" smtClean="0">
                <a:latin typeface="+mn-lt"/>
              </a:rPr>
              <a:t>gleichzeitig ein Antrag auf Erstattung des Kurzarbeitergeldes!</a:t>
            </a:r>
          </a:p>
          <a:p>
            <a:pPr>
              <a:buFont typeface="Arial" panose="020B0604020202020204" pitchFamily="34" charset="0"/>
              <a:buChar char="•"/>
            </a:pPr>
            <a:r>
              <a:rPr lang="de-DE" dirty="0" smtClean="0">
                <a:latin typeface="+mn-lt"/>
              </a:rPr>
              <a:t>Dieses muss gesondert beantragt werden und es gibt eigene Fristen.</a:t>
            </a:r>
          </a:p>
          <a:p>
            <a:pPr>
              <a:buFont typeface="Arial" panose="020B0604020202020204" pitchFamily="34" charset="0"/>
              <a:buChar char="•"/>
            </a:pPr>
            <a:r>
              <a:rPr lang="de-DE" dirty="0" smtClean="0">
                <a:latin typeface="+mn-lt"/>
              </a:rPr>
              <a:t>Die Agentur für Arbeit </a:t>
            </a:r>
            <a:r>
              <a:rPr lang="de-DE" dirty="0">
                <a:latin typeface="+mn-lt"/>
              </a:rPr>
              <a:t>erstattet das </a:t>
            </a:r>
            <a:r>
              <a:rPr lang="de-DE" dirty="0" err="1" smtClean="0">
                <a:latin typeface="+mn-lt"/>
              </a:rPr>
              <a:t>Kug</a:t>
            </a:r>
            <a:r>
              <a:rPr lang="de-DE" dirty="0" smtClean="0">
                <a:latin typeface="+mn-lt"/>
              </a:rPr>
              <a:t> aber </a:t>
            </a:r>
            <a:r>
              <a:rPr lang="de-DE" b="1" dirty="0" smtClean="0">
                <a:latin typeface="+mn-lt"/>
              </a:rPr>
              <a:t>frühestens </a:t>
            </a:r>
            <a:r>
              <a:rPr lang="de-DE" dirty="0">
                <a:latin typeface="+mn-lt"/>
              </a:rPr>
              <a:t>von dem </a:t>
            </a:r>
            <a:r>
              <a:rPr lang="de-DE" dirty="0" smtClean="0">
                <a:latin typeface="+mn-lt"/>
              </a:rPr>
              <a:t>Kalendermonat an</a:t>
            </a:r>
            <a:r>
              <a:rPr lang="de-DE" dirty="0">
                <a:latin typeface="+mn-lt"/>
              </a:rPr>
              <a:t>, </a:t>
            </a:r>
            <a:r>
              <a:rPr lang="de-DE" dirty="0" smtClean="0">
                <a:latin typeface="+mn-lt"/>
              </a:rPr>
              <a:t>in dem die Anzeige über den </a:t>
            </a:r>
            <a:r>
              <a:rPr lang="de-DE" dirty="0">
                <a:latin typeface="+mn-lt"/>
              </a:rPr>
              <a:t>Arbeitsausfall </a:t>
            </a:r>
            <a:r>
              <a:rPr lang="de-DE" dirty="0" smtClean="0">
                <a:latin typeface="+mn-lt"/>
              </a:rPr>
              <a:t>dort </a:t>
            </a:r>
            <a:r>
              <a:rPr lang="de-DE" dirty="0">
                <a:latin typeface="+mn-lt"/>
              </a:rPr>
              <a:t>eingegangen ist </a:t>
            </a:r>
            <a:r>
              <a:rPr lang="de-DE" dirty="0" smtClean="0">
                <a:latin typeface="+mn-lt"/>
              </a:rPr>
              <a:t>(§ </a:t>
            </a:r>
            <a:r>
              <a:rPr lang="de-DE" dirty="0">
                <a:latin typeface="+mn-lt"/>
              </a:rPr>
              <a:t>99 Abs. 2 SGB III). </a:t>
            </a:r>
            <a:endParaRPr lang="de-DE" dirty="0" smtClean="0">
              <a:latin typeface="+mn-lt"/>
            </a:endParaRPr>
          </a:p>
          <a:p>
            <a:pPr marL="1350" indent="0">
              <a:buNone/>
            </a:pPr>
            <a:endParaRPr lang="de-DE" dirty="0" smtClean="0">
              <a:latin typeface="+mn-lt"/>
            </a:endParaRPr>
          </a:p>
          <a:p>
            <a:pPr marL="1350" indent="0">
              <a:buNone/>
            </a:pPr>
            <a:r>
              <a:rPr lang="de-DE" dirty="0">
                <a:latin typeface="+mn-lt"/>
              </a:rPr>
              <a:t>	</a:t>
            </a:r>
            <a:r>
              <a:rPr lang="de-DE" dirty="0" smtClean="0">
                <a:latin typeface="+mn-lt"/>
              </a:rPr>
              <a:t>	</a:t>
            </a:r>
            <a:endParaRPr lang="de-DE" dirty="0">
              <a:solidFill>
                <a:srgbClr val="FFC000"/>
              </a:solidFill>
              <a:latin typeface="+mn-lt"/>
            </a:endParaRPr>
          </a:p>
        </p:txBody>
      </p:sp>
    </p:spTree>
    <p:extLst>
      <p:ext uri="{BB962C8B-B14F-4D97-AF65-F5344CB8AC3E}">
        <p14:creationId xmlns:p14="http://schemas.microsoft.com/office/powerpoint/2010/main" val="35956253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250825" y="264538"/>
            <a:ext cx="7846890" cy="472175"/>
          </a:xfrm>
        </p:spPr>
        <p:txBody>
          <a:bodyPr/>
          <a:lstStyle/>
          <a:p>
            <a:pPr lvl="0">
              <a:lnSpc>
                <a:spcPct val="100000"/>
              </a:lnSpc>
              <a:spcBef>
                <a:spcPts val="0"/>
              </a:spcBef>
            </a:pPr>
            <a:r>
              <a:rPr lang="de-DE" sz="3200" b="0" cap="none" spc="100" dirty="0">
                <a:latin typeface="Meta Head IGM Cond Black"/>
                <a:cs typeface="Calibri" panose="020F0502020204030204" pitchFamily="34" charset="0"/>
              </a:rPr>
              <a:t>1.ANZEIGE DES ARBEITSAUSFALLS</a:t>
            </a:r>
            <a:endParaRPr lang="de-DE" sz="3200" dirty="0"/>
          </a:p>
        </p:txBody>
      </p:sp>
      <p:sp>
        <p:nvSpPr>
          <p:cNvPr id="37891" name="Fußzeilenplatzhalter 4"/>
          <p:cNvSpPr>
            <a:spLocks noGrp="1"/>
          </p:cNvSpPr>
          <p:nvPr>
            <p:ph type="ftr" sz="quarter" idx="4294967295"/>
          </p:nvPr>
        </p:nvSpPr>
        <p:spPr>
          <a:xfrm>
            <a:off x="0" y="4914900"/>
            <a:ext cx="2763838" cy="115888"/>
          </a:xfrm>
          <a:solidFill>
            <a:srgbClr val="FF0000"/>
          </a:solidFill>
        </p:spPr>
        <p:txBody>
          <a:bodyPr/>
          <a:lstStyle>
            <a:lvl1pPr>
              <a:lnSpc>
                <a:spcPts val="1650"/>
              </a:lnSpc>
              <a:spcBef>
                <a:spcPts val="1200"/>
              </a:spcBef>
              <a:buSzPct val="120000"/>
              <a:buFont typeface="Times" panose="02020603050405020304" pitchFamily="18" charset="0"/>
              <a:buBlip>
                <a:blip r:embed="rId3"/>
              </a:buBlip>
              <a:defRPr b="1">
                <a:solidFill>
                  <a:schemeClr val="tx1"/>
                </a:solidFill>
                <a:latin typeface="Arial" panose="020B0604020202020204" pitchFamily="34" charset="0"/>
              </a:defRPr>
            </a:lvl1pPr>
            <a:lvl2pPr marL="557213" indent="-214313">
              <a:lnSpc>
                <a:spcPts val="1200"/>
              </a:lnSpc>
              <a:spcBef>
                <a:spcPts val="600"/>
              </a:spcBef>
              <a:buClr>
                <a:srgbClr val="FF0000"/>
              </a:buClr>
              <a:buFont typeface="Times" panose="02020603050405020304" pitchFamily="18" charset="0"/>
              <a:buChar char="•"/>
              <a:defRPr sz="1050">
                <a:solidFill>
                  <a:schemeClr val="tx1"/>
                </a:solidFill>
                <a:latin typeface="Arial" panose="020B0604020202020204" pitchFamily="34" charset="0"/>
              </a:defRPr>
            </a:lvl2pPr>
            <a:lvl3pPr marL="857250" indent="-171450">
              <a:lnSpc>
                <a:spcPts val="1050"/>
              </a:lnSpc>
              <a:spcBef>
                <a:spcPts val="450"/>
              </a:spcBef>
              <a:buClr>
                <a:schemeClr val="bg2"/>
              </a:buClr>
              <a:buFont typeface="Wingdings" panose="05000000000000000000" pitchFamily="2" charset="2"/>
              <a:buChar char="§"/>
              <a:defRPr sz="900">
                <a:solidFill>
                  <a:schemeClr val="tx1"/>
                </a:solidFill>
                <a:latin typeface="Arial" panose="020B0604020202020204" pitchFamily="34" charset="0"/>
              </a:defRPr>
            </a:lvl3pPr>
            <a:lvl4pPr marL="1200150" indent="-171450">
              <a:spcBef>
                <a:spcPct val="20000"/>
              </a:spcBef>
              <a:defRPr sz="1500">
                <a:solidFill>
                  <a:schemeClr val="tx1"/>
                </a:solidFill>
                <a:latin typeface="Arial" panose="020B0604020202020204" pitchFamily="34" charset="0"/>
              </a:defRPr>
            </a:lvl4pPr>
            <a:lvl5pPr marL="1543050" indent="-171450">
              <a:spcBef>
                <a:spcPct val="20000"/>
              </a:spcBef>
              <a:defRPr sz="1500">
                <a:solidFill>
                  <a:schemeClr val="tx1"/>
                </a:solidFill>
                <a:latin typeface="Times" panose="02020603050405020304" pitchFamily="18" charset="0"/>
              </a:defRPr>
            </a:lvl5pPr>
            <a:lvl6pPr marL="1885950" indent="-171450" eaLnBrk="0" fontAlgn="base" hangingPunct="0">
              <a:spcBef>
                <a:spcPct val="20000"/>
              </a:spcBef>
              <a:spcAft>
                <a:spcPct val="0"/>
              </a:spcAft>
              <a:defRPr sz="1500">
                <a:solidFill>
                  <a:schemeClr val="tx1"/>
                </a:solidFill>
                <a:latin typeface="Times" panose="02020603050405020304" pitchFamily="18" charset="0"/>
              </a:defRPr>
            </a:lvl6pPr>
            <a:lvl7pPr marL="2228850" indent="-171450" eaLnBrk="0" fontAlgn="base" hangingPunct="0">
              <a:spcBef>
                <a:spcPct val="20000"/>
              </a:spcBef>
              <a:spcAft>
                <a:spcPct val="0"/>
              </a:spcAft>
              <a:defRPr sz="1500">
                <a:solidFill>
                  <a:schemeClr val="tx1"/>
                </a:solidFill>
                <a:latin typeface="Times" panose="02020603050405020304" pitchFamily="18" charset="0"/>
              </a:defRPr>
            </a:lvl7pPr>
            <a:lvl8pPr marL="2571750" indent="-171450" eaLnBrk="0" fontAlgn="base" hangingPunct="0">
              <a:spcBef>
                <a:spcPct val="20000"/>
              </a:spcBef>
              <a:spcAft>
                <a:spcPct val="0"/>
              </a:spcAft>
              <a:defRPr sz="1500">
                <a:solidFill>
                  <a:schemeClr val="tx1"/>
                </a:solidFill>
                <a:latin typeface="Times" panose="02020603050405020304" pitchFamily="18" charset="0"/>
              </a:defRPr>
            </a:lvl8pPr>
            <a:lvl9pPr marL="2914650" indent="-171450" eaLnBrk="0" fontAlgn="base" hangingPunct="0">
              <a:spcBef>
                <a:spcPct val="20000"/>
              </a:spcBef>
              <a:spcAft>
                <a:spcPct val="0"/>
              </a:spcAft>
              <a:defRPr sz="1500">
                <a:solidFill>
                  <a:schemeClr val="tx1"/>
                </a:solidFill>
                <a:latin typeface="Times" panose="02020603050405020304" pitchFamily="18" charset="0"/>
              </a:defRPr>
            </a:lvl9pPr>
          </a:lstStyle>
          <a:p>
            <a:pPr>
              <a:lnSpc>
                <a:spcPts val="900"/>
              </a:lnSpc>
              <a:spcBef>
                <a:spcPct val="0"/>
              </a:spcBef>
              <a:buSzTx/>
              <a:buNone/>
            </a:pPr>
            <a:r>
              <a:rPr lang="de-DE" altLang="de-DE" dirty="0" smtClean="0">
                <a:solidFill>
                  <a:schemeClr val="bg1"/>
                </a:solidFill>
              </a:rPr>
              <a:t>IG Metall, FB Betriebspolitik, </a:t>
            </a:r>
          </a:p>
        </p:txBody>
      </p:sp>
      <p:sp>
        <p:nvSpPr>
          <p:cNvPr id="12" name="Rectangle 3"/>
          <p:cNvSpPr>
            <a:spLocks noGrp="1" noChangeArrowheads="1"/>
          </p:cNvSpPr>
          <p:nvPr>
            <p:ph type="body" idx="4294967295"/>
          </p:nvPr>
        </p:nvSpPr>
        <p:spPr>
          <a:xfrm>
            <a:off x="4045437" y="1030501"/>
            <a:ext cx="4857602" cy="3676650"/>
          </a:xfrm>
        </p:spPr>
        <p:txBody>
          <a:bodyPr>
            <a:normAutofit fontScale="92500" lnSpcReduction="10000"/>
          </a:bodyPr>
          <a:lstStyle/>
          <a:p>
            <a:pPr marL="0" indent="0">
              <a:buNone/>
              <a:defRPr/>
            </a:pPr>
            <a:r>
              <a:rPr lang="de-DE" altLang="de-DE" b="1" dirty="0">
                <a:latin typeface="+mn-lt"/>
              </a:rPr>
              <a:t>Anforderungen: </a:t>
            </a:r>
          </a:p>
          <a:p>
            <a:pPr indent="-171450" eaLnBrk="1" hangingPunct="1">
              <a:lnSpc>
                <a:spcPct val="100000"/>
              </a:lnSpc>
              <a:buFont typeface="Arial" panose="020B0604020202020204" pitchFamily="34" charset="0"/>
              <a:buChar char="•"/>
              <a:defRPr/>
            </a:pPr>
            <a:r>
              <a:rPr lang="de-DE" altLang="de-DE" dirty="0">
                <a:latin typeface="+mn-lt"/>
              </a:rPr>
              <a:t>schriftlich </a:t>
            </a:r>
            <a:endParaRPr lang="de-DE" altLang="de-DE" dirty="0" smtClean="0">
              <a:latin typeface="+mn-lt"/>
            </a:endParaRPr>
          </a:p>
          <a:p>
            <a:pPr indent="-171450" eaLnBrk="1" hangingPunct="1">
              <a:lnSpc>
                <a:spcPct val="100000"/>
              </a:lnSpc>
              <a:buFont typeface="Arial" panose="020B0604020202020204" pitchFamily="34" charset="0"/>
              <a:buChar char="•"/>
              <a:defRPr/>
            </a:pPr>
            <a:r>
              <a:rPr lang="de-DE" altLang="de-DE" dirty="0" smtClean="0">
                <a:latin typeface="+mn-lt"/>
              </a:rPr>
              <a:t>zuständig</a:t>
            </a:r>
            <a:r>
              <a:rPr lang="de-DE" altLang="de-DE" dirty="0">
                <a:latin typeface="+mn-lt"/>
              </a:rPr>
              <a:t>: Agentur für Arbeit am </a:t>
            </a:r>
            <a:r>
              <a:rPr lang="de-DE" altLang="de-DE" dirty="0" smtClean="0">
                <a:latin typeface="+mn-lt"/>
              </a:rPr>
              <a:t>Betriebssitz</a:t>
            </a:r>
          </a:p>
          <a:p>
            <a:pPr indent="-171450" eaLnBrk="1" hangingPunct="1">
              <a:lnSpc>
                <a:spcPct val="100000"/>
              </a:lnSpc>
              <a:buFont typeface="Arial" panose="020B0604020202020204" pitchFamily="34" charset="0"/>
              <a:buChar char="•"/>
              <a:defRPr/>
            </a:pPr>
            <a:r>
              <a:rPr lang="de-DE" altLang="de-DE" dirty="0" smtClean="0">
                <a:latin typeface="+mn-lt"/>
              </a:rPr>
              <a:t>Der </a:t>
            </a:r>
            <a:r>
              <a:rPr lang="de-DE" altLang="de-DE" dirty="0">
                <a:latin typeface="+mn-lt"/>
              </a:rPr>
              <a:t>Anzeige des Arbeitgebers ist eine Stellungnahme der Betriebsvertretung </a:t>
            </a:r>
            <a:r>
              <a:rPr lang="de-DE" altLang="de-DE" dirty="0" smtClean="0">
                <a:latin typeface="+mn-lt"/>
              </a:rPr>
              <a:t>beizufügen.</a:t>
            </a:r>
          </a:p>
          <a:p>
            <a:pPr indent="-171450" eaLnBrk="1" hangingPunct="1">
              <a:lnSpc>
                <a:spcPct val="100000"/>
              </a:lnSpc>
              <a:buFont typeface="Arial" panose="020B0604020202020204" pitchFamily="34" charset="0"/>
              <a:buChar char="•"/>
              <a:defRPr/>
            </a:pPr>
            <a:r>
              <a:rPr lang="de-DE" altLang="de-DE" b="1" dirty="0" smtClean="0">
                <a:latin typeface="+mn-lt"/>
              </a:rPr>
              <a:t>Frist:</a:t>
            </a:r>
            <a:r>
              <a:rPr lang="de-DE" altLang="de-DE" dirty="0" smtClean="0">
                <a:latin typeface="+mn-lt"/>
              </a:rPr>
              <a:t> Zugang </a:t>
            </a:r>
            <a:r>
              <a:rPr lang="de-DE" altLang="de-DE" dirty="0">
                <a:latin typeface="+mn-lt"/>
              </a:rPr>
              <a:t>spätestens am letzten Tag des Monats, in dem die Kurzarbeit beginnt (KuG wird frühestens ab dem Kalendermonat gezahlt, in dem die Anzeige </a:t>
            </a:r>
            <a:r>
              <a:rPr lang="de-DE" altLang="de-DE" dirty="0" smtClean="0">
                <a:latin typeface="+mn-lt"/>
              </a:rPr>
              <a:t>zugegangen </a:t>
            </a:r>
            <a:r>
              <a:rPr lang="de-DE" altLang="de-DE" dirty="0">
                <a:latin typeface="+mn-lt"/>
              </a:rPr>
              <a:t>ist)  </a:t>
            </a:r>
            <a:endParaRPr lang="de-DE" altLang="de-DE" dirty="0" smtClean="0">
              <a:latin typeface="+mn-lt"/>
            </a:endParaRPr>
          </a:p>
          <a:p>
            <a:pPr indent="-171450" eaLnBrk="1" hangingPunct="1">
              <a:lnSpc>
                <a:spcPct val="100000"/>
              </a:lnSpc>
              <a:buFont typeface="Arial" panose="020B0604020202020204" pitchFamily="34" charset="0"/>
              <a:buChar char="•"/>
              <a:defRPr/>
            </a:pPr>
            <a:r>
              <a:rPr lang="de-DE" altLang="de-DE" dirty="0" smtClean="0">
                <a:latin typeface="+mn-lt"/>
              </a:rPr>
              <a:t>Glaubhaftmachung </a:t>
            </a:r>
            <a:r>
              <a:rPr lang="de-DE" altLang="de-DE" dirty="0">
                <a:latin typeface="+mn-lt"/>
              </a:rPr>
              <a:t>des erheblichen Arbeitsausfall und der betrieblichen Voraussetzungen</a:t>
            </a:r>
          </a:p>
          <a:p>
            <a:pPr marL="0" indent="0">
              <a:buNone/>
              <a:defRPr/>
            </a:pPr>
            <a:endParaRPr lang="de-DE" altLang="de-DE" sz="900" dirty="0"/>
          </a:p>
        </p:txBody>
      </p:sp>
      <p:sp>
        <p:nvSpPr>
          <p:cNvPr id="37898" name="Textfeld 2"/>
          <p:cNvSpPr txBox="1">
            <a:spLocks noChangeArrowheads="1"/>
          </p:cNvSpPr>
          <p:nvPr/>
        </p:nvSpPr>
        <p:spPr bwMode="auto">
          <a:xfrm>
            <a:off x="250825" y="889238"/>
            <a:ext cx="10664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800" b="1" dirty="0">
                <a:latin typeface="+mj-lt"/>
              </a:rPr>
              <a:t>Ablauf:</a:t>
            </a:r>
          </a:p>
        </p:txBody>
      </p:sp>
      <p:pic>
        <p:nvPicPr>
          <p:cNvPr id="3" name="Grafik 2"/>
          <p:cNvPicPr>
            <a:picLocks noChangeAspect="1"/>
          </p:cNvPicPr>
          <p:nvPr/>
        </p:nvPicPr>
        <p:blipFill>
          <a:blip r:embed="rId4"/>
          <a:stretch>
            <a:fillRect/>
          </a:stretch>
        </p:blipFill>
        <p:spPr>
          <a:xfrm>
            <a:off x="549891" y="790371"/>
            <a:ext cx="2910197" cy="1507997"/>
          </a:xfrm>
          <a:prstGeom prst="rect">
            <a:avLst/>
          </a:prstGeom>
        </p:spPr>
      </p:pic>
      <p:pic>
        <p:nvPicPr>
          <p:cNvPr id="4" name="Grafik 3"/>
          <p:cNvPicPr>
            <a:picLocks noChangeAspect="1"/>
          </p:cNvPicPr>
          <p:nvPr/>
        </p:nvPicPr>
        <p:blipFill>
          <a:blip r:embed="rId5"/>
          <a:stretch>
            <a:fillRect/>
          </a:stretch>
        </p:blipFill>
        <p:spPr>
          <a:xfrm>
            <a:off x="522164" y="2223999"/>
            <a:ext cx="2908044" cy="1505843"/>
          </a:xfrm>
          <a:prstGeom prst="rect">
            <a:avLst/>
          </a:prstGeom>
        </p:spPr>
      </p:pic>
      <p:pic>
        <p:nvPicPr>
          <p:cNvPr id="5" name="Grafik 4"/>
          <p:cNvPicPr>
            <a:picLocks noChangeAspect="1"/>
          </p:cNvPicPr>
          <p:nvPr/>
        </p:nvPicPr>
        <p:blipFill>
          <a:blip r:embed="rId5"/>
          <a:stretch>
            <a:fillRect/>
          </a:stretch>
        </p:blipFill>
        <p:spPr>
          <a:xfrm>
            <a:off x="549891" y="3657627"/>
            <a:ext cx="2908044" cy="1505843"/>
          </a:xfrm>
          <a:prstGeom prst="rect">
            <a:avLst/>
          </a:prstGeom>
        </p:spPr>
      </p:pic>
      <p:sp>
        <p:nvSpPr>
          <p:cNvPr id="7" name="Textfeld 6"/>
          <p:cNvSpPr txBox="1"/>
          <p:nvPr/>
        </p:nvSpPr>
        <p:spPr>
          <a:xfrm>
            <a:off x="1165120" y="1150908"/>
            <a:ext cx="1802423" cy="715581"/>
          </a:xfrm>
          <a:prstGeom prst="rect">
            <a:avLst/>
          </a:prstGeom>
          <a:noFill/>
        </p:spPr>
        <p:txBody>
          <a:bodyPr wrap="square" rtlCol="0">
            <a:spAutoFit/>
          </a:bodyPr>
          <a:lstStyle/>
          <a:p>
            <a:pPr algn="ctr"/>
            <a:r>
              <a:rPr lang="de-DE" dirty="0" smtClean="0"/>
              <a:t>Arbeitgeber oder </a:t>
            </a:r>
            <a:r>
              <a:rPr lang="de-DE" dirty="0"/>
              <a:t>BR erstattet </a:t>
            </a:r>
            <a:r>
              <a:rPr lang="de-DE" dirty="0" err="1"/>
              <a:t>KuG</a:t>
            </a:r>
            <a:r>
              <a:rPr lang="de-DE" dirty="0"/>
              <a:t>-Anzeige bei Agentur für Arbeit</a:t>
            </a:r>
          </a:p>
        </p:txBody>
      </p:sp>
      <p:sp>
        <p:nvSpPr>
          <p:cNvPr id="8" name="Textfeld 7"/>
          <p:cNvSpPr txBox="1"/>
          <p:nvPr/>
        </p:nvSpPr>
        <p:spPr>
          <a:xfrm>
            <a:off x="1165120" y="2727812"/>
            <a:ext cx="1622131" cy="507831"/>
          </a:xfrm>
          <a:prstGeom prst="rect">
            <a:avLst/>
          </a:prstGeom>
          <a:noFill/>
        </p:spPr>
        <p:txBody>
          <a:bodyPr wrap="square" rtlCol="0">
            <a:spAutoFit/>
          </a:bodyPr>
          <a:lstStyle/>
          <a:p>
            <a:pPr algn="ctr"/>
            <a:r>
              <a:rPr lang="de-DE" dirty="0"/>
              <a:t>Agentur für Arbeit prüft Anzeige</a:t>
            </a:r>
          </a:p>
        </p:txBody>
      </p:sp>
      <p:sp>
        <p:nvSpPr>
          <p:cNvPr id="9" name="Textfeld 8"/>
          <p:cNvSpPr txBox="1"/>
          <p:nvPr/>
        </p:nvSpPr>
        <p:spPr>
          <a:xfrm>
            <a:off x="858152" y="3991570"/>
            <a:ext cx="2416358" cy="715581"/>
          </a:xfrm>
          <a:prstGeom prst="rect">
            <a:avLst/>
          </a:prstGeom>
          <a:noFill/>
        </p:spPr>
        <p:txBody>
          <a:bodyPr wrap="square" rtlCol="0">
            <a:spAutoFit/>
          </a:bodyPr>
          <a:lstStyle/>
          <a:p>
            <a:pPr algn="ctr"/>
            <a:r>
              <a:rPr lang="de-DE" dirty="0"/>
              <a:t>Agentur für Arbeit erteilt Anerkennungsbescheid über Gewährung von </a:t>
            </a:r>
            <a:r>
              <a:rPr lang="de-DE" dirty="0" err="1" smtClean="0"/>
              <a:t>Kug</a:t>
            </a:r>
            <a:endParaRPr lang="de-DE" dirty="0"/>
          </a:p>
        </p:txBody>
      </p:sp>
    </p:spTree>
    <p:extLst>
      <p:ext uri="{BB962C8B-B14F-4D97-AF65-F5344CB8AC3E}">
        <p14:creationId xmlns:p14="http://schemas.microsoft.com/office/powerpoint/2010/main" val="40936239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2370" y="276668"/>
            <a:ext cx="8642349" cy="454025"/>
          </a:xfrm>
        </p:spPr>
        <p:txBody>
          <a:bodyPr/>
          <a:lstStyle/>
          <a:p>
            <a:r>
              <a:rPr lang="de-DE" sz="3200" dirty="0"/>
              <a:t>2. Antrag auf </a:t>
            </a:r>
            <a:r>
              <a:rPr lang="de-DE" sz="3200" dirty="0" err="1"/>
              <a:t>kurzarbeitergeld</a:t>
            </a:r>
            <a:r>
              <a:rPr lang="de-DE" sz="3200" dirty="0"/>
              <a:t> </a:t>
            </a:r>
          </a:p>
        </p:txBody>
      </p:sp>
      <p:sp>
        <p:nvSpPr>
          <p:cNvPr id="3" name="Inhaltsplatzhalter 2"/>
          <p:cNvSpPr>
            <a:spLocks noGrp="1"/>
          </p:cNvSpPr>
          <p:nvPr>
            <p:ph idx="1"/>
          </p:nvPr>
        </p:nvSpPr>
        <p:spPr>
          <a:xfrm>
            <a:off x="250824" y="975946"/>
            <a:ext cx="8038598" cy="3855087"/>
          </a:xfrm>
        </p:spPr>
        <p:txBody>
          <a:bodyPr>
            <a:normAutofit/>
          </a:bodyPr>
          <a:lstStyle/>
          <a:p>
            <a:pPr marL="1350" indent="0">
              <a:buNone/>
            </a:pPr>
            <a:r>
              <a:rPr lang="de-DE" dirty="0" smtClean="0">
                <a:latin typeface="+mn-lt"/>
              </a:rPr>
              <a:t>Zweite Stufe des Verfahrens bei der Agentur für Arbeit ist der Antrag auf </a:t>
            </a:r>
            <a:r>
              <a:rPr lang="de-DE" dirty="0" err="1" smtClean="0">
                <a:latin typeface="+mn-lt"/>
              </a:rPr>
              <a:t>Kug</a:t>
            </a:r>
            <a:r>
              <a:rPr lang="de-DE" dirty="0" smtClean="0">
                <a:latin typeface="+mn-lt"/>
              </a:rPr>
              <a:t> (Leistungsantrag), geregelt in den §§ 323 ff SGB III:</a:t>
            </a:r>
          </a:p>
          <a:p>
            <a:r>
              <a:rPr lang="de-DE" dirty="0">
                <a:latin typeface="+mn-lt"/>
              </a:rPr>
              <a:t>Das </a:t>
            </a:r>
            <a:r>
              <a:rPr lang="de-DE" dirty="0" err="1" smtClean="0">
                <a:latin typeface="+mn-lt"/>
              </a:rPr>
              <a:t>Kug</a:t>
            </a:r>
            <a:r>
              <a:rPr lang="de-DE" dirty="0" smtClean="0">
                <a:latin typeface="+mn-lt"/>
              </a:rPr>
              <a:t> </a:t>
            </a:r>
            <a:r>
              <a:rPr lang="de-DE" dirty="0">
                <a:latin typeface="+mn-lt"/>
              </a:rPr>
              <a:t>wird auf Antrag für den jeweiligen Anspruchszeitraum (Kalendermonat</a:t>
            </a:r>
            <a:r>
              <a:rPr lang="de-DE" dirty="0" smtClean="0">
                <a:latin typeface="+mn-lt"/>
              </a:rPr>
              <a:t>) nachträglich </a:t>
            </a:r>
            <a:r>
              <a:rPr lang="de-DE" dirty="0">
                <a:latin typeface="+mn-lt"/>
              </a:rPr>
              <a:t>gewährt</a:t>
            </a:r>
            <a:r>
              <a:rPr lang="de-DE" dirty="0" smtClean="0">
                <a:latin typeface="+mn-lt"/>
              </a:rPr>
              <a:t>.</a:t>
            </a:r>
          </a:p>
          <a:p>
            <a:r>
              <a:rPr lang="de-DE" dirty="0">
                <a:latin typeface="+mn-lt"/>
              </a:rPr>
              <a:t>E</a:t>
            </a:r>
            <a:r>
              <a:rPr lang="de-DE" dirty="0" smtClean="0">
                <a:latin typeface="+mn-lt"/>
              </a:rPr>
              <a:t>s </a:t>
            </a:r>
            <a:r>
              <a:rPr lang="de-DE" dirty="0">
                <a:latin typeface="+mn-lt"/>
              </a:rPr>
              <a:t>ist </a:t>
            </a:r>
            <a:r>
              <a:rPr lang="de-DE" dirty="0" smtClean="0">
                <a:latin typeface="+mn-lt"/>
              </a:rPr>
              <a:t>nachträglich </a:t>
            </a:r>
            <a:r>
              <a:rPr lang="de-DE" dirty="0">
                <a:latin typeface="+mn-lt"/>
              </a:rPr>
              <a:t>zu beantragen; § 324 Abs. 2 S. 2 SGB </a:t>
            </a:r>
            <a:r>
              <a:rPr lang="de-DE" dirty="0" smtClean="0">
                <a:latin typeface="+mn-lt"/>
              </a:rPr>
              <a:t>III.</a:t>
            </a:r>
          </a:p>
          <a:p>
            <a:r>
              <a:rPr lang="de-DE" dirty="0" smtClean="0">
                <a:latin typeface="+mn-lt"/>
              </a:rPr>
              <a:t>Es </a:t>
            </a:r>
            <a:r>
              <a:rPr lang="de-DE" dirty="0">
                <a:latin typeface="+mn-lt"/>
              </a:rPr>
              <a:t>gilt jedoch eine Ausschlussfrist von drei </a:t>
            </a:r>
            <a:r>
              <a:rPr lang="de-DE" dirty="0" smtClean="0">
                <a:latin typeface="+mn-lt"/>
              </a:rPr>
              <a:t>Kalendermonaten.</a:t>
            </a:r>
            <a:r>
              <a:rPr lang="de-DE" dirty="0">
                <a:latin typeface="+mn-lt"/>
              </a:rPr>
              <a:t> </a:t>
            </a:r>
            <a:r>
              <a:rPr lang="de-DE" dirty="0" smtClean="0">
                <a:latin typeface="+mn-lt"/>
              </a:rPr>
              <a:t>Sie beginnt </a:t>
            </a:r>
            <a:r>
              <a:rPr lang="de-DE" altLang="de-DE" dirty="0">
                <a:latin typeface="+mn-lt"/>
              </a:rPr>
              <a:t>mit Ablauf des Kalendermonats, für den das </a:t>
            </a:r>
            <a:r>
              <a:rPr lang="de-DE" altLang="de-DE" dirty="0" err="1" smtClean="0">
                <a:latin typeface="+mn-lt"/>
              </a:rPr>
              <a:t>Kug</a:t>
            </a:r>
            <a:r>
              <a:rPr lang="de-DE" altLang="de-DE" dirty="0" smtClean="0">
                <a:latin typeface="+mn-lt"/>
              </a:rPr>
              <a:t> </a:t>
            </a:r>
            <a:r>
              <a:rPr lang="de-DE" altLang="de-DE" dirty="0">
                <a:latin typeface="+mn-lt"/>
              </a:rPr>
              <a:t>gezahlt werden soll, </a:t>
            </a:r>
            <a:r>
              <a:rPr lang="de-DE" altLang="de-DE" dirty="0" smtClean="0">
                <a:latin typeface="+mn-lt"/>
              </a:rPr>
              <a:t>§ </a:t>
            </a:r>
            <a:r>
              <a:rPr lang="de-DE" altLang="de-DE" dirty="0">
                <a:latin typeface="+mn-lt"/>
              </a:rPr>
              <a:t>325 Abs. 3 SGB III. </a:t>
            </a:r>
            <a:endParaRPr lang="de-DE" altLang="de-DE" dirty="0" smtClean="0">
              <a:latin typeface="+mn-lt"/>
            </a:endParaRPr>
          </a:p>
          <a:p>
            <a:pPr marL="1350" indent="0">
              <a:buNone/>
            </a:pPr>
            <a:r>
              <a:rPr lang="de-DE" altLang="de-DE" b="1" dirty="0" smtClean="0">
                <a:latin typeface="+mn-lt"/>
              </a:rPr>
              <a:t>Beispiel:</a:t>
            </a:r>
          </a:p>
          <a:p>
            <a:pPr marL="1350" indent="0">
              <a:buNone/>
            </a:pPr>
            <a:r>
              <a:rPr lang="de-DE" altLang="de-DE" dirty="0" smtClean="0">
                <a:latin typeface="+mn-lt"/>
              </a:rPr>
              <a:t>Leistungsantrag für den Monat: 	März</a:t>
            </a:r>
          </a:p>
          <a:p>
            <a:pPr marL="1350" indent="0">
              <a:buNone/>
            </a:pPr>
            <a:r>
              <a:rPr lang="de-DE" altLang="de-DE" dirty="0" smtClean="0">
                <a:latin typeface="+mn-lt"/>
              </a:rPr>
              <a:t>Ende der Ausschlussfrist:		30. Juni</a:t>
            </a:r>
          </a:p>
          <a:p>
            <a:pPr marL="1350" indent="0">
              <a:buNone/>
            </a:pPr>
            <a:r>
              <a:rPr lang="de-DE" altLang="de-DE" dirty="0" smtClean="0">
                <a:latin typeface="+mn-lt"/>
              </a:rPr>
              <a:t>Zu beachten sind die Regeln zur Fristenberechnung aus § 26 SGB X.</a:t>
            </a:r>
            <a:endParaRPr lang="de-DE" altLang="de-DE" dirty="0">
              <a:latin typeface="+mn-lt"/>
            </a:endParaRPr>
          </a:p>
          <a:p>
            <a:endParaRPr lang="de-DE" altLang="de-DE" dirty="0"/>
          </a:p>
          <a:p>
            <a:pPr marL="1350" indent="0">
              <a:buNone/>
            </a:pPr>
            <a:endParaRPr lang="de-DE" dirty="0" smtClean="0"/>
          </a:p>
          <a:p>
            <a:endParaRPr lang="de-DE" dirty="0" smtClean="0"/>
          </a:p>
          <a:p>
            <a:endParaRPr lang="de-DE" dirty="0"/>
          </a:p>
        </p:txBody>
      </p:sp>
    </p:spTree>
    <p:extLst>
      <p:ext uri="{BB962C8B-B14F-4D97-AF65-F5344CB8AC3E}">
        <p14:creationId xmlns:p14="http://schemas.microsoft.com/office/powerpoint/2010/main" val="41215343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Inhaltsplatzhalter 2"/>
          <p:cNvSpPr>
            <a:spLocks noGrp="1"/>
          </p:cNvSpPr>
          <p:nvPr>
            <p:ph idx="1"/>
          </p:nvPr>
        </p:nvSpPr>
        <p:spPr>
          <a:xfrm>
            <a:off x="4680793" y="1297286"/>
            <a:ext cx="4041176" cy="2931814"/>
          </a:xfrm>
        </p:spPr>
        <p:txBody>
          <a:bodyPr>
            <a:noAutofit/>
          </a:bodyPr>
          <a:lstStyle/>
          <a:p>
            <a:pPr marL="0" indent="0">
              <a:buNone/>
              <a:defRPr/>
            </a:pPr>
            <a:r>
              <a:rPr lang="de-DE" altLang="de-DE" b="0" dirty="0" smtClean="0">
                <a:latin typeface="+mn-lt"/>
              </a:rPr>
              <a:t>			</a:t>
            </a:r>
            <a:r>
              <a:rPr lang="de-DE" altLang="de-DE" dirty="0" smtClean="0">
                <a:latin typeface="+mn-lt"/>
              </a:rPr>
              <a:t>         	        </a:t>
            </a:r>
            <a:r>
              <a:rPr lang="de-DE" altLang="de-DE" b="1" dirty="0" smtClean="0">
                <a:latin typeface="+mn-lt"/>
              </a:rPr>
              <a:t>Anforderungen: </a:t>
            </a:r>
          </a:p>
          <a:p>
            <a:pPr marL="285750" indent="-285750">
              <a:buFont typeface="Arial" panose="020B0604020202020204" pitchFamily="34" charset="0"/>
              <a:buChar char="•"/>
              <a:defRPr/>
            </a:pPr>
            <a:r>
              <a:rPr lang="de-DE" altLang="de-DE" dirty="0" smtClean="0">
                <a:latin typeface="+mn-lt"/>
              </a:rPr>
              <a:t>schriftlich </a:t>
            </a:r>
            <a:endParaRPr lang="de-DE" altLang="de-DE" dirty="0">
              <a:latin typeface="+mn-lt"/>
            </a:endParaRPr>
          </a:p>
          <a:p>
            <a:pPr marL="285750" indent="-285750">
              <a:buFont typeface="Arial" panose="020B0604020202020204" pitchFamily="34" charset="0"/>
              <a:buChar char="•"/>
              <a:defRPr/>
            </a:pPr>
            <a:r>
              <a:rPr lang="de-DE" altLang="de-DE" dirty="0" smtClean="0">
                <a:latin typeface="+mn-lt"/>
              </a:rPr>
              <a:t>zuständig</a:t>
            </a:r>
            <a:r>
              <a:rPr lang="de-DE" altLang="de-DE" dirty="0">
                <a:latin typeface="+mn-lt"/>
              </a:rPr>
              <a:t>: Agentur für Arbeit am Sitz der    </a:t>
            </a:r>
            <a:r>
              <a:rPr lang="de-DE" altLang="de-DE" dirty="0" smtClean="0">
                <a:latin typeface="+mn-lt"/>
              </a:rPr>
              <a:t>Lohnabrechnungsstelle</a:t>
            </a:r>
          </a:p>
          <a:p>
            <a:pPr marL="285750" indent="-285750">
              <a:buFont typeface="Arial" panose="020B0604020202020204" pitchFamily="34" charset="0"/>
              <a:buChar char="•"/>
              <a:defRPr/>
            </a:pPr>
            <a:r>
              <a:rPr lang="de-DE" altLang="de-DE" b="1" dirty="0" smtClean="0">
                <a:latin typeface="+mn-lt"/>
              </a:rPr>
              <a:t>Ausschlussfrist: </a:t>
            </a:r>
            <a:r>
              <a:rPr lang="de-DE" altLang="de-DE" dirty="0">
                <a:latin typeface="+mn-lt"/>
              </a:rPr>
              <a:t>3 </a:t>
            </a:r>
            <a:r>
              <a:rPr lang="de-DE" altLang="de-DE" dirty="0" smtClean="0">
                <a:latin typeface="+mn-lt"/>
              </a:rPr>
              <a:t>Kalendermonate</a:t>
            </a:r>
          </a:p>
          <a:p>
            <a:pPr marL="285750" indent="-285750">
              <a:buFont typeface="Arial" panose="020B0604020202020204" pitchFamily="34" charset="0"/>
              <a:buChar char="•"/>
              <a:defRPr/>
            </a:pPr>
            <a:r>
              <a:rPr lang="de-DE" altLang="de-DE" dirty="0" smtClean="0">
                <a:latin typeface="+mn-lt"/>
              </a:rPr>
              <a:t>Fristbeginn </a:t>
            </a:r>
            <a:r>
              <a:rPr lang="de-DE" altLang="de-DE" dirty="0">
                <a:latin typeface="+mn-lt"/>
              </a:rPr>
              <a:t>mit Ablauf des Kalendermonats, für den Kurzarbeitergeld beantragt  </a:t>
            </a:r>
            <a:r>
              <a:rPr lang="de-DE" altLang="de-DE" dirty="0" smtClean="0">
                <a:latin typeface="+mn-lt"/>
              </a:rPr>
              <a:t>wird</a:t>
            </a:r>
            <a:endParaRPr lang="de-DE" altLang="de-DE" dirty="0">
              <a:latin typeface="+mn-lt"/>
            </a:endParaRPr>
          </a:p>
        </p:txBody>
      </p:sp>
      <p:sp>
        <p:nvSpPr>
          <p:cNvPr id="38916" name="Foliennummernplatzhalter 3"/>
          <p:cNvSpPr>
            <a:spLocks noGrp="1"/>
          </p:cNvSpPr>
          <p:nvPr>
            <p:ph type="sldNum" sz="quarter" idx="13"/>
          </p:nvPr>
        </p:nvSpPr>
        <p:spPr>
          <a:solidFill>
            <a:srgbClr val="FF0000"/>
          </a:solidFill>
        </p:spPr>
        <p:txBody>
          <a:bodyPr/>
          <a:lstStyle>
            <a:lvl1pPr>
              <a:defRPr sz="1800">
                <a:solidFill>
                  <a:schemeClr val="tx1"/>
                </a:solidFill>
                <a:latin typeface="Arial" panose="020B0604020202020204" pitchFamily="34" charset="0"/>
              </a:defRPr>
            </a:lvl1pPr>
            <a:lvl2pPr marL="557213" indent="-214313">
              <a:defRPr sz="1800">
                <a:solidFill>
                  <a:schemeClr val="tx1"/>
                </a:solidFill>
                <a:latin typeface="Arial" panose="020B0604020202020204" pitchFamily="34" charset="0"/>
              </a:defRPr>
            </a:lvl2pPr>
            <a:lvl3pPr marL="857250" indent="-171450">
              <a:defRPr sz="1800">
                <a:solidFill>
                  <a:schemeClr val="tx1"/>
                </a:solidFill>
                <a:latin typeface="Arial" panose="020B0604020202020204" pitchFamily="34" charset="0"/>
              </a:defRPr>
            </a:lvl3pPr>
            <a:lvl4pPr marL="1200150" indent="-171450">
              <a:defRPr sz="1800">
                <a:solidFill>
                  <a:schemeClr val="tx1"/>
                </a:solidFill>
                <a:latin typeface="Arial" panose="020B0604020202020204" pitchFamily="34" charset="0"/>
              </a:defRPr>
            </a:lvl4pPr>
            <a:lvl5pPr marL="1543050" indent="-171450">
              <a:defRPr sz="1800">
                <a:solidFill>
                  <a:schemeClr val="tx1"/>
                </a:solidFill>
                <a:latin typeface="Arial" panose="020B0604020202020204" pitchFamily="34" charset="0"/>
              </a:defRPr>
            </a:lvl5pPr>
            <a:lvl6pPr marL="1885950" indent="-171450" eaLnBrk="0" fontAlgn="base" hangingPunct="0">
              <a:spcBef>
                <a:spcPct val="0"/>
              </a:spcBef>
              <a:spcAft>
                <a:spcPct val="0"/>
              </a:spcAft>
              <a:defRPr sz="1800">
                <a:solidFill>
                  <a:schemeClr val="tx1"/>
                </a:solidFill>
                <a:latin typeface="Arial" panose="020B0604020202020204" pitchFamily="34" charset="0"/>
              </a:defRPr>
            </a:lvl6pPr>
            <a:lvl7pPr marL="2228850" indent="-171450" eaLnBrk="0" fontAlgn="base" hangingPunct="0">
              <a:spcBef>
                <a:spcPct val="0"/>
              </a:spcBef>
              <a:spcAft>
                <a:spcPct val="0"/>
              </a:spcAft>
              <a:defRPr sz="1800">
                <a:solidFill>
                  <a:schemeClr val="tx1"/>
                </a:solidFill>
                <a:latin typeface="Arial" panose="020B0604020202020204" pitchFamily="34" charset="0"/>
              </a:defRPr>
            </a:lvl7pPr>
            <a:lvl8pPr marL="2571750" indent="-171450" eaLnBrk="0" fontAlgn="base" hangingPunct="0">
              <a:spcBef>
                <a:spcPct val="0"/>
              </a:spcBef>
              <a:spcAft>
                <a:spcPct val="0"/>
              </a:spcAft>
              <a:defRPr sz="1800">
                <a:solidFill>
                  <a:schemeClr val="tx1"/>
                </a:solidFill>
                <a:latin typeface="Arial" panose="020B0604020202020204" pitchFamily="34" charset="0"/>
              </a:defRPr>
            </a:lvl8pPr>
            <a:lvl9pPr marL="2914650" indent="-171450" eaLnBrk="0" fontAlgn="base" hangingPunct="0">
              <a:spcBef>
                <a:spcPct val="0"/>
              </a:spcBef>
              <a:spcAft>
                <a:spcPct val="0"/>
              </a:spcAft>
              <a:defRPr sz="1800">
                <a:solidFill>
                  <a:schemeClr val="tx1"/>
                </a:solidFill>
                <a:latin typeface="Arial" panose="020B0604020202020204" pitchFamily="34" charset="0"/>
              </a:defRPr>
            </a:lvl9pPr>
          </a:lstStyle>
          <a:p>
            <a:fld id="{1869124A-906B-4C4E-9674-AF3B9080962C}" type="slidenum">
              <a:rPr lang="de-DE" altLang="de-DE" sz="675">
                <a:solidFill>
                  <a:schemeClr val="bg1"/>
                </a:solidFill>
              </a:rPr>
              <a:pPr/>
              <a:t>76</a:t>
            </a:fld>
            <a:endParaRPr lang="de-DE" altLang="de-DE" sz="675"/>
          </a:p>
        </p:txBody>
      </p:sp>
      <p:sp>
        <p:nvSpPr>
          <p:cNvPr id="38917" name="Fußzeilenplatzhalter 4"/>
          <p:cNvSpPr>
            <a:spLocks noGrp="1"/>
          </p:cNvSpPr>
          <p:nvPr>
            <p:ph type="ftr" sz="quarter" idx="14"/>
          </p:nvPr>
        </p:nvSpPr>
        <p:spPr>
          <a:solidFill>
            <a:srgbClr val="FF0000"/>
          </a:solidFill>
        </p:spPr>
        <p:txBody>
          <a:bodyPr/>
          <a:lstStyle>
            <a:lvl1pPr>
              <a:defRPr sz="1800">
                <a:solidFill>
                  <a:schemeClr val="tx1"/>
                </a:solidFill>
                <a:latin typeface="Arial" panose="020B0604020202020204" pitchFamily="34" charset="0"/>
              </a:defRPr>
            </a:lvl1pPr>
            <a:lvl2pPr marL="557213" indent="-214313">
              <a:defRPr sz="1800">
                <a:solidFill>
                  <a:schemeClr val="tx1"/>
                </a:solidFill>
                <a:latin typeface="Arial" panose="020B0604020202020204" pitchFamily="34" charset="0"/>
              </a:defRPr>
            </a:lvl2pPr>
            <a:lvl3pPr marL="857250" indent="-171450">
              <a:defRPr sz="1800">
                <a:solidFill>
                  <a:schemeClr val="tx1"/>
                </a:solidFill>
                <a:latin typeface="Arial" panose="020B0604020202020204" pitchFamily="34" charset="0"/>
              </a:defRPr>
            </a:lvl3pPr>
            <a:lvl4pPr marL="1200150" indent="-171450">
              <a:defRPr sz="1800">
                <a:solidFill>
                  <a:schemeClr val="tx1"/>
                </a:solidFill>
                <a:latin typeface="Arial" panose="020B0604020202020204" pitchFamily="34" charset="0"/>
              </a:defRPr>
            </a:lvl4pPr>
            <a:lvl5pPr marL="1543050" indent="-171450">
              <a:defRPr sz="1800">
                <a:solidFill>
                  <a:schemeClr val="tx1"/>
                </a:solidFill>
                <a:latin typeface="Arial" panose="020B0604020202020204" pitchFamily="34" charset="0"/>
              </a:defRPr>
            </a:lvl5pPr>
            <a:lvl6pPr marL="1885950" indent="-171450" eaLnBrk="0" fontAlgn="base" hangingPunct="0">
              <a:spcBef>
                <a:spcPct val="0"/>
              </a:spcBef>
              <a:spcAft>
                <a:spcPct val="0"/>
              </a:spcAft>
              <a:defRPr sz="1800">
                <a:solidFill>
                  <a:schemeClr val="tx1"/>
                </a:solidFill>
                <a:latin typeface="Arial" panose="020B0604020202020204" pitchFamily="34" charset="0"/>
              </a:defRPr>
            </a:lvl6pPr>
            <a:lvl7pPr marL="2228850" indent="-171450" eaLnBrk="0" fontAlgn="base" hangingPunct="0">
              <a:spcBef>
                <a:spcPct val="0"/>
              </a:spcBef>
              <a:spcAft>
                <a:spcPct val="0"/>
              </a:spcAft>
              <a:defRPr sz="1800">
                <a:solidFill>
                  <a:schemeClr val="tx1"/>
                </a:solidFill>
                <a:latin typeface="Arial" panose="020B0604020202020204" pitchFamily="34" charset="0"/>
              </a:defRPr>
            </a:lvl7pPr>
            <a:lvl8pPr marL="2571750" indent="-171450" eaLnBrk="0" fontAlgn="base" hangingPunct="0">
              <a:spcBef>
                <a:spcPct val="0"/>
              </a:spcBef>
              <a:spcAft>
                <a:spcPct val="0"/>
              </a:spcAft>
              <a:defRPr sz="1800">
                <a:solidFill>
                  <a:schemeClr val="tx1"/>
                </a:solidFill>
                <a:latin typeface="Arial" panose="020B0604020202020204" pitchFamily="34" charset="0"/>
              </a:defRPr>
            </a:lvl8pPr>
            <a:lvl9pPr marL="2914650" indent="-171450" eaLnBrk="0" fontAlgn="base" hangingPunct="0">
              <a:spcBef>
                <a:spcPct val="0"/>
              </a:spcBef>
              <a:spcAft>
                <a:spcPct val="0"/>
              </a:spcAft>
              <a:defRPr sz="1800">
                <a:solidFill>
                  <a:schemeClr val="tx1"/>
                </a:solidFill>
                <a:latin typeface="Arial" panose="020B0604020202020204" pitchFamily="34" charset="0"/>
              </a:defRPr>
            </a:lvl9pPr>
          </a:lstStyle>
          <a:p>
            <a:r>
              <a:rPr lang="de-DE" altLang="de-DE" sz="750" dirty="0">
                <a:solidFill>
                  <a:schemeClr val="bg1"/>
                </a:solidFill>
              </a:rPr>
              <a:t>IG Metall, FB Betriebspolitik, FB Sozialpolitik</a:t>
            </a:r>
          </a:p>
        </p:txBody>
      </p:sp>
      <p:sp>
        <p:nvSpPr>
          <p:cNvPr id="38919" name="Textfeld 8"/>
          <p:cNvSpPr txBox="1">
            <a:spLocks noChangeArrowheads="1"/>
          </p:cNvSpPr>
          <p:nvPr/>
        </p:nvSpPr>
        <p:spPr bwMode="auto">
          <a:xfrm>
            <a:off x="179389" y="1108942"/>
            <a:ext cx="8242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1800" b="1" dirty="0">
                <a:latin typeface="+mj-lt"/>
              </a:rPr>
              <a:t>Ablauf</a:t>
            </a:r>
            <a:r>
              <a:rPr lang="de-DE" altLang="de-DE" sz="1200" b="1" dirty="0"/>
              <a:t>:</a:t>
            </a:r>
          </a:p>
        </p:txBody>
      </p:sp>
      <p:sp>
        <p:nvSpPr>
          <p:cNvPr id="11" name="Titel 1"/>
          <p:cNvSpPr txBox="1">
            <a:spLocks/>
          </p:cNvSpPr>
          <p:nvPr/>
        </p:nvSpPr>
        <p:spPr>
          <a:xfrm>
            <a:off x="179389" y="207812"/>
            <a:ext cx="3987890" cy="454025"/>
          </a:xfrm>
          <a:prstGeom prst="rect">
            <a:avLst/>
          </a:prstGeom>
        </p:spPr>
        <p:txBody>
          <a:bodyPr/>
          <a:lstStyle>
            <a:lvl1pPr algn="l" defTabSz="685800" rtl="0" eaLnBrk="1" latinLnBrk="0" hangingPunct="1">
              <a:lnSpc>
                <a:spcPct val="90000"/>
              </a:lnSpc>
              <a:spcBef>
                <a:spcPct val="0"/>
              </a:spcBef>
              <a:buNone/>
              <a:defRPr sz="2800" b="1" i="0" kern="1200" cap="all" spc="200" baseline="0">
                <a:solidFill>
                  <a:srgbClr val="E3051B"/>
                </a:solidFill>
                <a:latin typeface="Meta Head IGM Cond Black" panose="02000506030000020004" pitchFamily="2" charset="77"/>
                <a:ea typeface="+mj-ea"/>
                <a:cs typeface="+mj-cs"/>
              </a:defRPr>
            </a:lvl1pPr>
          </a:lstStyle>
          <a:p>
            <a:endParaRPr lang="de-DE" sz="3200" dirty="0"/>
          </a:p>
        </p:txBody>
      </p:sp>
      <p:sp>
        <p:nvSpPr>
          <p:cNvPr id="5" name="Rechteck 4"/>
          <p:cNvSpPr/>
          <p:nvPr/>
        </p:nvSpPr>
        <p:spPr>
          <a:xfrm>
            <a:off x="254415" y="335435"/>
            <a:ext cx="7957600" cy="584775"/>
          </a:xfrm>
          <a:prstGeom prst="rect">
            <a:avLst/>
          </a:prstGeom>
        </p:spPr>
        <p:txBody>
          <a:bodyPr wrap="square">
            <a:spAutoFit/>
          </a:bodyPr>
          <a:lstStyle/>
          <a:p>
            <a:r>
              <a:rPr lang="de-DE" sz="3200" b="1" cap="all">
                <a:solidFill>
                  <a:srgbClr val="E3051B"/>
                </a:solidFill>
                <a:latin typeface="Meta Head IGM Cond Black" panose="02000506030000020004" pitchFamily="2" charset="77"/>
                <a:ea typeface="+mj-ea"/>
                <a:cs typeface="+mj-cs"/>
              </a:rPr>
              <a:t>2. Antrag auf kurzarbeitergeld </a:t>
            </a:r>
            <a:endParaRPr lang="de-DE" sz="2000" b="1" dirty="0"/>
          </a:p>
        </p:txBody>
      </p:sp>
      <p:pic>
        <p:nvPicPr>
          <p:cNvPr id="2" name="Grafik 1"/>
          <p:cNvPicPr>
            <a:picLocks noChangeAspect="1"/>
          </p:cNvPicPr>
          <p:nvPr/>
        </p:nvPicPr>
        <p:blipFill>
          <a:blip r:embed="rId3"/>
          <a:stretch>
            <a:fillRect/>
          </a:stretch>
        </p:blipFill>
        <p:spPr>
          <a:xfrm>
            <a:off x="721698" y="2243850"/>
            <a:ext cx="2914141" cy="1505843"/>
          </a:xfrm>
          <a:prstGeom prst="rect">
            <a:avLst/>
          </a:prstGeom>
        </p:spPr>
      </p:pic>
      <p:pic>
        <p:nvPicPr>
          <p:cNvPr id="3" name="Grafik 2"/>
          <p:cNvPicPr>
            <a:picLocks noChangeAspect="1"/>
          </p:cNvPicPr>
          <p:nvPr/>
        </p:nvPicPr>
        <p:blipFill>
          <a:blip r:embed="rId3"/>
          <a:stretch>
            <a:fillRect/>
          </a:stretch>
        </p:blipFill>
        <p:spPr>
          <a:xfrm>
            <a:off x="727133" y="829109"/>
            <a:ext cx="2914141" cy="1505843"/>
          </a:xfrm>
          <a:prstGeom prst="rect">
            <a:avLst/>
          </a:prstGeom>
        </p:spPr>
      </p:pic>
      <p:pic>
        <p:nvPicPr>
          <p:cNvPr id="4" name="Grafik 3"/>
          <p:cNvPicPr>
            <a:picLocks noChangeAspect="1"/>
          </p:cNvPicPr>
          <p:nvPr/>
        </p:nvPicPr>
        <p:blipFill>
          <a:blip r:embed="rId3"/>
          <a:stretch>
            <a:fillRect/>
          </a:stretch>
        </p:blipFill>
        <p:spPr>
          <a:xfrm>
            <a:off x="727133" y="3714220"/>
            <a:ext cx="2914141" cy="1505843"/>
          </a:xfrm>
          <a:prstGeom prst="rect">
            <a:avLst/>
          </a:prstGeom>
        </p:spPr>
      </p:pic>
      <p:sp>
        <p:nvSpPr>
          <p:cNvPr id="6" name="Textfeld 5"/>
          <p:cNvSpPr txBox="1"/>
          <p:nvPr/>
        </p:nvSpPr>
        <p:spPr>
          <a:xfrm>
            <a:off x="1313507" y="1087482"/>
            <a:ext cx="1763801" cy="715581"/>
          </a:xfrm>
          <a:prstGeom prst="rect">
            <a:avLst/>
          </a:prstGeom>
          <a:noFill/>
        </p:spPr>
        <p:txBody>
          <a:bodyPr wrap="square" rtlCol="0">
            <a:spAutoFit/>
          </a:bodyPr>
          <a:lstStyle/>
          <a:p>
            <a:pPr algn="ctr"/>
            <a:r>
              <a:rPr lang="de-DE" dirty="0"/>
              <a:t>Arbeitgeber errechnet </a:t>
            </a:r>
            <a:r>
              <a:rPr lang="de-DE" dirty="0" err="1"/>
              <a:t>KuG</a:t>
            </a:r>
            <a:r>
              <a:rPr lang="de-DE" dirty="0"/>
              <a:t> und zahlt es an </a:t>
            </a:r>
            <a:r>
              <a:rPr lang="de-DE" dirty="0" err="1"/>
              <a:t>AN</a:t>
            </a:r>
            <a:r>
              <a:rPr lang="de-DE" dirty="0"/>
              <a:t> aus</a:t>
            </a:r>
          </a:p>
        </p:txBody>
      </p:sp>
      <p:sp>
        <p:nvSpPr>
          <p:cNvPr id="7" name="Textfeld 6"/>
          <p:cNvSpPr txBox="1"/>
          <p:nvPr/>
        </p:nvSpPr>
        <p:spPr>
          <a:xfrm>
            <a:off x="1313507" y="2578298"/>
            <a:ext cx="1876485" cy="715581"/>
          </a:xfrm>
          <a:prstGeom prst="rect">
            <a:avLst/>
          </a:prstGeom>
          <a:noFill/>
        </p:spPr>
        <p:txBody>
          <a:bodyPr wrap="square" rtlCol="0">
            <a:spAutoFit/>
          </a:bodyPr>
          <a:lstStyle/>
          <a:p>
            <a:pPr algn="ctr"/>
            <a:r>
              <a:rPr lang="de-DE" dirty="0"/>
              <a:t>Arbeitgeber beantragt nachträglich </a:t>
            </a:r>
            <a:r>
              <a:rPr lang="de-DE" dirty="0" err="1"/>
              <a:t>KuG</a:t>
            </a:r>
            <a:r>
              <a:rPr lang="de-DE" dirty="0"/>
              <a:t> bei Agentur für Arbeit</a:t>
            </a:r>
          </a:p>
        </p:txBody>
      </p:sp>
      <p:sp>
        <p:nvSpPr>
          <p:cNvPr id="8" name="Textfeld 7"/>
          <p:cNvSpPr txBox="1"/>
          <p:nvPr/>
        </p:nvSpPr>
        <p:spPr>
          <a:xfrm>
            <a:off x="1313507" y="4019385"/>
            <a:ext cx="1876485" cy="923330"/>
          </a:xfrm>
          <a:prstGeom prst="rect">
            <a:avLst/>
          </a:prstGeom>
          <a:noFill/>
        </p:spPr>
        <p:txBody>
          <a:bodyPr wrap="square" rtlCol="0">
            <a:spAutoFit/>
          </a:bodyPr>
          <a:lstStyle/>
          <a:p>
            <a:pPr algn="ctr"/>
            <a:r>
              <a:rPr lang="de-DE" dirty="0"/>
              <a:t>Agentur für Arbeit prüft den Antrag und zahlt das </a:t>
            </a:r>
            <a:r>
              <a:rPr lang="de-DE" dirty="0" err="1"/>
              <a:t>KuG</a:t>
            </a:r>
            <a:r>
              <a:rPr lang="de-DE" dirty="0"/>
              <a:t> an Arbeitgeber aus</a:t>
            </a:r>
          </a:p>
        </p:txBody>
      </p:sp>
    </p:spTree>
    <p:extLst>
      <p:ext uri="{BB962C8B-B14F-4D97-AF65-F5344CB8AC3E}">
        <p14:creationId xmlns:p14="http://schemas.microsoft.com/office/powerpoint/2010/main" val="27007213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15142" y="271583"/>
            <a:ext cx="7880644" cy="454025"/>
          </a:xfrm>
        </p:spPr>
        <p:txBody>
          <a:bodyPr/>
          <a:lstStyle/>
          <a:p>
            <a:r>
              <a:rPr lang="de-DE" sz="3200" dirty="0" smtClean="0"/>
              <a:t>Qualifizierung während Kurzarbeit </a:t>
            </a:r>
            <a:r>
              <a:rPr lang="de-DE" dirty="0" smtClean="0"/>
              <a:t/>
            </a:r>
            <a:br>
              <a:rPr lang="de-DE" dirty="0" smtClean="0"/>
            </a:br>
            <a:r>
              <a:rPr lang="de-DE" sz="2000" dirty="0" smtClean="0">
                <a:latin typeface="+mn-lt"/>
              </a:rPr>
              <a:t>-Ist Möglich</a:t>
            </a:r>
            <a:endParaRPr lang="de-DE" sz="2000" dirty="0">
              <a:latin typeface="+mn-lt"/>
            </a:endParaRPr>
          </a:p>
        </p:txBody>
      </p:sp>
      <p:sp>
        <p:nvSpPr>
          <p:cNvPr id="3" name="Inhaltsplatzhalter 2"/>
          <p:cNvSpPr>
            <a:spLocks noGrp="1"/>
          </p:cNvSpPr>
          <p:nvPr>
            <p:ph idx="1"/>
          </p:nvPr>
        </p:nvSpPr>
        <p:spPr>
          <a:xfrm>
            <a:off x="215142" y="1081454"/>
            <a:ext cx="8382428" cy="3720018"/>
          </a:xfrm>
        </p:spPr>
        <p:txBody>
          <a:bodyPr>
            <a:normAutofit fontScale="92500" lnSpcReduction="20000"/>
          </a:bodyPr>
          <a:lstStyle/>
          <a:p>
            <a:pPr marL="1350" indent="0">
              <a:lnSpc>
                <a:spcPct val="110000"/>
              </a:lnSpc>
              <a:buNone/>
            </a:pPr>
            <a:r>
              <a:rPr lang="de-DE" sz="1900" b="1" dirty="0" smtClean="0"/>
              <a:t>Kurzarbeit </a:t>
            </a:r>
            <a:r>
              <a:rPr lang="de-DE" sz="1900" b="1" dirty="0"/>
              <a:t>kann grundsätzlich für die Qualifizierung </a:t>
            </a:r>
            <a:r>
              <a:rPr lang="de-DE" sz="1900" b="1" dirty="0" smtClean="0"/>
              <a:t>von Beschäftigten </a:t>
            </a:r>
            <a:r>
              <a:rPr lang="de-DE" sz="1900" b="1" dirty="0"/>
              <a:t>genutzt werden, wenn </a:t>
            </a:r>
          </a:p>
          <a:p>
            <a:pPr lvl="0">
              <a:lnSpc>
                <a:spcPct val="110000"/>
              </a:lnSpc>
            </a:pPr>
            <a:r>
              <a:rPr lang="de-DE" sz="1900" dirty="0"/>
              <a:t>sich die Ausgestaltung der Qualifizierungsmaßnahme am Arbeitsausfall orientiert und</a:t>
            </a:r>
          </a:p>
          <a:p>
            <a:pPr lvl="0">
              <a:lnSpc>
                <a:spcPct val="110000"/>
              </a:lnSpc>
            </a:pPr>
            <a:r>
              <a:rPr lang="de-DE" sz="1900" dirty="0"/>
              <a:t>überwiegend Inhalte vermittelt werden, die über eine arbeitsplatzbezogene Anpassungsfortbildung hinausgehen und auf dem allgemeinen Arbeitsmarkt verwertbar sind</a:t>
            </a:r>
            <a:r>
              <a:rPr lang="de-DE" sz="1900" dirty="0" smtClean="0"/>
              <a:t>.</a:t>
            </a:r>
          </a:p>
          <a:p>
            <a:pPr lvl="0">
              <a:lnSpc>
                <a:spcPct val="110000"/>
              </a:lnSpc>
            </a:pPr>
            <a:endParaRPr lang="de-DE" sz="1900" dirty="0"/>
          </a:p>
          <a:p>
            <a:pPr marL="1350" indent="0">
              <a:lnSpc>
                <a:spcPct val="110000"/>
              </a:lnSpc>
              <a:buNone/>
              <a:defRPr/>
            </a:pPr>
            <a:r>
              <a:rPr lang="de-DE" altLang="de-DE" sz="1900" b="1" dirty="0" smtClean="0">
                <a:solidFill>
                  <a:srgbClr val="FF0000"/>
                </a:solidFill>
              </a:rPr>
              <a:t>Hinweis:</a:t>
            </a:r>
          </a:p>
          <a:p>
            <a:pPr marL="1350" indent="0">
              <a:lnSpc>
                <a:spcPct val="110000"/>
              </a:lnSpc>
              <a:buNone/>
              <a:defRPr/>
            </a:pPr>
            <a:r>
              <a:rPr lang="de-DE" altLang="de-DE" sz="1900" dirty="0"/>
              <a:t>D</a:t>
            </a:r>
            <a:r>
              <a:rPr lang="de-DE" altLang="de-DE" sz="1900" dirty="0" smtClean="0"/>
              <a:t>er </a:t>
            </a:r>
            <a:r>
              <a:rPr lang="de-DE" altLang="de-DE" sz="1900" dirty="0"/>
              <a:t>Arbeitsausfall während der Dauer der Qualifizierung </a:t>
            </a:r>
            <a:r>
              <a:rPr lang="de-DE" altLang="de-DE" sz="1900" dirty="0" smtClean="0"/>
              <a:t>muss weiterhin </a:t>
            </a:r>
            <a:r>
              <a:rPr lang="de-DE" altLang="de-DE" sz="1900" dirty="0"/>
              <a:t>auf wirtschaftlichen </a:t>
            </a:r>
            <a:r>
              <a:rPr lang="de-DE" altLang="de-DE" sz="1900" dirty="0" smtClean="0"/>
              <a:t>Gründen beruhen. </a:t>
            </a:r>
            <a:r>
              <a:rPr lang="de-DE" altLang="de-DE" sz="1900" dirty="0"/>
              <a:t>Der </a:t>
            </a:r>
            <a:r>
              <a:rPr lang="de-DE" altLang="de-DE" sz="1900" dirty="0" smtClean="0"/>
              <a:t>Arbeitgeber muss darlegen</a:t>
            </a:r>
            <a:r>
              <a:rPr lang="de-DE" altLang="de-DE" sz="1900" dirty="0"/>
              <a:t>, dass die Kurzarbeit </a:t>
            </a:r>
            <a:r>
              <a:rPr lang="de-DE" altLang="de-DE" sz="1900" u="sng" dirty="0"/>
              <a:t>nicht wegen </a:t>
            </a:r>
            <a:r>
              <a:rPr lang="de-DE" altLang="de-DE" sz="1900" dirty="0"/>
              <a:t>der Qualifizierungsmaßnahme, sondern </a:t>
            </a:r>
            <a:r>
              <a:rPr lang="de-DE" altLang="de-DE" dirty="0"/>
              <a:t>die Qualifizierungsmaßnahme </a:t>
            </a:r>
            <a:r>
              <a:rPr lang="de-DE" altLang="de-DE" u="sng" dirty="0"/>
              <a:t>anlässlich</a:t>
            </a:r>
            <a:r>
              <a:rPr lang="de-DE" altLang="de-DE" dirty="0"/>
              <a:t> der Kurzarbeit durchgeführt wird</a:t>
            </a:r>
            <a:r>
              <a:rPr lang="de-DE" altLang="de-DE" dirty="0" smtClean="0"/>
              <a:t>.</a:t>
            </a:r>
            <a:endParaRPr lang="de-DE" altLang="de-DE" dirty="0"/>
          </a:p>
        </p:txBody>
      </p:sp>
    </p:spTree>
    <p:extLst>
      <p:ext uri="{BB962C8B-B14F-4D97-AF65-F5344CB8AC3E}">
        <p14:creationId xmlns:p14="http://schemas.microsoft.com/office/powerpoint/2010/main" val="2015996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15142" y="232507"/>
            <a:ext cx="8515620" cy="454025"/>
          </a:xfrm>
        </p:spPr>
        <p:txBody>
          <a:bodyPr/>
          <a:lstStyle/>
          <a:p>
            <a:r>
              <a:rPr lang="de-DE" sz="3200" dirty="0" smtClean="0"/>
              <a:t>Qualifizierungsförderung während</a:t>
            </a:r>
            <a:br>
              <a:rPr lang="de-DE" sz="3200" dirty="0" smtClean="0"/>
            </a:br>
            <a:r>
              <a:rPr lang="de-DE" sz="3200" dirty="0" smtClean="0"/>
              <a:t>Kurzarbeit </a:t>
            </a:r>
            <a:endParaRPr lang="de-DE" sz="3200" dirty="0"/>
          </a:p>
        </p:txBody>
      </p:sp>
      <p:sp>
        <p:nvSpPr>
          <p:cNvPr id="3" name="Inhaltsplatzhalter 2"/>
          <p:cNvSpPr>
            <a:spLocks noGrp="1"/>
          </p:cNvSpPr>
          <p:nvPr>
            <p:ph idx="1"/>
          </p:nvPr>
        </p:nvSpPr>
        <p:spPr>
          <a:xfrm>
            <a:off x="152401" y="1161535"/>
            <a:ext cx="8810368" cy="3830595"/>
          </a:xfrm>
        </p:spPr>
        <p:txBody>
          <a:bodyPr>
            <a:noAutofit/>
          </a:bodyPr>
          <a:lstStyle/>
          <a:p>
            <a:pPr marL="1350" indent="0">
              <a:lnSpc>
                <a:spcPct val="120000"/>
              </a:lnSpc>
              <a:spcBef>
                <a:spcPts val="0"/>
              </a:spcBef>
              <a:buNone/>
            </a:pPr>
            <a:r>
              <a:rPr lang="de-DE" b="1" dirty="0" smtClean="0"/>
              <a:t>Qualifizierung </a:t>
            </a:r>
            <a:r>
              <a:rPr lang="de-DE" b="1" dirty="0"/>
              <a:t>während der Kurzarbeit kann nach </a:t>
            </a:r>
            <a:r>
              <a:rPr lang="de-DE" b="1" dirty="0" smtClean="0"/>
              <a:t>§ 82 </a:t>
            </a:r>
            <a:r>
              <a:rPr lang="de-DE" b="1" dirty="0"/>
              <a:t>SGB III grundsätzlich gefördert werden, </a:t>
            </a:r>
            <a:r>
              <a:rPr lang="de-DE" b="1" dirty="0" smtClean="0"/>
              <a:t>wenn die Fördervoraussetzungen des § 82 SGB III erfüllt sind. D.h. wenn die Qualifizierung</a:t>
            </a:r>
            <a:endParaRPr lang="de-DE" b="1" dirty="0"/>
          </a:p>
          <a:p>
            <a:pPr>
              <a:lnSpc>
                <a:spcPct val="120000"/>
              </a:lnSpc>
              <a:spcBef>
                <a:spcPts val="0"/>
              </a:spcBef>
            </a:pPr>
            <a:r>
              <a:rPr lang="de-DE" dirty="0" smtClean="0"/>
              <a:t>von </a:t>
            </a:r>
            <a:r>
              <a:rPr lang="de-DE" dirty="0"/>
              <a:t>einem zugelassenen Träger durchgeführt wird,</a:t>
            </a:r>
          </a:p>
          <a:p>
            <a:pPr>
              <a:lnSpc>
                <a:spcPct val="120000"/>
              </a:lnSpc>
              <a:spcBef>
                <a:spcPts val="0"/>
              </a:spcBef>
            </a:pPr>
            <a:r>
              <a:rPr lang="de-DE" dirty="0" smtClean="0">
                <a:solidFill>
                  <a:srgbClr val="FF0000"/>
                </a:solidFill>
              </a:rPr>
              <a:t>Neu: </a:t>
            </a:r>
            <a:r>
              <a:rPr lang="de-DE" dirty="0" smtClean="0"/>
              <a:t>die </a:t>
            </a:r>
            <a:r>
              <a:rPr lang="de-DE" dirty="0"/>
              <a:t>Maßnahme mehr als </a:t>
            </a:r>
            <a:r>
              <a:rPr lang="de-DE" b="1" dirty="0" smtClean="0"/>
              <a:t>120</a:t>
            </a:r>
            <a:r>
              <a:rPr lang="de-DE" dirty="0" smtClean="0"/>
              <a:t> Stunden (bisher 160 Stunden) </a:t>
            </a:r>
            <a:r>
              <a:rPr lang="de-DE" dirty="0"/>
              <a:t>dauert </a:t>
            </a:r>
            <a:r>
              <a:rPr lang="de-DE" dirty="0" smtClean="0"/>
              <a:t>und</a:t>
            </a:r>
          </a:p>
          <a:p>
            <a:pPr>
              <a:lnSpc>
                <a:spcPct val="120000"/>
              </a:lnSpc>
              <a:spcBef>
                <a:spcPts val="0"/>
              </a:spcBef>
            </a:pPr>
            <a:r>
              <a:rPr lang="de-DE" dirty="0" smtClean="0"/>
              <a:t>die </a:t>
            </a:r>
            <a:r>
              <a:rPr lang="de-DE" dirty="0"/>
              <a:t>weiteren Voraussetzungen nach </a:t>
            </a:r>
            <a:r>
              <a:rPr lang="de-DE" dirty="0" smtClean="0"/>
              <a:t>§ 82 </a:t>
            </a:r>
            <a:r>
              <a:rPr lang="de-DE" dirty="0"/>
              <a:t>SGB III erfüllt </a:t>
            </a:r>
            <a:r>
              <a:rPr lang="de-DE" dirty="0" smtClean="0"/>
              <a:t>sind (z.B.: der </a:t>
            </a:r>
            <a:r>
              <a:rPr lang="de-DE" dirty="0"/>
              <a:t>Erwerb des </a:t>
            </a:r>
            <a:r>
              <a:rPr lang="de-DE" dirty="0" smtClean="0"/>
              <a:t>Berufsabschlusses des Beschäftigte in </a:t>
            </a:r>
            <a:r>
              <a:rPr lang="de-DE" dirty="0"/>
              <a:t>der Regel mindestens vier Jahre </a:t>
            </a:r>
            <a:r>
              <a:rPr lang="de-DE" dirty="0" smtClean="0"/>
              <a:t>zurückliegt)</a:t>
            </a:r>
          </a:p>
          <a:p>
            <a:pPr marL="1350" indent="0">
              <a:lnSpc>
                <a:spcPct val="120000"/>
              </a:lnSpc>
              <a:spcBef>
                <a:spcPts val="0"/>
              </a:spcBef>
              <a:buNone/>
            </a:pPr>
            <a:endParaRPr lang="de-DE" b="1" dirty="0">
              <a:solidFill>
                <a:srgbClr val="FF0000"/>
              </a:solidFill>
            </a:endParaRPr>
          </a:p>
          <a:p>
            <a:pPr marL="1350" indent="0">
              <a:lnSpc>
                <a:spcPct val="120000"/>
              </a:lnSpc>
              <a:spcBef>
                <a:spcPts val="0"/>
              </a:spcBef>
              <a:buNone/>
            </a:pPr>
            <a:r>
              <a:rPr lang="de-DE" b="1" dirty="0" smtClean="0">
                <a:solidFill>
                  <a:srgbClr val="FF0000"/>
                </a:solidFill>
              </a:rPr>
              <a:t>Hinweis:</a:t>
            </a:r>
          </a:p>
          <a:p>
            <a:pPr marL="1350" indent="0">
              <a:lnSpc>
                <a:spcPct val="120000"/>
              </a:lnSpc>
              <a:spcBef>
                <a:spcPts val="0"/>
              </a:spcBef>
              <a:buNone/>
            </a:pPr>
            <a:r>
              <a:rPr lang="de-DE" dirty="0"/>
              <a:t>Für Zeiten der Zahlung von Kurzarbeitergeld kann ein Arbeitsentgeltzuschuss (AEZ) nicht gewährt werden. </a:t>
            </a:r>
            <a:r>
              <a:rPr lang="de-DE" dirty="0" smtClean="0"/>
              <a:t> </a:t>
            </a:r>
            <a:endParaRPr lang="de-DE" dirty="0"/>
          </a:p>
        </p:txBody>
      </p:sp>
    </p:spTree>
    <p:extLst>
      <p:ext uri="{BB962C8B-B14F-4D97-AF65-F5344CB8AC3E}">
        <p14:creationId xmlns:p14="http://schemas.microsoft.com/office/powerpoint/2010/main" val="2632876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Qualifizierung und Sozialversicherungs-										</a:t>
            </a:r>
            <a:r>
              <a:rPr lang="de-DE" dirty="0" err="1" smtClean="0"/>
              <a:t>beiträge</a:t>
            </a:r>
            <a:endParaRPr lang="de-DE" dirty="0"/>
          </a:p>
        </p:txBody>
      </p:sp>
      <p:sp>
        <p:nvSpPr>
          <p:cNvPr id="3" name="Inhaltsplatzhalter 2"/>
          <p:cNvSpPr>
            <a:spLocks noGrp="1"/>
          </p:cNvSpPr>
          <p:nvPr>
            <p:ph idx="1"/>
          </p:nvPr>
        </p:nvSpPr>
        <p:spPr>
          <a:xfrm>
            <a:off x="250825" y="1302834"/>
            <a:ext cx="8642349" cy="3374823"/>
          </a:xfrm>
        </p:spPr>
        <p:txBody>
          <a:bodyPr>
            <a:normAutofit/>
          </a:bodyPr>
          <a:lstStyle/>
          <a:p>
            <a:r>
              <a:rPr lang="de-DE" dirty="0">
                <a:solidFill>
                  <a:srgbClr val="0A0A0A"/>
                </a:solidFill>
              </a:rPr>
              <a:t>Der Gesetzgeber schafft mit dem neuen § 106a SGB III die Möglichkeit für Arbeitgeber, sich bei Kurzarbeit die Hälfte der Sozialversicherungsbeiträge abzüglich des Beitrages zur Arbeitsförderung für Beschäftigte erstatten zu lassen, die während des Bezugs von Kurzarbeitergeld qualifiziert werden. </a:t>
            </a:r>
            <a:endParaRPr lang="de-DE" dirty="0" smtClean="0">
              <a:solidFill>
                <a:srgbClr val="0A0A0A"/>
              </a:solidFill>
            </a:endParaRPr>
          </a:p>
          <a:p>
            <a:r>
              <a:rPr lang="de-DE" dirty="0" smtClean="0">
                <a:solidFill>
                  <a:srgbClr val="0A0A0A"/>
                </a:solidFill>
              </a:rPr>
              <a:t>Voraussetzung </a:t>
            </a:r>
            <a:r>
              <a:rPr lang="de-DE" dirty="0">
                <a:solidFill>
                  <a:srgbClr val="0A0A0A"/>
                </a:solidFill>
              </a:rPr>
              <a:t>für die Erstattung ist die Teilnahme an einer beruflichen Weiterbildungsmaßnahme nach § 82 SGB III, </a:t>
            </a:r>
            <a:r>
              <a:rPr lang="de-DE" dirty="0">
                <a:solidFill>
                  <a:schemeClr val="tx2">
                    <a:lumMod val="50000"/>
                  </a:schemeClr>
                </a:solidFill>
              </a:rPr>
              <a:t>deren zeitlicher Umfang mindestens 50 Prozent der Arbeitsausfallzeit beträgt</a:t>
            </a:r>
            <a:r>
              <a:rPr lang="de-DE" dirty="0" smtClean="0">
                <a:solidFill>
                  <a:schemeClr val="tx2">
                    <a:lumMod val="50000"/>
                  </a:schemeClr>
                </a:solidFill>
              </a:rPr>
              <a:t>.</a:t>
            </a:r>
          </a:p>
          <a:p>
            <a:r>
              <a:rPr lang="de-DE" dirty="0" smtClean="0">
                <a:solidFill>
                  <a:srgbClr val="0A0A0A"/>
                </a:solidFill>
              </a:rPr>
              <a:t>Diese </a:t>
            </a:r>
            <a:r>
              <a:rPr lang="de-DE" dirty="0">
                <a:solidFill>
                  <a:srgbClr val="0A0A0A"/>
                </a:solidFill>
              </a:rPr>
              <a:t>Regelung ist bis zum 31.07.2023 befristet</a:t>
            </a:r>
            <a:r>
              <a:rPr lang="de-DE" dirty="0" smtClean="0">
                <a:solidFill>
                  <a:srgbClr val="0A0A0A"/>
                </a:solidFill>
              </a:rPr>
              <a:t>.</a:t>
            </a:r>
          </a:p>
          <a:p>
            <a:r>
              <a:rPr lang="de-DE" dirty="0" smtClean="0">
                <a:solidFill>
                  <a:srgbClr val="0A0A0A"/>
                </a:solidFill>
              </a:rPr>
              <a:t>Da </a:t>
            </a:r>
            <a:r>
              <a:rPr lang="de-DE" dirty="0">
                <a:solidFill>
                  <a:srgbClr val="0A0A0A"/>
                </a:solidFill>
              </a:rPr>
              <a:t>aufgrund der Verordnung über Erleichterungen der Kurzarbeit im Zeitraum vom 01.03. bis 31.12.2020 die anfallenden Sozialversicherungsbeiträge für ausgefallene Arbeitsstunden zu 100 Prozent erstattet werden, kann der neue § 106a SGB III in diesem Zeitraum keine Wirkung entfalten</a:t>
            </a:r>
            <a:endParaRPr lang="de-DE" dirty="0"/>
          </a:p>
        </p:txBody>
      </p:sp>
    </p:spTree>
    <p:extLst>
      <p:ext uri="{BB962C8B-B14F-4D97-AF65-F5344CB8AC3E}">
        <p14:creationId xmlns:p14="http://schemas.microsoft.com/office/powerpoint/2010/main" val="8087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Änderung AÜG</a:t>
            </a:r>
            <a:endParaRPr lang="de-DE" dirty="0"/>
          </a:p>
        </p:txBody>
      </p:sp>
      <p:sp>
        <p:nvSpPr>
          <p:cNvPr id="3" name="Inhaltsplatzhalter 2"/>
          <p:cNvSpPr>
            <a:spLocks noGrp="1"/>
          </p:cNvSpPr>
          <p:nvPr>
            <p:ph idx="1"/>
          </p:nvPr>
        </p:nvSpPr>
        <p:spPr>
          <a:xfrm>
            <a:off x="250826" y="1329070"/>
            <a:ext cx="8642349" cy="3636334"/>
          </a:xfrm>
        </p:spPr>
        <p:txBody>
          <a:bodyPr/>
          <a:lstStyle/>
          <a:p>
            <a:r>
              <a:rPr lang="de-DE" dirty="0">
                <a:latin typeface="+mn-lt"/>
              </a:rPr>
              <a:t>Die Bundesregierung wird ermächtigt, für den Fall </a:t>
            </a:r>
            <a:r>
              <a:rPr lang="de-DE" b="1" dirty="0">
                <a:latin typeface="+mn-lt"/>
              </a:rPr>
              <a:t>außergewöhnlicher Verhältnisse auf dem Arbeitsmarkt </a:t>
            </a:r>
            <a:endParaRPr lang="de-DE" b="1" dirty="0" smtClean="0">
              <a:latin typeface="+mn-lt"/>
            </a:endParaRPr>
          </a:p>
          <a:p>
            <a:r>
              <a:rPr lang="de-DE" dirty="0" smtClean="0">
                <a:latin typeface="+mn-lt"/>
              </a:rPr>
              <a:t>durch </a:t>
            </a:r>
            <a:r>
              <a:rPr lang="de-DE" dirty="0">
                <a:latin typeface="+mn-lt"/>
              </a:rPr>
              <a:t>Rechtsverordnung ohne Zustimmung des Bundesrates zu bestimmen, </a:t>
            </a:r>
            <a:endParaRPr lang="de-DE" dirty="0" smtClean="0">
              <a:latin typeface="+mn-lt"/>
            </a:endParaRPr>
          </a:p>
          <a:p>
            <a:r>
              <a:rPr lang="de-DE" dirty="0" smtClean="0">
                <a:latin typeface="+mn-lt"/>
              </a:rPr>
              <a:t>dass </a:t>
            </a:r>
            <a:r>
              <a:rPr lang="de-DE" dirty="0">
                <a:latin typeface="+mn-lt"/>
              </a:rPr>
              <a:t>das in § 11 Absatz 4 Satz 2 geregelte Recht des Leiharbeitnehmers auf Vergütung bei Vereinbarung von Kurzarbeit für den Arbeitsausfall und für die Dauer aufgehoben ist, für die dem Leiharbeitnehmer Kurzarbeitergeld </a:t>
            </a:r>
            <a:r>
              <a:rPr lang="de-DE" dirty="0" smtClean="0">
                <a:latin typeface="+mn-lt"/>
              </a:rPr>
              <a:t>gezahlt </a:t>
            </a:r>
            <a:r>
              <a:rPr lang="de-DE" dirty="0">
                <a:latin typeface="+mn-lt"/>
              </a:rPr>
              <a:t>wird. Die Verordnung ist zeitlich zu befristen. </a:t>
            </a:r>
            <a:endParaRPr lang="de-DE" dirty="0" smtClean="0">
              <a:latin typeface="+mn-lt"/>
            </a:endParaRPr>
          </a:p>
          <a:p>
            <a:r>
              <a:rPr lang="de-DE" dirty="0" smtClean="0">
                <a:latin typeface="+mn-lt"/>
              </a:rPr>
              <a:t>Die </a:t>
            </a:r>
            <a:r>
              <a:rPr lang="de-DE" dirty="0">
                <a:latin typeface="+mn-lt"/>
              </a:rPr>
              <a:t>Ermächtigung tritt mit Ablauf des 31. Dezember 2021 außer Kraft</a:t>
            </a:r>
            <a:r>
              <a:rPr lang="de-DE" dirty="0" smtClean="0">
                <a:latin typeface="+mn-lt"/>
              </a:rPr>
              <a:t>.</a:t>
            </a:r>
            <a:endParaRPr lang="de-DE" dirty="0">
              <a:latin typeface="+mn-lt"/>
            </a:endParaRPr>
          </a:p>
          <a:p>
            <a:endParaRPr lang="de-DE" dirty="0">
              <a:latin typeface="+mn-lt"/>
            </a:endParaRPr>
          </a:p>
        </p:txBody>
      </p:sp>
    </p:spTree>
    <p:extLst>
      <p:ext uri="{BB962C8B-B14F-4D97-AF65-F5344CB8AC3E}">
        <p14:creationId xmlns:p14="http://schemas.microsoft.com/office/powerpoint/2010/main" val="9916766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Qualifizierungsförderung während Kurzarbeit</a:t>
            </a:r>
            <a:br>
              <a:rPr lang="de-DE" dirty="0"/>
            </a:br>
            <a:endParaRPr lang="de-DE" dirty="0"/>
          </a:p>
        </p:txBody>
      </p:sp>
      <p:sp>
        <p:nvSpPr>
          <p:cNvPr id="3" name="Inhaltsplatzhalter 2"/>
          <p:cNvSpPr>
            <a:spLocks noGrp="1"/>
          </p:cNvSpPr>
          <p:nvPr>
            <p:ph idx="1"/>
          </p:nvPr>
        </p:nvSpPr>
        <p:spPr>
          <a:xfrm>
            <a:off x="304165" y="1249680"/>
            <a:ext cx="8642349" cy="3893821"/>
          </a:xfrm>
        </p:spPr>
        <p:txBody>
          <a:bodyPr>
            <a:normAutofit/>
          </a:bodyPr>
          <a:lstStyle/>
          <a:p>
            <a:r>
              <a:rPr lang="de-DE" u="sng" dirty="0" smtClean="0"/>
              <a:t>Zum 01.01.2021 </a:t>
            </a:r>
            <a:r>
              <a:rPr lang="de-DE" dirty="0" smtClean="0"/>
              <a:t>treten Änderungen zu Qualifizierung während Kurzarbeit durch das </a:t>
            </a:r>
            <a:r>
              <a:rPr lang="de-DE" dirty="0" err="1" smtClean="0"/>
              <a:t>BeschSiG</a:t>
            </a:r>
            <a:r>
              <a:rPr lang="de-DE" dirty="0" smtClean="0"/>
              <a:t> </a:t>
            </a:r>
            <a:r>
              <a:rPr lang="de-DE" u="sng" dirty="0" smtClean="0"/>
              <a:t>in Kraft.</a:t>
            </a:r>
          </a:p>
          <a:p>
            <a:r>
              <a:rPr lang="de-DE" dirty="0"/>
              <a:t>Zeiten des Arbeitsausfalls können für </a:t>
            </a:r>
            <a:r>
              <a:rPr lang="de-DE" u="sng" dirty="0"/>
              <a:t>berufliche Weiterbildung </a:t>
            </a:r>
            <a:r>
              <a:rPr lang="de-DE" dirty="0"/>
              <a:t>genutzt werden. Die für diese Fälle geregelte </a:t>
            </a:r>
            <a:r>
              <a:rPr lang="de-DE" u="sng" dirty="0"/>
              <a:t>Förderung</a:t>
            </a:r>
            <a:r>
              <a:rPr lang="de-DE" dirty="0"/>
              <a:t> durch hälftige Erstattung der Sozialversicherungsbeiträge wird nicht mehr daran geknüpft, dass die Qualifizierung mindestens 50 Prozent der Zeit des Arbeitsausfalls betragen muss. </a:t>
            </a:r>
            <a:endParaRPr lang="de-DE" dirty="0" smtClean="0"/>
          </a:p>
          <a:p>
            <a:r>
              <a:rPr lang="de-DE" dirty="0"/>
              <a:t>Der Anreiz für eine Verknüpfung von Kurzarbeit und Qualifizierung </a:t>
            </a:r>
            <a:r>
              <a:rPr lang="de-DE" u="sng" dirty="0"/>
              <a:t>entfaltet </a:t>
            </a:r>
            <a:r>
              <a:rPr lang="de-DE" dirty="0"/>
              <a:t>jedoch </a:t>
            </a:r>
            <a:r>
              <a:rPr lang="de-DE" dirty="0" smtClean="0"/>
              <a:t>erst </a:t>
            </a:r>
            <a:r>
              <a:rPr lang="de-DE" u="sng" dirty="0" smtClean="0"/>
              <a:t>ab </a:t>
            </a:r>
            <a:r>
              <a:rPr lang="de-DE" u="sng" dirty="0"/>
              <a:t>dem 1. Juli 2021 seine Wirkung </a:t>
            </a:r>
            <a:r>
              <a:rPr lang="de-DE" u="sng" dirty="0" smtClean="0"/>
              <a:t>. </a:t>
            </a:r>
            <a:r>
              <a:rPr lang="de-DE" dirty="0" smtClean="0"/>
              <a:t> Denn bis zum 30.06.20201 werden die Sozialversicherungsbeiträge noch bis zum 100 % erstattet.</a:t>
            </a:r>
          </a:p>
          <a:p>
            <a:r>
              <a:rPr lang="de-DE" dirty="0" smtClean="0"/>
              <a:t>Danach kann die </a:t>
            </a:r>
            <a:r>
              <a:rPr lang="de-DE" dirty="0"/>
              <a:t>dann geltende hälftige Erstattung auf 100% </a:t>
            </a:r>
            <a:r>
              <a:rPr lang="de-DE" dirty="0" smtClean="0"/>
              <a:t>erhöht werden, </a:t>
            </a:r>
            <a:r>
              <a:rPr lang="de-DE" dirty="0"/>
              <a:t>wenn eine Qualifizierung während der Kurzarbeit erfolgt. </a:t>
            </a:r>
            <a:endParaRPr lang="de-DE" dirty="0" smtClean="0"/>
          </a:p>
          <a:p>
            <a:r>
              <a:rPr lang="de-DE" dirty="0" smtClean="0"/>
              <a:t>Allerdings </a:t>
            </a:r>
            <a:r>
              <a:rPr lang="de-DE" dirty="0"/>
              <a:t>muss die Qualifizierung bestimmte Kriterien erfüllen.</a:t>
            </a:r>
          </a:p>
          <a:p>
            <a:endParaRPr lang="de-DE" dirty="0"/>
          </a:p>
        </p:txBody>
      </p:sp>
    </p:spTree>
    <p:extLst>
      <p:ext uri="{BB962C8B-B14F-4D97-AF65-F5344CB8AC3E}">
        <p14:creationId xmlns:p14="http://schemas.microsoft.com/office/powerpoint/2010/main" val="17671123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141" y="232507"/>
            <a:ext cx="8642349" cy="454025"/>
          </a:xfrm>
        </p:spPr>
        <p:txBody>
          <a:bodyPr/>
          <a:lstStyle/>
          <a:p>
            <a:r>
              <a:rPr lang="de-DE" sz="2400" dirty="0"/>
              <a:t>Qualifizierungsförderung </a:t>
            </a:r>
            <a:r>
              <a:rPr lang="de-DE" sz="2400" dirty="0" smtClean="0"/>
              <a:t>während Kurzarbeit-</a:t>
            </a:r>
            <a:br>
              <a:rPr lang="de-DE" sz="2400" dirty="0" smtClean="0"/>
            </a:br>
            <a:r>
              <a:rPr lang="de-DE" sz="2400" dirty="0" smtClean="0"/>
              <a:t>Kriterien</a:t>
            </a:r>
            <a:br>
              <a:rPr lang="de-DE" sz="2400" dirty="0" smtClean="0"/>
            </a:br>
            <a:endParaRPr lang="de-DE" sz="2400" dirty="0"/>
          </a:p>
        </p:txBody>
      </p:sp>
      <p:sp>
        <p:nvSpPr>
          <p:cNvPr id="3" name="Inhaltsplatzhalter 2"/>
          <p:cNvSpPr>
            <a:spLocks noGrp="1"/>
          </p:cNvSpPr>
          <p:nvPr>
            <p:ph idx="1"/>
          </p:nvPr>
        </p:nvSpPr>
        <p:spPr>
          <a:xfrm>
            <a:off x="215142" y="1005654"/>
            <a:ext cx="8642349" cy="4252146"/>
          </a:xfrm>
        </p:spPr>
        <p:txBody>
          <a:bodyPr>
            <a:normAutofit fontScale="85000" lnSpcReduction="20000"/>
          </a:bodyPr>
          <a:lstStyle/>
          <a:p>
            <a:r>
              <a:rPr lang="de-DE" sz="1900" dirty="0" smtClean="0"/>
              <a:t>Berücksichtigungsfähig </a:t>
            </a:r>
            <a:r>
              <a:rPr lang="de-DE" sz="1900" dirty="0"/>
              <a:t>sind</a:t>
            </a:r>
            <a:r>
              <a:rPr lang="de-DE" sz="1900" dirty="0" smtClean="0"/>
              <a:t>:</a:t>
            </a:r>
            <a:endParaRPr lang="de-DE" sz="1900" dirty="0"/>
          </a:p>
          <a:p>
            <a:pPr marL="1350" indent="0">
              <a:buNone/>
            </a:pPr>
            <a:r>
              <a:rPr lang="de-DE" sz="1900" dirty="0" smtClean="0"/>
              <a:t>- </a:t>
            </a:r>
            <a:r>
              <a:rPr lang="de-DE" sz="1600" dirty="0" smtClean="0"/>
              <a:t>Qualifizierungen </a:t>
            </a:r>
            <a:r>
              <a:rPr lang="de-DE" sz="1600" dirty="0"/>
              <a:t>von mindestens 120 Stunden die zertifiziert sind und von einem zertifizierten Weiterbildungsträger durchgeführt werden</a:t>
            </a:r>
            <a:r>
              <a:rPr lang="de-DE" sz="1600" dirty="0" smtClean="0"/>
              <a:t>.</a:t>
            </a:r>
            <a:endParaRPr lang="de-DE" sz="1600" dirty="0"/>
          </a:p>
          <a:p>
            <a:pPr marL="1350" indent="0">
              <a:buNone/>
            </a:pPr>
            <a:r>
              <a:rPr lang="de-DE" sz="1600" dirty="0" smtClean="0"/>
              <a:t>- Qualifizierungen</a:t>
            </a:r>
            <a:r>
              <a:rPr lang="de-DE" sz="1600" dirty="0"/>
              <a:t>, die auf ein nach Aufstiegsfortbildungsförderungsgesetzes (AFBG) förderfähiges Fortbildungsziel vorbereiten und von einem für die Durchführung dieser Maßnahme nach § 2a des AFBG geeigneten Träger durchgeführt werden. Dabei ist es nicht erforderlich ist, dass diese Maßnahmen tatsächlich nach dem Aufstiegsfortbildungsförderungsgesetz gefördert werden. Die Beiträge werden auch in Fällen erstattet, in denen diese Maßnahmen von den Arbeitgebern ohne Förderung eigenfinanziert werden – nachgewiesen werden muss aber die Eignung des Trägers</a:t>
            </a:r>
            <a:r>
              <a:rPr lang="de-DE" sz="1600" dirty="0" smtClean="0"/>
              <a:t>.</a:t>
            </a:r>
            <a:endParaRPr lang="de-DE" sz="1600" dirty="0"/>
          </a:p>
          <a:p>
            <a:r>
              <a:rPr lang="de-DE" sz="1900" dirty="0"/>
              <a:t>Nicht berücksichtigt werden Qualifizierungen zu deren Durchführung der Arbeitgeber auf Grund bundes- oder landesrechtlicher Regelungen verpflichtet ist</a:t>
            </a:r>
            <a:r>
              <a:rPr lang="de-DE" sz="1900" dirty="0" smtClean="0"/>
              <a:t>.</a:t>
            </a:r>
            <a:endParaRPr lang="de-DE" sz="1900" dirty="0"/>
          </a:p>
          <a:p>
            <a:r>
              <a:rPr lang="de-DE" sz="1900" dirty="0"/>
              <a:t>Zudem kann in bestimmten Fällen eine anteilige Förderung der Lehrgangskosten erfolgen. Dabei gilt eine nach Betriebsgröße gestaffelte Förderung:</a:t>
            </a:r>
          </a:p>
          <a:p>
            <a:pPr marL="1350" indent="0">
              <a:buNone/>
            </a:pPr>
            <a:r>
              <a:rPr lang="de-DE" sz="1900" dirty="0"/>
              <a:t>- </a:t>
            </a:r>
            <a:r>
              <a:rPr lang="de-DE" sz="1600" dirty="0"/>
              <a:t>Betriebe mit weniger als 10 Beschäftigten 100 Prozent der Lehrgangskosten,</a:t>
            </a:r>
          </a:p>
          <a:p>
            <a:pPr marL="1350" indent="0">
              <a:buNone/>
            </a:pPr>
            <a:r>
              <a:rPr lang="de-DE" sz="1600" dirty="0"/>
              <a:t>- Betriebe mit 10 bis 249 Beschäftigen 50 Prozent der Lehrgangskosten,</a:t>
            </a:r>
          </a:p>
          <a:p>
            <a:pPr marL="1350" indent="0">
              <a:buNone/>
            </a:pPr>
            <a:r>
              <a:rPr lang="de-DE" sz="1600" dirty="0"/>
              <a:t>- Betriebe mit 250 bis 2 499 Beschäftigten 25 Prozent der Lehrgangskosten,</a:t>
            </a:r>
          </a:p>
          <a:p>
            <a:pPr marL="1350" indent="0">
              <a:buNone/>
            </a:pPr>
            <a:r>
              <a:rPr lang="de-DE" sz="1600" dirty="0" smtClean="0"/>
              <a:t>- Betriebe </a:t>
            </a:r>
            <a:r>
              <a:rPr lang="de-DE" sz="1600" dirty="0"/>
              <a:t>mit 2 500 und mehr Beschäftigten 15 Prozent der Lehrgangskosten</a:t>
            </a:r>
            <a:r>
              <a:rPr lang="de-DE" sz="1600" dirty="0" smtClean="0"/>
              <a:t>.</a:t>
            </a:r>
            <a:endParaRPr lang="de-DE" sz="1600" dirty="0"/>
          </a:p>
          <a:p>
            <a:r>
              <a:rPr lang="de-DE" sz="1900" dirty="0"/>
              <a:t>Für Qualifizierungen im Sinne des AFBG gibt es keine Förderung der Lehrgangskosten, da diese wenn, dann nach dem AFBG erfolgt.</a:t>
            </a:r>
          </a:p>
          <a:p>
            <a:endParaRPr lang="de-DE" dirty="0"/>
          </a:p>
          <a:p>
            <a:endParaRPr lang="de-DE" dirty="0"/>
          </a:p>
        </p:txBody>
      </p:sp>
    </p:spTree>
    <p:extLst>
      <p:ext uri="{BB962C8B-B14F-4D97-AF65-F5344CB8AC3E}">
        <p14:creationId xmlns:p14="http://schemas.microsoft.com/office/powerpoint/2010/main" val="38277846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7001" y="1688123"/>
            <a:ext cx="6591039" cy="2289554"/>
          </a:xfrm>
        </p:spPr>
        <p:txBody>
          <a:bodyPr/>
          <a:lstStyle/>
          <a:p>
            <a:r>
              <a:rPr lang="de-DE" sz="3200" dirty="0"/>
              <a:t>8</a:t>
            </a:r>
            <a:r>
              <a:rPr lang="de-DE" sz="3200" dirty="0" smtClean="0"/>
              <a:t>. </a:t>
            </a:r>
            <a:r>
              <a:rPr lang="de-DE" sz="3200" dirty="0"/>
              <a:t>FAQ zur Kurzarbeit </a:t>
            </a:r>
            <a:r>
              <a:rPr lang="de-DE" sz="5400" dirty="0"/>
              <a:t/>
            </a:r>
            <a:br>
              <a:rPr lang="de-DE" sz="5400" dirty="0"/>
            </a:br>
            <a:endParaRPr lang="de-DE" sz="3200" dirty="0"/>
          </a:p>
        </p:txBody>
      </p:sp>
    </p:spTree>
    <p:extLst>
      <p:ext uri="{BB962C8B-B14F-4D97-AF65-F5344CB8AC3E}">
        <p14:creationId xmlns:p14="http://schemas.microsoft.com/office/powerpoint/2010/main" val="258078070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6" y="253523"/>
            <a:ext cx="8642349" cy="454025"/>
          </a:xfrm>
        </p:spPr>
        <p:txBody>
          <a:bodyPr/>
          <a:lstStyle/>
          <a:p>
            <a:r>
              <a:rPr lang="de-DE" sz="3200" dirty="0" smtClean="0"/>
              <a:t>Kurzarbeit „Null“ und Anwesenheit</a:t>
            </a:r>
            <a:endParaRPr lang="de-DE" sz="3200" dirty="0"/>
          </a:p>
        </p:txBody>
      </p:sp>
      <p:sp>
        <p:nvSpPr>
          <p:cNvPr id="3" name="Inhaltsplatzhalter 2"/>
          <p:cNvSpPr>
            <a:spLocks noGrp="1"/>
          </p:cNvSpPr>
          <p:nvPr>
            <p:ph idx="1"/>
          </p:nvPr>
        </p:nvSpPr>
        <p:spPr>
          <a:xfrm>
            <a:off x="250825" y="1752237"/>
            <a:ext cx="7890851" cy="2881309"/>
          </a:xfrm>
        </p:spPr>
        <p:txBody>
          <a:bodyPr>
            <a:noAutofit/>
          </a:bodyPr>
          <a:lstStyle/>
          <a:p>
            <a:r>
              <a:rPr lang="de-DE" sz="2000" dirty="0">
                <a:latin typeface="+mn-lt"/>
              </a:rPr>
              <a:t>Beschäftigte in Kurzarbeit »Null« müssen </a:t>
            </a:r>
            <a:r>
              <a:rPr lang="de-DE" sz="2000" dirty="0" smtClean="0">
                <a:latin typeface="+mn-lt"/>
              </a:rPr>
              <a:t>damit rechnen</a:t>
            </a:r>
            <a:r>
              <a:rPr lang="de-DE" sz="2000" dirty="0">
                <a:latin typeface="+mn-lt"/>
              </a:rPr>
              <a:t>, dass auch kurzfristige </a:t>
            </a:r>
            <a:r>
              <a:rPr lang="de-DE" sz="2000" dirty="0" smtClean="0">
                <a:latin typeface="+mn-lt"/>
              </a:rPr>
              <a:t>Unterbrechungen der </a:t>
            </a:r>
            <a:r>
              <a:rPr lang="de-DE" sz="2000" dirty="0">
                <a:latin typeface="+mn-lt"/>
              </a:rPr>
              <a:t>Kurzarbeit erfolgen </a:t>
            </a:r>
            <a:r>
              <a:rPr lang="de-DE" sz="2000" dirty="0" smtClean="0">
                <a:latin typeface="+mn-lt"/>
              </a:rPr>
              <a:t>können.</a:t>
            </a:r>
          </a:p>
          <a:p>
            <a:r>
              <a:rPr lang="de-DE" sz="2000" dirty="0" smtClean="0">
                <a:latin typeface="+mn-lt"/>
              </a:rPr>
              <a:t>Ggf. müssen sie </a:t>
            </a:r>
            <a:r>
              <a:rPr lang="de-DE" sz="2000" dirty="0">
                <a:latin typeface="+mn-lt"/>
              </a:rPr>
              <a:t>die </a:t>
            </a:r>
            <a:r>
              <a:rPr lang="de-DE" sz="2000" dirty="0" smtClean="0">
                <a:latin typeface="+mn-lt"/>
              </a:rPr>
              <a:t>Arbeit dann </a:t>
            </a:r>
            <a:r>
              <a:rPr lang="de-DE" sz="2000" dirty="0">
                <a:latin typeface="+mn-lt"/>
              </a:rPr>
              <a:t>wieder </a:t>
            </a:r>
            <a:r>
              <a:rPr lang="de-DE" sz="2000" dirty="0" smtClean="0">
                <a:latin typeface="+mn-lt"/>
              </a:rPr>
              <a:t>aufnehmen. </a:t>
            </a:r>
          </a:p>
          <a:p>
            <a:r>
              <a:rPr lang="de-DE" sz="2000" dirty="0" smtClean="0">
                <a:latin typeface="+mn-lt"/>
              </a:rPr>
              <a:t>Sollten </a:t>
            </a:r>
            <a:r>
              <a:rPr lang="de-DE" sz="2000" dirty="0">
                <a:latin typeface="+mn-lt"/>
              </a:rPr>
              <a:t>sie </a:t>
            </a:r>
            <a:r>
              <a:rPr lang="de-DE" sz="2000" dirty="0" smtClean="0">
                <a:latin typeface="+mn-lt"/>
              </a:rPr>
              <a:t>dann für </a:t>
            </a:r>
            <a:r>
              <a:rPr lang="de-DE" sz="2000" dirty="0">
                <a:latin typeface="+mn-lt"/>
              </a:rPr>
              <a:t>den Arbeitgeber nicht erreichbar sein und </a:t>
            </a:r>
            <a:r>
              <a:rPr lang="de-DE" sz="2000" dirty="0" smtClean="0">
                <a:latin typeface="+mn-lt"/>
              </a:rPr>
              <a:t>die Arbeit </a:t>
            </a:r>
            <a:r>
              <a:rPr lang="de-DE" sz="2000" dirty="0">
                <a:latin typeface="+mn-lt"/>
              </a:rPr>
              <a:t>gegebenenfalls nicht antreten, kann </a:t>
            </a:r>
            <a:r>
              <a:rPr lang="de-DE" sz="2000" dirty="0" smtClean="0">
                <a:latin typeface="+mn-lt"/>
              </a:rPr>
              <a:t>dies arbeitsrechtliche </a:t>
            </a:r>
            <a:r>
              <a:rPr lang="de-DE" sz="2000" dirty="0">
                <a:latin typeface="+mn-lt"/>
              </a:rPr>
              <a:t>Konsequenzen </a:t>
            </a:r>
            <a:r>
              <a:rPr lang="de-DE" sz="2000" dirty="0" smtClean="0">
                <a:latin typeface="+mn-lt"/>
              </a:rPr>
              <a:t>haben.</a:t>
            </a:r>
            <a:endParaRPr lang="de-DE" sz="2000" dirty="0">
              <a:latin typeface="+mn-lt"/>
            </a:endParaRPr>
          </a:p>
        </p:txBody>
      </p:sp>
    </p:spTree>
    <p:extLst>
      <p:ext uri="{BB962C8B-B14F-4D97-AF65-F5344CB8AC3E}">
        <p14:creationId xmlns:p14="http://schemas.microsoft.com/office/powerpoint/2010/main" val="38535029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71108"/>
            <a:ext cx="8642349" cy="454025"/>
          </a:xfrm>
        </p:spPr>
        <p:txBody>
          <a:bodyPr/>
          <a:lstStyle/>
          <a:p>
            <a:r>
              <a:rPr lang="de-DE" sz="3200" dirty="0" smtClean="0"/>
              <a:t>Arbeitsvermittlung bei Kurzarbeit</a:t>
            </a:r>
            <a:endParaRPr lang="de-DE" sz="3200" dirty="0"/>
          </a:p>
        </p:txBody>
      </p:sp>
      <p:sp>
        <p:nvSpPr>
          <p:cNvPr id="3" name="Inhaltsplatzhalter 2"/>
          <p:cNvSpPr>
            <a:spLocks noGrp="1"/>
          </p:cNvSpPr>
          <p:nvPr>
            <p:ph idx="1"/>
          </p:nvPr>
        </p:nvSpPr>
        <p:spPr>
          <a:xfrm>
            <a:off x="250825" y="1072661"/>
            <a:ext cx="8756442" cy="3868615"/>
          </a:xfrm>
        </p:spPr>
        <p:txBody>
          <a:bodyPr>
            <a:normAutofit/>
          </a:bodyPr>
          <a:lstStyle/>
          <a:p>
            <a:pPr marL="1350" indent="0">
              <a:buNone/>
            </a:pPr>
            <a:r>
              <a:rPr lang="de-DE" b="1" dirty="0">
                <a:latin typeface="+mn-lt"/>
              </a:rPr>
              <a:t>Vermittlung durch die Agentur für </a:t>
            </a:r>
            <a:r>
              <a:rPr lang="de-DE" b="1" dirty="0" smtClean="0">
                <a:latin typeface="+mn-lt"/>
              </a:rPr>
              <a:t>Arbeit</a:t>
            </a:r>
            <a:endParaRPr lang="de-DE" dirty="0" smtClean="0">
              <a:latin typeface="+mn-lt"/>
            </a:endParaRPr>
          </a:p>
          <a:p>
            <a:r>
              <a:rPr lang="de-DE" dirty="0" smtClean="0">
                <a:latin typeface="+mn-lt"/>
              </a:rPr>
              <a:t>Wer Kurzarbeitergeld bezieht, hat gegenüber der Agentur für Arbeit Verpflichtungen.</a:t>
            </a:r>
          </a:p>
          <a:p>
            <a:r>
              <a:rPr lang="de-DE" dirty="0" smtClean="0">
                <a:latin typeface="+mn-lt"/>
              </a:rPr>
              <a:t>Er muss „dem Arbeitsmarkt zur Verfügung stehen“ und bei seiner Vermittlung mitwirken.</a:t>
            </a:r>
          </a:p>
          <a:p>
            <a:pPr marL="1350" indent="0">
              <a:buNone/>
            </a:pPr>
            <a:r>
              <a:rPr lang="de-DE" altLang="de-DE" i="1" kern="0" dirty="0">
                <a:solidFill>
                  <a:srgbClr val="000000"/>
                </a:solidFill>
                <a:latin typeface="+mn-lt"/>
              </a:rPr>
              <a:t>§ 98 </a:t>
            </a:r>
            <a:r>
              <a:rPr lang="de-DE" altLang="de-DE" i="1" kern="0" dirty="0" smtClean="0">
                <a:solidFill>
                  <a:srgbClr val="000000"/>
                </a:solidFill>
                <a:latin typeface="+mn-lt"/>
              </a:rPr>
              <a:t>Abs. 4 SGB </a:t>
            </a:r>
            <a:r>
              <a:rPr lang="de-DE" altLang="de-DE" i="1" kern="0" dirty="0">
                <a:solidFill>
                  <a:srgbClr val="000000"/>
                </a:solidFill>
                <a:latin typeface="+mn-lt"/>
              </a:rPr>
              <a:t>III: Arbeitnehmer/-innen, die von einem erheblichen Arbeitsausfall mit Entgeltausfall betroffen sind, sind in die Vermittlungsbemühungen der AfA einzubeziehen. Hat der/die Arbeitnehmer/-in trotz Belehrung über die Rechtsfolgen eine von der AfA angebotene zumutbare Beschäftigung nicht angenommen oder nicht angetreten, ohne für dieses Verhalten einen wichtigen Grund zu haben, sind die Vorschriften über die Sperrzeit beim Arbeitslosengeld entsprechend anzuwenden</a:t>
            </a:r>
            <a:r>
              <a:rPr lang="de-DE" altLang="de-DE" i="1" kern="0" dirty="0" smtClean="0">
                <a:solidFill>
                  <a:srgbClr val="000000"/>
                </a:solidFill>
                <a:latin typeface="+mn-lt"/>
              </a:rPr>
              <a:t>.</a:t>
            </a:r>
            <a:endParaRPr lang="de-DE" dirty="0" smtClean="0">
              <a:latin typeface="+mn-lt"/>
            </a:endParaRPr>
          </a:p>
          <a:p>
            <a:r>
              <a:rPr lang="de-DE" dirty="0" smtClean="0">
                <a:latin typeface="+mn-lt"/>
              </a:rPr>
              <a:t>Der </a:t>
            </a:r>
            <a:r>
              <a:rPr lang="de-DE" dirty="0" smtClean="0">
                <a:solidFill>
                  <a:schemeClr val="tx2">
                    <a:lumMod val="50000"/>
                  </a:schemeClr>
                </a:solidFill>
                <a:latin typeface="+mn-lt"/>
              </a:rPr>
              <a:t>Anspruch auf Kurzarbeitergeld entfällt, wenn und solange der/die AN nicht in der von der Agentur für Arbeit verlangten und gebotenen Weise mitwirkt, für die/den jeweils Betroffene/n.</a:t>
            </a:r>
          </a:p>
          <a:p>
            <a:endParaRPr lang="de-DE" dirty="0" smtClean="0"/>
          </a:p>
        </p:txBody>
      </p:sp>
    </p:spTree>
    <p:extLst>
      <p:ext uri="{BB962C8B-B14F-4D97-AF65-F5344CB8AC3E}">
        <p14:creationId xmlns:p14="http://schemas.microsoft.com/office/powerpoint/2010/main" val="38727821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2371" y="288692"/>
            <a:ext cx="8642349" cy="454025"/>
          </a:xfrm>
        </p:spPr>
        <p:txBody>
          <a:bodyPr/>
          <a:lstStyle/>
          <a:p>
            <a:r>
              <a:rPr lang="de-DE" sz="3200" dirty="0" smtClean="0"/>
              <a:t>Nebenjob und Kurzarbeitergeld</a:t>
            </a:r>
            <a:endParaRPr lang="de-DE" sz="3200" dirty="0"/>
          </a:p>
        </p:txBody>
      </p:sp>
      <p:sp>
        <p:nvSpPr>
          <p:cNvPr id="3" name="Inhaltsplatzhalter 2"/>
          <p:cNvSpPr>
            <a:spLocks noGrp="1"/>
          </p:cNvSpPr>
          <p:nvPr>
            <p:ph idx="1"/>
          </p:nvPr>
        </p:nvSpPr>
        <p:spPr>
          <a:xfrm>
            <a:off x="250825" y="1134208"/>
            <a:ext cx="8425342" cy="3284369"/>
          </a:xfrm>
        </p:spPr>
        <p:txBody>
          <a:bodyPr>
            <a:normAutofit/>
          </a:bodyPr>
          <a:lstStyle/>
          <a:p>
            <a:r>
              <a:rPr lang="de-DE" sz="2000" dirty="0" smtClean="0">
                <a:latin typeface="+mn-lt"/>
              </a:rPr>
              <a:t>Eine weitere Beschäftigung gegen Arbeitsentgelt neben der Kurzarbeit ist </a:t>
            </a:r>
            <a:r>
              <a:rPr lang="de-DE" sz="2000" dirty="0" err="1" smtClean="0">
                <a:latin typeface="+mn-lt"/>
              </a:rPr>
              <a:t>grds</a:t>
            </a:r>
            <a:r>
              <a:rPr lang="de-DE" sz="2000" dirty="0" smtClean="0">
                <a:latin typeface="+mn-lt"/>
              </a:rPr>
              <a:t>. möglich. Sie kann aber Auswirkungen auf die Höhe des Kurzarbeitergeldes haben.</a:t>
            </a:r>
          </a:p>
          <a:p>
            <a:r>
              <a:rPr lang="de-DE" sz="2000" b="1" dirty="0" smtClean="0">
                <a:latin typeface="+mn-lt"/>
              </a:rPr>
              <a:t>Wurde sie schon vor der Kurzarbeit aufgenommen und „fortgesetzt“: </a:t>
            </a:r>
            <a:r>
              <a:rPr lang="de-DE" sz="2000" dirty="0" smtClean="0">
                <a:latin typeface="+mn-lt"/>
              </a:rPr>
              <a:t>Keine Berücksichtigung beim Kurzarbeitergeld.</a:t>
            </a:r>
          </a:p>
          <a:p>
            <a:r>
              <a:rPr lang="de-DE" sz="2000" b="1" dirty="0" smtClean="0">
                <a:solidFill>
                  <a:schemeClr val="tx2">
                    <a:lumMod val="60000"/>
                    <a:lumOff val="40000"/>
                  </a:schemeClr>
                </a:solidFill>
                <a:latin typeface="+mn-lt"/>
              </a:rPr>
              <a:t>Wurde sie nach Beginn der Kurzarbeit </a:t>
            </a:r>
            <a:r>
              <a:rPr lang="de-DE" sz="2000" b="1" dirty="0">
                <a:solidFill>
                  <a:schemeClr val="tx2">
                    <a:lumMod val="60000"/>
                    <a:lumOff val="40000"/>
                  </a:schemeClr>
                </a:solidFill>
                <a:latin typeface="+mn-lt"/>
              </a:rPr>
              <a:t>aufgenommen: </a:t>
            </a:r>
            <a:r>
              <a:rPr lang="de-DE" sz="2000" dirty="0">
                <a:solidFill>
                  <a:schemeClr val="tx2">
                    <a:lumMod val="60000"/>
                    <a:lumOff val="40000"/>
                  </a:schemeClr>
                </a:solidFill>
                <a:latin typeface="+mn-lt"/>
              </a:rPr>
              <a:t>Das daraus </a:t>
            </a:r>
            <a:r>
              <a:rPr lang="de-DE" sz="2000" dirty="0" smtClean="0">
                <a:solidFill>
                  <a:schemeClr val="tx2">
                    <a:lumMod val="60000"/>
                    <a:lumOff val="40000"/>
                  </a:schemeClr>
                </a:solidFill>
                <a:latin typeface="+mn-lt"/>
              </a:rPr>
              <a:t>erzielte </a:t>
            </a:r>
            <a:r>
              <a:rPr lang="de-DE" sz="2000" dirty="0">
                <a:solidFill>
                  <a:schemeClr val="tx2">
                    <a:lumMod val="60000"/>
                    <a:lumOff val="40000"/>
                  </a:schemeClr>
                </a:solidFill>
                <a:latin typeface="+mn-lt"/>
              </a:rPr>
              <a:t>Entgelt ist als </a:t>
            </a:r>
            <a:r>
              <a:rPr lang="de-DE" sz="2000" dirty="0" smtClean="0">
                <a:solidFill>
                  <a:schemeClr val="tx2">
                    <a:lumMod val="60000"/>
                    <a:lumOff val="40000"/>
                  </a:schemeClr>
                </a:solidFill>
                <a:latin typeface="+mn-lt"/>
              </a:rPr>
              <a:t>„</a:t>
            </a:r>
            <a:r>
              <a:rPr lang="de-DE" sz="2000" dirty="0" err="1" smtClean="0">
                <a:solidFill>
                  <a:schemeClr val="tx2">
                    <a:lumMod val="60000"/>
                    <a:lumOff val="40000"/>
                  </a:schemeClr>
                </a:solidFill>
                <a:latin typeface="+mn-lt"/>
              </a:rPr>
              <a:t>Istentgelt</a:t>
            </a:r>
            <a:r>
              <a:rPr lang="de-DE" sz="2000" dirty="0" smtClean="0">
                <a:solidFill>
                  <a:schemeClr val="tx2">
                    <a:lumMod val="60000"/>
                    <a:lumOff val="40000"/>
                  </a:schemeClr>
                </a:solidFill>
                <a:latin typeface="+mn-lt"/>
              </a:rPr>
              <a:t>“ bei </a:t>
            </a:r>
            <a:r>
              <a:rPr lang="de-DE" sz="2000" dirty="0">
                <a:solidFill>
                  <a:schemeClr val="tx2">
                    <a:lumMod val="60000"/>
                    <a:lumOff val="40000"/>
                  </a:schemeClr>
                </a:solidFill>
                <a:latin typeface="+mn-lt"/>
              </a:rPr>
              <a:t>der Berechnung des Kurzarbeitergeldes zu berücksichtigen und dem erzielten Entgelt aus der Hauptbeschäftigung hinzuzurechnen</a:t>
            </a:r>
            <a:r>
              <a:rPr lang="de-DE" sz="2000" dirty="0" smtClean="0">
                <a:solidFill>
                  <a:schemeClr val="tx2">
                    <a:lumMod val="60000"/>
                    <a:lumOff val="40000"/>
                  </a:schemeClr>
                </a:solidFill>
                <a:latin typeface="+mn-lt"/>
              </a:rPr>
              <a:t>. Dadurch verringert sich das Kurzarbeitergeld.</a:t>
            </a:r>
          </a:p>
          <a:p>
            <a:endParaRPr lang="de-DE" dirty="0" smtClean="0"/>
          </a:p>
          <a:p>
            <a:endParaRPr lang="de-DE" dirty="0" smtClean="0"/>
          </a:p>
          <a:p>
            <a:endParaRPr lang="de-DE" dirty="0"/>
          </a:p>
        </p:txBody>
      </p:sp>
      <p:cxnSp>
        <p:nvCxnSpPr>
          <p:cNvPr id="5" name="Gerader Verbinder 4"/>
          <p:cNvCxnSpPr/>
          <p:nvPr/>
        </p:nvCxnSpPr>
        <p:spPr>
          <a:xfrm>
            <a:off x="520995" y="2753833"/>
            <a:ext cx="7262038" cy="1020725"/>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24216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50661"/>
            <a:ext cx="8642349" cy="454025"/>
          </a:xfrm>
        </p:spPr>
        <p:txBody>
          <a:bodyPr/>
          <a:lstStyle/>
          <a:p>
            <a:r>
              <a:rPr lang="de-DE" sz="3200" dirty="0"/>
              <a:t>Nebenjob und Kurzarbeitergeld</a:t>
            </a:r>
            <a:endParaRPr lang="de-DE" dirty="0"/>
          </a:p>
        </p:txBody>
      </p:sp>
      <p:sp>
        <p:nvSpPr>
          <p:cNvPr id="3" name="Inhaltsplatzhalter 2"/>
          <p:cNvSpPr>
            <a:spLocks noGrp="1"/>
          </p:cNvSpPr>
          <p:nvPr>
            <p:ph idx="1"/>
          </p:nvPr>
        </p:nvSpPr>
        <p:spPr>
          <a:xfrm>
            <a:off x="250823" y="704687"/>
            <a:ext cx="8642349" cy="4696652"/>
          </a:xfrm>
        </p:spPr>
        <p:txBody>
          <a:bodyPr>
            <a:normAutofit fontScale="70000" lnSpcReduction="20000"/>
          </a:bodyPr>
          <a:lstStyle/>
          <a:p>
            <a:pPr marL="1350" indent="0">
              <a:buNone/>
            </a:pPr>
            <a:r>
              <a:rPr lang="de-DE" sz="2600" b="1" dirty="0" smtClean="0">
                <a:latin typeface="+mn-lt"/>
              </a:rPr>
              <a:t>Nebenjob, der nach Beginn der Kurzarbeit aufgenommen wurde.</a:t>
            </a:r>
          </a:p>
          <a:p>
            <a:r>
              <a:rPr lang="de-DE" sz="2600" dirty="0" smtClean="0">
                <a:latin typeface="+mn-lt"/>
              </a:rPr>
              <a:t>Befristet </a:t>
            </a:r>
            <a:r>
              <a:rPr lang="de-DE" sz="2600" b="1" dirty="0" smtClean="0">
                <a:latin typeface="+mn-lt"/>
              </a:rPr>
              <a:t>bis zum 31.10.2020 </a:t>
            </a:r>
            <a:r>
              <a:rPr lang="de-DE" sz="2600" dirty="0" smtClean="0">
                <a:latin typeface="+mn-lt"/>
              </a:rPr>
              <a:t>ist in § 421 c SGB III geregelt:</a:t>
            </a:r>
          </a:p>
          <a:p>
            <a:r>
              <a:rPr lang="de-DE" sz="2600" dirty="0">
                <a:latin typeface="+mn-lt"/>
              </a:rPr>
              <a:t>Von Kurzarbeit betroffene  Beschäftigte können erleichtert </a:t>
            </a:r>
            <a:r>
              <a:rPr lang="de-DE" sz="2600" dirty="0" smtClean="0">
                <a:latin typeface="+mn-lt"/>
              </a:rPr>
              <a:t>hinzuverdienen, wenn </a:t>
            </a:r>
            <a:r>
              <a:rPr lang="de-DE" sz="2600" dirty="0">
                <a:latin typeface="+mn-lt"/>
              </a:rPr>
              <a:t>sie eine Beschäftigung in einem systemrelevanten Bereich aufnehmen (z.B. Gesundheitswesen oder Landwirtschaft</a:t>
            </a:r>
            <a:r>
              <a:rPr lang="de-DE" sz="2600" dirty="0" smtClean="0">
                <a:latin typeface="+mn-lt"/>
              </a:rPr>
              <a:t>).</a:t>
            </a:r>
          </a:p>
          <a:p>
            <a:r>
              <a:rPr lang="de-DE" sz="2600" dirty="0">
                <a:latin typeface="+mn-lt"/>
              </a:rPr>
              <a:t>Entgelt aus einer solchen Tätigkeit wird nicht zum Ist- Entgelt hinzugerechnet, </a:t>
            </a:r>
          </a:p>
          <a:p>
            <a:pPr lvl="2"/>
            <a:r>
              <a:rPr lang="de-DE" sz="2200" dirty="0">
                <a:latin typeface="+mn-lt"/>
              </a:rPr>
              <a:t>soweit das Entgelt aus der neu aufgenommenen Beschäftigung zusammen mit dem Kurzarbeitergeld und dem verbliebenen Ist-Entgelt aus der ursprünglichen Beschäftigung </a:t>
            </a:r>
          </a:p>
          <a:p>
            <a:pPr lvl="2"/>
            <a:r>
              <a:rPr lang="de-DE" sz="2200" dirty="0">
                <a:latin typeface="+mn-lt"/>
              </a:rPr>
              <a:t>die Höhe des Soll-Entgelts aus der Beschäftigung, für die Kurzarbeitergeld gezahlt wird, nicht übersteigt</a:t>
            </a:r>
            <a:r>
              <a:rPr lang="de-DE" sz="2200" dirty="0" smtClean="0">
                <a:latin typeface="+mn-lt"/>
              </a:rPr>
              <a:t>.</a:t>
            </a:r>
          </a:p>
          <a:p>
            <a:r>
              <a:rPr lang="de-DE" sz="2600" dirty="0">
                <a:latin typeface="+mn-lt"/>
              </a:rPr>
              <a:t>Arbeitsentgelt aus einer geringfügigen Beschäftigung (§ 8 Abs. 1 Nr. 1 SGB IV) in einer systemrelevanten Branche oder einem systemrelevanten Beruf erhöht das Ist-Entgelt nicht und bleibt damit anrechnungsfrei. </a:t>
            </a:r>
          </a:p>
          <a:p>
            <a:r>
              <a:rPr lang="de-DE" sz="2600" dirty="0" smtClean="0">
                <a:solidFill>
                  <a:schemeClr val="tx2">
                    <a:lumMod val="50000"/>
                  </a:schemeClr>
                </a:solidFill>
                <a:latin typeface="+mn-lt"/>
              </a:rPr>
              <a:t>Ab dem 01.05.2020 gilt diese Regelung befristet </a:t>
            </a:r>
            <a:r>
              <a:rPr lang="de-DE" sz="2600" b="1" dirty="0" smtClean="0">
                <a:solidFill>
                  <a:schemeClr val="tx2">
                    <a:lumMod val="50000"/>
                  </a:schemeClr>
                </a:solidFill>
                <a:latin typeface="+mn-lt"/>
              </a:rPr>
              <a:t>bis zum 31.12.2020 </a:t>
            </a:r>
            <a:r>
              <a:rPr lang="de-DE" sz="2600" dirty="0" smtClean="0">
                <a:solidFill>
                  <a:schemeClr val="tx2">
                    <a:lumMod val="50000"/>
                  </a:schemeClr>
                </a:solidFill>
                <a:latin typeface="+mn-lt"/>
              </a:rPr>
              <a:t>mit der Maßgabe, dass dies nicht mehr nur für Beschäftigungen in systemrelevanten Branchen und Berufen gilt.</a:t>
            </a:r>
          </a:p>
          <a:p>
            <a:r>
              <a:rPr lang="de-DE" sz="2600" dirty="0" smtClean="0">
                <a:solidFill>
                  <a:srgbClr val="FF0000"/>
                </a:solidFill>
                <a:latin typeface="+mn-lt"/>
              </a:rPr>
              <a:t>Diese Regelung läuft aus.</a:t>
            </a:r>
          </a:p>
          <a:p>
            <a:pPr marL="1350" indent="0">
              <a:buNone/>
            </a:pPr>
            <a:endParaRPr lang="de-DE" dirty="0" smtClean="0"/>
          </a:p>
          <a:p>
            <a:pPr marL="1350" indent="0">
              <a:buNone/>
            </a:pPr>
            <a:r>
              <a:rPr lang="de-DE" b="1" dirty="0"/>
              <a:t> </a:t>
            </a:r>
            <a:endParaRPr lang="de-DE" dirty="0"/>
          </a:p>
          <a:p>
            <a:endParaRPr lang="de-DE" dirty="0"/>
          </a:p>
        </p:txBody>
      </p:sp>
    </p:spTree>
    <p:extLst>
      <p:ext uri="{BB962C8B-B14F-4D97-AF65-F5344CB8AC3E}">
        <p14:creationId xmlns:p14="http://schemas.microsoft.com/office/powerpoint/2010/main" val="34641285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57040"/>
            <a:ext cx="8566149" cy="454025"/>
          </a:xfrm>
        </p:spPr>
        <p:txBody>
          <a:bodyPr/>
          <a:lstStyle/>
          <a:p>
            <a:r>
              <a:rPr lang="de-DE" dirty="0" smtClean="0"/>
              <a:t>Neuregelung: </a:t>
            </a:r>
            <a:r>
              <a:rPr lang="de-DE" dirty="0" err="1" smtClean="0"/>
              <a:t>minijob</a:t>
            </a:r>
            <a:r>
              <a:rPr lang="de-DE" dirty="0" smtClean="0"/>
              <a:t> </a:t>
            </a:r>
            <a:r>
              <a:rPr lang="de-DE" dirty="0"/>
              <a:t>und Kurzarbeitergeld</a:t>
            </a:r>
          </a:p>
        </p:txBody>
      </p:sp>
      <p:sp>
        <p:nvSpPr>
          <p:cNvPr id="3" name="Inhaltsplatzhalter 2"/>
          <p:cNvSpPr>
            <a:spLocks noGrp="1"/>
          </p:cNvSpPr>
          <p:nvPr>
            <p:ph idx="1"/>
          </p:nvPr>
        </p:nvSpPr>
        <p:spPr>
          <a:xfrm>
            <a:off x="174625" y="1485900"/>
            <a:ext cx="8642349" cy="3801357"/>
          </a:xfrm>
        </p:spPr>
        <p:txBody>
          <a:bodyPr/>
          <a:lstStyle/>
          <a:p>
            <a:r>
              <a:rPr lang="de-DE" dirty="0" smtClean="0"/>
              <a:t>Die bisherigen Regelungen zum </a:t>
            </a:r>
            <a:r>
              <a:rPr lang="de-DE" b="1" dirty="0" smtClean="0"/>
              <a:t>Nebenjob</a:t>
            </a:r>
            <a:r>
              <a:rPr lang="de-DE" dirty="0" smtClean="0"/>
              <a:t> werden in § 421 c SGB III nicht fortgeführt.</a:t>
            </a:r>
          </a:p>
          <a:p>
            <a:r>
              <a:rPr lang="de-DE" dirty="0">
                <a:solidFill>
                  <a:srgbClr val="FF0000"/>
                </a:solidFill>
              </a:rPr>
              <a:t>Vom 1. Januar 2021 bis zum 31. Dezember 2021 bleiben Entgelte aus einem </a:t>
            </a:r>
            <a:r>
              <a:rPr lang="de-DE" b="1" dirty="0">
                <a:solidFill>
                  <a:srgbClr val="FF0000"/>
                </a:solidFill>
              </a:rPr>
              <a:t>Minijob</a:t>
            </a:r>
            <a:r>
              <a:rPr lang="de-DE" dirty="0">
                <a:solidFill>
                  <a:srgbClr val="FF0000"/>
                </a:solidFill>
              </a:rPr>
              <a:t> während der Kurzarbeit aufgenommen anrechnungsfrei bleiben. </a:t>
            </a:r>
            <a:endParaRPr lang="de-DE" dirty="0" smtClean="0">
              <a:solidFill>
                <a:srgbClr val="FF0000"/>
              </a:solidFill>
            </a:endParaRPr>
          </a:p>
          <a:p>
            <a:r>
              <a:rPr lang="de-DE" dirty="0" smtClean="0"/>
              <a:t>§ 421 c Abs.1 SGB III regelt nun:</a:t>
            </a:r>
          </a:p>
          <a:p>
            <a:r>
              <a:rPr lang="de-DE" dirty="0" smtClean="0"/>
              <a:t>In </a:t>
            </a:r>
            <a:r>
              <a:rPr lang="de-DE" dirty="0"/>
              <a:t>der Zeit vom 1. Januar 2021 bis zum 31. Dezember 2021 bleiben </a:t>
            </a:r>
            <a:r>
              <a:rPr lang="de-DE" dirty="0" smtClean="0"/>
              <a:t>Entgelte </a:t>
            </a:r>
            <a:r>
              <a:rPr lang="de-DE" dirty="0"/>
              <a:t>aus einer während der Kurzarbeit aufgenommen geringfügig entlohnten Beschäftigung nach § 8 </a:t>
            </a:r>
            <a:r>
              <a:rPr lang="de-DE" dirty="0" smtClean="0"/>
              <a:t>Abs. </a:t>
            </a:r>
            <a:r>
              <a:rPr lang="de-DE" dirty="0"/>
              <a:t>1 </a:t>
            </a:r>
            <a:r>
              <a:rPr lang="de-DE" dirty="0" smtClean="0"/>
              <a:t>Nr. </a:t>
            </a:r>
            <a:r>
              <a:rPr lang="de-DE" dirty="0"/>
              <a:t>1 </a:t>
            </a:r>
            <a:r>
              <a:rPr lang="de-DE" dirty="0" smtClean="0"/>
              <a:t>SGB IV (</a:t>
            </a:r>
            <a:r>
              <a:rPr lang="de-DE" b="1" u="sng" dirty="0" smtClean="0"/>
              <a:t>sogenannte </a:t>
            </a:r>
            <a:r>
              <a:rPr lang="de-DE" b="1" u="sng" dirty="0"/>
              <a:t>Minijobs bis </a:t>
            </a:r>
            <a:r>
              <a:rPr lang="de-DE" b="1" u="sng" dirty="0" smtClean="0"/>
              <a:t>einschließlich </a:t>
            </a:r>
            <a:r>
              <a:rPr lang="de-DE" b="1" u="sng" dirty="0"/>
              <a:t>450 Euro</a:t>
            </a:r>
            <a:r>
              <a:rPr lang="de-DE" dirty="0"/>
              <a:t>) weiterhin anrechnungsfrei. </a:t>
            </a:r>
            <a:endParaRPr lang="de-DE" dirty="0" smtClean="0"/>
          </a:p>
          <a:p>
            <a:r>
              <a:rPr lang="de-DE" dirty="0" smtClean="0"/>
              <a:t>Das </a:t>
            </a:r>
            <a:r>
              <a:rPr lang="de-DE" dirty="0"/>
              <a:t>heißt, Entgelte aus Minijobs reduzieren nicht das Kurzarbeitergeld. </a:t>
            </a:r>
          </a:p>
        </p:txBody>
      </p:sp>
    </p:spTree>
    <p:extLst>
      <p:ext uri="{BB962C8B-B14F-4D97-AF65-F5344CB8AC3E}">
        <p14:creationId xmlns:p14="http://schemas.microsoft.com/office/powerpoint/2010/main" val="39326216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35938"/>
            <a:ext cx="8642349" cy="454025"/>
          </a:xfrm>
        </p:spPr>
        <p:txBody>
          <a:bodyPr/>
          <a:lstStyle/>
          <a:p>
            <a:r>
              <a:rPr lang="de-DE" dirty="0"/>
              <a:t>Urlaub und </a:t>
            </a:r>
            <a:r>
              <a:rPr lang="de-DE" dirty="0" smtClean="0"/>
              <a:t>Kurzarbeit</a:t>
            </a:r>
            <a:br>
              <a:rPr lang="de-DE" dirty="0" smtClean="0"/>
            </a:br>
            <a:endParaRPr lang="de-DE" dirty="0"/>
          </a:p>
        </p:txBody>
      </p:sp>
      <p:sp>
        <p:nvSpPr>
          <p:cNvPr id="3" name="Inhaltsplatzhalter 2"/>
          <p:cNvSpPr>
            <a:spLocks noGrp="1"/>
          </p:cNvSpPr>
          <p:nvPr>
            <p:ph idx="1"/>
          </p:nvPr>
        </p:nvSpPr>
        <p:spPr>
          <a:xfrm>
            <a:off x="250825" y="584791"/>
            <a:ext cx="8642349" cy="5029200"/>
          </a:xfrm>
        </p:spPr>
        <p:txBody>
          <a:bodyPr>
            <a:normAutofit/>
          </a:bodyPr>
          <a:lstStyle/>
          <a:p>
            <a:pPr marL="1350" indent="0">
              <a:buNone/>
            </a:pPr>
            <a:r>
              <a:rPr lang="de-DE" sz="1600" b="1" u="sng" dirty="0" smtClean="0">
                <a:latin typeface="+mn-lt"/>
              </a:rPr>
              <a:t>Warum empfiehlt es sich, in der BV zur Kurzarbeit die Gegenstände Urlaub, Urlaubsentgelt und Urlaubsgeld zu regeln?</a:t>
            </a:r>
          </a:p>
          <a:p>
            <a:pPr marL="1350" indent="0">
              <a:buNone/>
            </a:pPr>
            <a:r>
              <a:rPr lang="de-DE" sz="1600" dirty="0" smtClean="0">
                <a:latin typeface="+mn-lt"/>
              </a:rPr>
              <a:t>Nach EuGH</a:t>
            </a:r>
            <a:r>
              <a:rPr lang="de-DE" sz="1600" dirty="0">
                <a:latin typeface="+mn-lt"/>
              </a:rPr>
              <a:t>, 08.11.2012, </a:t>
            </a:r>
            <a:r>
              <a:rPr lang="de-DE" sz="1600" dirty="0" smtClean="0">
                <a:latin typeface="+mn-lt"/>
              </a:rPr>
              <a:t>C-229/11 </a:t>
            </a:r>
            <a:r>
              <a:rPr lang="de-DE" sz="1600" dirty="0">
                <a:latin typeface="+mn-lt"/>
              </a:rPr>
              <a:t>kann der Anspruch auf Jahresurlaub bei vereinbarter Kurzarbeit entsprechend gekürzt werden. </a:t>
            </a:r>
            <a:r>
              <a:rPr lang="de-DE" sz="1600" dirty="0" smtClean="0">
                <a:latin typeface="+mn-lt"/>
              </a:rPr>
              <a:t>Das </a:t>
            </a:r>
            <a:r>
              <a:rPr lang="de-DE" sz="1600" dirty="0">
                <a:latin typeface="+mn-lt"/>
              </a:rPr>
              <a:t>Gericht entschied</a:t>
            </a:r>
            <a:r>
              <a:rPr lang="de-DE" sz="1600" dirty="0" smtClean="0">
                <a:latin typeface="+mn-lt"/>
              </a:rPr>
              <a:t>:</a:t>
            </a:r>
            <a:endParaRPr lang="de-DE" sz="1600" dirty="0">
              <a:latin typeface="+mn-lt"/>
            </a:endParaRPr>
          </a:p>
          <a:p>
            <a:r>
              <a:rPr lang="de-DE" sz="1400" dirty="0" smtClean="0">
                <a:latin typeface="+mn-lt"/>
              </a:rPr>
              <a:t>Der AN in Kurzarbeit sei mit einem AN in </a:t>
            </a:r>
            <a:r>
              <a:rPr lang="de-DE" sz="1400" dirty="0">
                <a:latin typeface="+mn-lt"/>
              </a:rPr>
              <a:t>Teilzeit vergleichbar, bei dem eine Verkürzung des Jahresurlaubs im Verhältnis  zur Arbeitszeit auch zulässig </a:t>
            </a:r>
            <a:r>
              <a:rPr lang="de-DE" sz="1400" dirty="0" smtClean="0">
                <a:latin typeface="+mn-lt"/>
              </a:rPr>
              <a:t>sei</a:t>
            </a:r>
          </a:p>
          <a:p>
            <a:r>
              <a:rPr lang="de-DE" sz="1400" dirty="0">
                <a:latin typeface="+mn-lt"/>
              </a:rPr>
              <a:t>Kurzarbeit „0“ sei mit einer solchen Arbeitszeitverkürzung gleichzusetzen und im Gegensatz zu erkrankten AN könnten AN in Kurzarbeit „0“ diese Zeit zur freien Verfügung </a:t>
            </a:r>
            <a:r>
              <a:rPr lang="de-DE" sz="1400" dirty="0" smtClean="0">
                <a:latin typeface="+mn-lt"/>
              </a:rPr>
              <a:t>nutzen</a:t>
            </a:r>
          </a:p>
          <a:p>
            <a:pPr marL="1350" indent="0">
              <a:buNone/>
            </a:pPr>
            <a:r>
              <a:rPr lang="de-DE" sz="1600" dirty="0" smtClean="0">
                <a:latin typeface="+mn-lt"/>
              </a:rPr>
              <a:t>Nach EuGH,  </a:t>
            </a:r>
            <a:r>
              <a:rPr lang="de-DE" sz="1600" dirty="0">
                <a:latin typeface="+mn-lt"/>
              </a:rPr>
              <a:t>13.12.2018, </a:t>
            </a:r>
            <a:r>
              <a:rPr lang="de-DE" sz="1600" dirty="0" smtClean="0">
                <a:latin typeface="+mn-lt"/>
              </a:rPr>
              <a:t>C-385/17, wird zwischen </a:t>
            </a:r>
            <a:r>
              <a:rPr lang="de-DE" sz="1600" dirty="0">
                <a:latin typeface="+mn-lt"/>
              </a:rPr>
              <a:t>der Höhe der Urlaubsvergütung und der Dauer des </a:t>
            </a:r>
            <a:r>
              <a:rPr lang="de-DE" sz="1600" dirty="0" smtClean="0">
                <a:latin typeface="+mn-lt"/>
              </a:rPr>
              <a:t>Urlaubsanspruchs unterschieden:</a:t>
            </a:r>
            <a:endParaRPr lang="de-DE" sz="1600" dirty="0">
              <a:latin typeface="+mn-lt"/>
            </a:endParaRPr>
          </a:p>
          <a:p>
            <a:r>
              <a:rPr lang="de-DE" sz="1400" u="sng" dirty="0">
                <a:latin typeface="+mn-lt"/>
              </a:rPr>
              <a:t>Vergütung: </a:t>
            </a:r>
            <a:r>
              <a:rPr lang="de-DE" sz="1400" dirty="0">
                <a:latin typeface="+mn-lt"/>
              </a:rPr>
              <a:t>Während des Mindesturlaubs nach EU- Recht </a:t>
            </a:r>
            <a:r>
              <a:rPr lang="de-DE" sz="1400" dirty="0" smtClean="0">
                <a:latin typeface="+mn-lt"/>
              </a:rPr>
              <a:t>(4 Wochen</a:t>
            </a:r>
            <a:r>
              <a:rPr lang="de-DE" sz="1400" dirty="0">
                <a:latin typeface="+mn-lt"/>
              </a:rPr>
              <a:t>) darf es durch Kurzarbeit nicht zu einer Minderung der Urlaubsvergütung kommen. Denn die Urlaubsvergütung solle Arbeitnehmer während ihres Urlaubs „in eine Lage </a:t>
            </a:r>
            <a:r>
              <a:rPr lang="de-DE" sz="1400" dirty="0" smtClean="0">
                <a:latin typeface="+mn-lt"/>
              </a:rPr>
              <a:t>versetzen</a:t>
            </a:r>
            <a:r>
              <a:rPr lang="de-DE" sz="1400" dirty="0">
                <a:latin typeface="+mn-lt"/>
              </a:rPr>
              <a:t>, die in Bezug auf das Entgelt mit Zeiten geleisteter Arbeit </a:t>
            </a:r>
            <a:r>
              <a:rPr lang="de-DE" sz="1400" u="sng" dirty="0">
                <a:latin typeface="+mn-lt"/>
              </a:rPr>
              <a:t>vergleichbar </a:t>
            </a:r>
            <a:r>
              <a:rPr lang="de-DE" sz="1400" dirty="0">
                <a:latin typeface="+mn-lt"/>
              </a:rPr>
              <a:t>ist</a:t>
            </a:r>
            <a:r>
              <a:rPr lang="de-DE" sz="1400" dirty="0" smtClean="0">
                <a:latin typeface="+mn-lt"/>
              </a:rPr>
              <a:t>“. Art</a:t>
            </a:r>
            <a:r>
              <a:rPr lang="de-DE" sz="1400" dirty="0">
                <a:latin typeface="+mn-lt"/>
              </a:rPr>
              <a:t>. 7 Abs. 1 der Richtlinie 2003/88 verlangt nicht, dass das gewöhnliche Arbeitsentgelt für die gesamte Dauer des Jahresurlaubs gezahlt wird, die dem Arbeitnehmer nach nationalem Recht zusteht. </a:t>
            </a:r>
            <a:r>
              <a:rPr lang="de-DE" sz="1400" u="sng" dirty="0">
                <a:latin typeface="+mn-lt"/>
              </a:rPr>
              <a:t>Der Arbeitgeber muss dieses nach der Richtlinie nur für die Dauer des in dieser Bestimmung vorgesehenen Mindestjahresurlaubs </a:t>
            </a:r>
            <a:r>
              <a:rPr lang="de-DE" sz="1400" u="sng" dirty="0" smtClean="0">
                <a:latin typeface="+mn-lt"/>
              </a:rPr>
              <a:t>zahlen.</a:t>
            </a:r>
          </a:p>
          <a:p>
            <a:r>
              <a:rPr lang="de-DE" sz="1400" u="sng" dirty="0" smtClean="0">
                <a:latin typeface="+mn-lt"/>
              </a:rPr>
              <a:t>Dauer</a:t>
            </a:r>
            <a:r>
              <a:rPr lang="de-DE" sz="1400" u="sng" dirty="0">
                <a:latin typeface="+mn-lt"/>
              </a:rPr>
              <a:t>: </a:t>
            </a:r>
            <a:r>
              <a:rPr lang="de-DE" sz="1400" dirty="0">
                <a:latin typeface="+mn-lt"/>
              </a:rPr>
              <a:t>Die Dauer des Urlaubsanspruchs </a:t>
            </a:r>
            <a:r>
              <a:rPr lang="de-DE" sz="1400" u="sng" dirty="0">
                <a:latin typeface="+mn-lt"/>
              </a:rPr>
              <a:t>verringert sich</a:t>
            </a:r>
            <a:r>
              <a:rPr lang="de-DE" sz="1400" dirty="0">
                <a:latin typeface="+mn-lt"/>
              </a:rPr>
              <a:t> anteilig für Zeiten, in denen ein Arbeitnehmer gar nicht gearbeitet hat, also bei „Kurzarbeit Null“. Diese anteilige Kürzung bezieht sich auf den Mindesturlaub nach EU- Recht.</a:t>
            </a:r>
          </a:p>
          <a:p>
            <a:pPr marL="1350" indent="0">
              <a:buNone/>
            </a:pPr>
            <a:endParaRPr lang="de-DE" dirty="0"/>
          </a:p>
        </p:txBody>
      </p:sp>
    </p:spTree>
    <p:extLst>
      <p:ext uri="{BB962C8B-B14F-4D97-AF65-F5344CB8AC3E}">
        <p14:creationId xmlns:p14="http://schemas.microsoft.com/office/powerpoint/2010/main" val="36366509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64660"/>
            <a:ext cx="8642349" cy="454025"/>
          </a:xfrm>
        </p:spPr>
        <p:txBody>
          <a:bodyPr/>
          <a:lstStyle/>
          <a:p>
            <a:r>
              <a:rPr lang="de-DE" dirty="0"/>
              <a:t>Urlaub und Kurzarbeit</a:t>
            </a:r>
          </a:p>
        </p:txBody>
      </p:sp>
      <p:sp>
        <p:nvSpPr>
          <p:cNvPr id="3" name="Inhaltsplatzhalter 2"/>
          <p:cNvSpPr>
            <a:spLocks noGrp="1"/>
          </p:cNvSpPr>
          <p:nvPr>
            <p:ph idx="1"/>
          </p:nvPr>
        </p:nvSpPr>
        <p:spPr>
          <a:xfrm>
            <a:off x="250825" y="967740"/>
            <a:ext cx="8642349" cy="3893820"/>
          </a:xfrm>
        </p:spPr>
        <p:txBody>
          <a:bodyPr>
            <a:normAutofit fontScale="92500" lnSpcReduction="10000"/>
          </a:bodyPr>
          <a:lstStyle/>
          <a:p>
            <a:pPr marL="1350" indent="0">
              <a:buNone/>
            </a:pPr>
            <a:r>
              <a:rPr lang="de-DE" dirty="0" smtClean="0">
                <a:solidFill>
                  <a:srgbClr val="000000"/>
                </a:solidFill>
                <a:latin typeface="+mn-lt"/>
              </a:rPr>
              <a:t>Während </a:t>
            </a:r>
            <a:r>
              <a:rPr lang="de-DE" dirty="0">
                <a:solidFill>
                  <a:srgbClr val="000000"/>
                </a:solidFill>
                <a:latin typeface="+mn-lt"/>
              </a:rPr>
              <a:t>der Inanspruchnahme des gesetzlichen Mindesturlaubs </a:t>
            </a:r>
            <a:r>
              <a:rPr lang="de-DE" dirty="0" smtClean="0">
                <a:solidFill>
                  <a:srgbClr val="000000"/>
                </a:solidFill>
                <a:latin typeface="+mn-lt"/>
              </a:rPr>
              <a:t>gilt nach EuGH also, </a:t>
            </a:r>
            <a:r>
              <a:rPr lang="de-DE" dirty="0">
                <a:solidFill>
                  <a:srgbClr val="000000"/>
                </a:solidFill>
                <a:latin typeface="+mn-lt"/>
              </a:rPr>
              <a:t>dass </a:t>
            </a:r>
            <a:r>
              <a:rPr lang="de-DE" dirty="0" smtClean="0">
                <a:solidFill>
                  <a:srgbClr val="000000"/>
                </a:solidFill>
                <a:latin typeface="+mn-lt"/>
              </a:rPr>
              <a:t>AN ungeachtet </a:t>
            </a:r>
            <a:r>
              <a:rPr lang="de-DE" dirty="0">
                <a:solidFill>
                  <a:srgbClr val="000000"/>
                </a:solidFill>
                <a:latin typeface="+mn-lt"/>
              </a:rPr>
              <a:t>früherer Kurzarbeitszeiten Anspruch mindestens auf das gewöhnliche Arbeitsentgelt </a:t>
            </a:r>
            <a:r>
              <a:rPr lang="de-DE" dirty="0" smtClean="0">
                <a:solidFill>
                  <a:srgbClr val="000000"/>
                </a:solidFill>
                <a:latin typeface="+mn-lt"/>
              </a:rPr>
              <a:t>haben.</a:t>
            </a:r>
          </a:p>
          <a:p>
            <a:pPr marL="1350" indent="0">
              <a:buNone/>
            </a:pPr>
            <a:r>
              <a:rPr lang="de-DE" dirty="0" smtClean="0">
                <a:solidFill>
                  <a:srgbClr val="000000"/>
                </a:solidFill>
                <a:latin typeface="+mn-lt"/>
              </a:rPr>
              <a:t>Allerdings </a:t>
            </a:r>
            <a:r>
              <a:rPr lang="de-DE" dirty="0">
                <a:solidFill>
                  <a:srgbClr val="000000"/>
                </a:solidFill>
                <a:latin typeface="+mn-lt"/>
              </a:rPr>
              <a:t>hat der EuGH auch ausgeführt, dass die </a:t>
            </a:r>
            <a:r>
              <a:rPr lang="de-DE" u="sng" dirty="0">
                <a:solidFill>
                  <a:srgbClr val="000000"/>
                </a:solidFill>
                <a:latin typeface="+mn-lt"/>
              </a:rPr>
              <a:t>Dauer des Mindesturlaubsanspruchs </a:t>
            </a:r>
            <a:r>
              <a:rPr lang="de-DE" dirty="0">
                <a:solidFill>
                  <a:srgbClr val="000000"/>
                </a:solidFill>
                <a:latin typeface="+mn-lt"/>
              </a:rPr>
              <a:t>von vier Wochen im Jahr – im Einklang mit Europarecht – verhältnismäßig reduziert werden </a:t>
            </a:r>
            <a:r>
              <a:rPr lang="de-DE" i="1" u="sng" dirty="0">
                <a:solidFill>
                  <a:srgbClr val="000000"/>
                </a:solidFill>
                <a:latin typeface="+mn-lt"/>
              </a:rPr>
              <a:t>kann</a:t>
            </a:r>
            <a:r>
              <a:rPr lang="de-DE" dirty="0">
                <a:solidFill>
                  <a:srgbClr val="000000"/>
                </a:solidFill>
                <a:latin typeface="+mn-lt"/>
              </a:rPr>
              <a:t>, sofern infolge der Kurzarbeit ganze Arbeitstage </a:t>
            </a:r>
            <a:r>
              <a:rPr lang="de-DE" dirty="0" smtClean="0">
                <a:solidFill>
                  <a:srgbClr val="000000"/>
                </a:solidFill>
                <a:latin typeface="+mn-lt"/>
              </a:rPr>
              <a:t>ausfallen: </a:t>
            </a:r>
            <a:endParaRPr lang="de-DE" dirty="0">
              <a:solidFill>
                <a:srgbClr val="000000"/>
              </a:solidFill>
              <a:latin typeface="+mn-lt"/>
            </a:endParaRPr>
          </a:p>
          <a:p>
            <a:r>
              <a:rPr lang="de-DE" dirty="0">
                <a:solidFill>
                  <a:srgbClr val="000000"/>
                </a:solidFill>
                <a:latin typeface="+mn-lt"/>
              </a:rPr>
              <a:t>Der EuGH hat aber auch klargestellt, dass nationale Regelungen dies nicht so vorsehen müssen; sie können und dürfen auch Günstigeres bestimmen. </a:t>
            </a:r>
          </a:p>
          <a:p>
            <a:r>
              <a:rPr lang="de-DE" dirty="0">
                <a:solidFill>
                  <a:srgbClr val="000000"/>
                </a:solidFill>
                <a:latin typeface="+mn-lt"/>
              </a:rPr>
              <a:t>Wie die Gesetzeslage in Deutschland vor diesem Hintergrund zu verstehen ist, ist </a:t>
            </a:r>
            <a:r>
              <a:rPr lang="de-DE" dirty="0" smtClean="0">
                <a:solidFill>
                  <a:srgbClr val="000000"/>
                </a:solidFill>
                <a:latin typeface="+mn-lt"/>
              </a:rPr>
              <a:t>umstritten</a:t>
            </a:r>
            <a:r>
              <a:rPr lang="de-DE" dirty="0">
                <a:solidFill>
                  <a:srgbClr val="000000"/>
                </a:solidFill>
                <a:latin typeface="+mn-lt"/>
              </a:rPr>
              <a:t>. </a:t>
            </a:r>
            <a:endParaRPr lang="de-DE" dirty="0" smtClean="0">
              <a:solidFill>
                <a:srgbClr val="000000"/>
              </a:solidFill>
              <a:latin typeface="+mn-lt"/>
            </a:endParaRPr>
          </a:p>
          <a:p>
            <a:r>
              <a:rPr lang="de-DE" dirty="0" smtClean="0">
                <a:solidFill>
                  <a:srgbClr val="000000"/>
                </a:solidFill>
                <a:latin typeface="+mn-lt"/>
              </a:rPr>
              <a:t>Vielfach </a:t>
            </a:r>
            <a:r>
              <a:rPr lang="de-DE" dirty="0">
                <a:solidFill>
                  <a:srgbClr val="000000"/>
                </a:solidFill>
                <a:latin typeface="+mn-lt"/>
              </a:rPr>
              <a:t>wird aber die Gesetzeslage allein auch nicht entscheidend sein. Denn auch Tarifverträge können Günstigeres </a:t>
            </a:r>
            <a:r>
              <a:rPr lang="de-DE" dirty="0" smtClean="0">
                <a:solidFill>
                  <a:srgbClr val="000000"/>
                </a:solidFill>
                <a:latin typeface="+mn-lt"/>
              </a:rPr>
              <a:t>regeln. Oft wird eine Kürzung eher nicht möglich sein.</a:t>
            </a:r>
          </a:p>
          <a:p>
            <a:pPr marL="1350" indent="0">
              <a:buNone/>
            </a:pPr>
            <a:r>
              <a:rPr lang="de-DE" b="1" dirty="0" smtClean="0">
                <a:solidFill>
                  <a:srgbClr val="000000"/>
                </a:solidFill>
                <a:latin typeface="+mn-lt"/>
              </a:rPr>
              <a:t>Daher:	</a:t>
            </a:r>
            <a:r>
              <a:rPr lang="de-DE" dirty="0" smtClean="0">
                <a:solidFill>
                  <a:srgbClr val="000000"/>
                </a:solidFill>
                <a:latin typeface="+mn-lt"/>
              </a:rPr>
              <a:t>Sollten Arbeitgeber eine Kürzung vornehmen wollen, sollte immer genau geprüft 	werden, ob dies zulässig ist und ggf. geprüft werden, ob eine gerichtliche Klärung 	sinnvoll ist.</a:t>
            </a:r>
          </a:p>
          <a:p>
            <a:pPr marL="1350" indent="0">
              <a:buNone/>
            </a:pPr>
            <a:endParaRPr lang="de-DE" dirty="0"/>
          </a:p>
        </p:txBody>
      </p:sp>
    </p:spTree>
    <p:extLst>
      <p:ext uri="{BB962C8B-B14F-4D97-AF65-F5344CB8AC3E}">
        <p14:creationId xmlns:p14="http://schemas.microsoft.com/office/powerpoint/2010/main" val="2790927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9386" y="303213"/>
            <a:ext cx="7264541" cy="454025"/>
          </a:xfrm>
        </p:spPr>
        <p:txBody>
          <a:bodyPr/>
          <a:lstStyle/>
          <a:p>
            <a:r>
              <a:rPr lang="de-DE" sz="3200" dirty="0" smtClean="0"/>
              <a:t>Verordnung über Erleichterungen 				der Kurzarbeit (</a:t>
            </a:r>
            <a:r>
              <a:rPr lang="de-DE" sz="3200" dirty="0" err="1" smtClean="0"/>
              <a:t>Kugv</a:t>
            </a:r>
            <a:r>
              <a:rPr lang="de-DE" sz="3200" dirty="0" smtClean="0"/>
              <a:t>)</a:t>
            </a:r>
            <a:endParaRPr lang="de-DE" sz="3200" dirty="0"/>
          </a:p>
        </p:txBody>
      </p:sp>
      <p:sp>
        <p:nvSpPr>
          <p:cNvPr id="3" name="Inhaltsplatzhalter 2"/>
          <p:cNvSpPr>
            <a:spLocks noGrp="1"/>
          </p:cNvSpPr>
          <p:nvPr>
            <p:ph idx="1"/>
          </p:nvPr>
        </p:nvSpPr>
        <p:spPr>
          <a:xfrm>
            <a:off x="250826" y="1267548"/>
            <a:ext cx="8795897" cy="3495837"/>
          </a:xfrm>
        </p:spPr>
        <p:txBody>
          <a:bodyPr>
            <a:normAutofit fontScale="77500" lnSpcReduction="20000"/>
          </a:bodyPr>
          <a:lstStyle/>
          <a:p>
            <a:pPr marL="1350" indent="0">
              <a:buNone/>
            </a:pPr>
            <a:endParaRPr lang="de-DE" dirty="0" smtClean="0">
              <a:latin typeface="+mn-lt"/>
            </a:endParaRPr>
          </a:p>
          <a:p>
            <a:r>
              <a:rPr lang="de-DE" sz="2100" dirty="0" smtClean="0">
                <a:latin typeface="+mn-lt"/>
              </a:rPr>
              <a:t>Die gesetzlichen Änderung sehen </a:t>
            </a:r>
            <a:r>
              <a:rPr lang="de-DE" sz="2100" u="sng" dirty="0" smtClean="0">
                <a:latin typeface="+mn-lt"/>
              </a:rPr>
              <a:t>eine Ermächtigung der Bundesregierung zur Umsetzung </a:t>
            </a:r>
            <a:r>
              <a:rPr lang="de-DE" sz="2100" dirty="0" smtClean="0">
                <a:latin typeface="+mn-lt"/>
              </a:rPr>
              <a:t>der dort genannten Möglichkeiten </a:t>
            </a:r>
            <a:r>
              <a:rPr lang="de-DE" sz="2100" u="sng" dirty="0" smtClean="0">
                <a:latin typeface="+mn-lt"/>
              </a:rPr>
              <a:t>in einer Verordnung vor.</a:t>
            </a:r>
          </a:p>
          <a:p>
            <a:r>
              <a:rPr lang="de-DE" sz="2100" dirty="0" smtClean="0">
                <a:latin typeface="+mn-lt"/>
              </a:rPr>
              <a:t>Die dort formulierten </a:t>
            </a:r>
            <a:r>
              <a:rPr lang="de-DE" sz="2100" u="sng" dirty="0" smtClean="0">
                <a:latin typeface="+mn-lt"/>
              </a:rPr>
              <a:t>Erleichterungen für Kurzarbeit gelten nicht direkt von Gesetzes wegen.</a:t>
            </a:r>
          </a:p>
          <a:p>
            <a:r>
              <a:rPr lang="de-DE" sz="2100" dirty="0" smtClean="0">
                <a:latin typeface="+mn-lt"/>
              </a:rPr>
              <a:t>Der Verordnungsgeber hat einen Gestaltungsspielraum und auch Geltungszeitraum und Dauer kann der Verordnungsgeber innerhalb der gesetzlichen Grenzen bestimmen.</a:t>
            </a:r>
          </a:p>
          <a:p>
            <a:pPr marL="1350" indent="0" algn="ctr">
              <a:buNone/>
            </a:pPr>
            <a:endParaRPr lang="de-DE" dirty="0" smtClean="0">
              <a:latin typeface="+mn-lt"/>
            </a:endParaRPr>
          </a:p>
          <a:p>
            <a:pPr marL="1350" indent="0" algn="ctr">
              <a:buNone/>
            </a:pPr>
            <a:r>
              <a:rPr lang="de-DE" sz="2400" b="1" dirty="0" smtClean="0">
                <a:latin typeface="+mn-lt"/>
              </a:rPr>
              <a:t>Der Verordnungsgeber ist tätig gewesen und die „Verordnung </a:t>
            </a:r>
            <a:r>
              <a:rPr lang="de-DE" sz="2400" b="1" dirty="0">
                <a:latin typeface="+mn-lt"/>
              </a:rPr>
              <a:t>über Erleichterungen der </a:t>
            </a:r>
            <a:r>
              <a:rPr lang="de-DE" sz="2400" b="1" dirty="0" smtClean="0">
                <a:latin typeface="+mn-lt"/>
              </a:rPr>
              <a:t>Kurzarbeit“ (</a:t>
            </a:r>
            <a:r>
              <a:rPr lang="de-DE" sz="2400" b="1" dirty="0" err="1" smtClean="0">
                <a:latin typeface="+mn-lt"/>
              </a:rPr>
              <a:t>KugV</a:t>
            </a:r>
            <a:r>
              <a:rPr lang="de-DE" sz="2400" b="1" dirty="0" smtClean="0">
                <a:latin typeface="+mn-lt"/>
              </a:rPr>
              <a:t>) wurde am 25.03.2020 erlassen und am 27.03.2020 im Bundesgesetzblatt veröffentlicht.</a:t>
            </a:r>
          </a:p>
          <a:p>
            <a:pPr marL="1350" indent="0" algn="ctr">
              <a:buNone/>
            </a:pPr>
            <a:r>
              <a:rPr lang="de-DE" sz="2400" b="1" dirty="0" smtClean="0">
                <a:latin typeface="+mn-lt"/>
              </a:rPr>
              <a:t>Sie gilt rückwirkend ab dem 01.03.2020 bis zum 31.12.2020.</a:t>
            </a:r>
          </a:p>
          <a:p>
            <a:pPr marL="1350" indent="0" algn="ctr">
              <a:buNone/>
            </a:pPr>
            <a:r>
              <a:rPr lang="de-DE" sz="2400" b="1" dirty="0" smtClean="0">
                <a:latin typeface="+mn-lt"/>
              </a:rPr>
              <a:t>Im folgenden werden die Inhalte im Überblick dargestellt. Sie werden auch noch einmal an der jeweiligen Stelle in den Folien gesondert behandelt.</a:t>
            </a:r>
            <a:endParaRPr lang="de-DE" sz="2100" dirty="0" smtClean="0">
              <a:latin typeface="+mn-lt"/>
            </a:endParaRPr>
          </a:p>
        </p:txBody>
      </p:sp>
    </p:spTree>
    <p:extLst>
      <p:ext uri="{BB962C8B-B14F-4D97-AF65-F5344CB8AC3E}">
        <p14:creationId xmlns:p14="http://schemas.microsoft.com/office/powerpoint/2010/main" val="3219329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fik 36"/>
          <p:cNvPicPr>
            <a:picLocks noChangeAspect="1"/>
          </p:cNvPicPr>
          <p:nvPr/>
        </p:nvPicPr>
        <p:blipFill>
          <a:blip r:embed="rId3">
            <a:duotone>
              <a:prstClr val="black"/>
              <a:schemeClr val="accent6">
                <a:tint val="45000"/>
                <a:satMod val="400000"/>
              </a:schemeClr>
            </a:duotone>
          </a:blip>
          <a:stretch>
            <a:fillRect/>
          </a:stretch>
        </p:blipFill>
        <p:spPr>
          <a:xfrm>
            <a:off x="1035296" y="1653044"/>
            <a:ext cx="5348252" cy="2769431"/>
          </a:xfrm>
          <a:prstGeom prst="rect">
            <a:avLst/>
          </a:prstGeom>
        </p:spPr>
      </p:pic>
      <p:sp>
        <p:nvSpPr>
          <p:cNvPr id="2" name="Titel 1"/>
          <p:cNvSpPr>
            <a:spLocks noGrp="1"/>
          </p:cNvSpPr>
          <p:nvPr>
            <p:ph type="title"/>
          </p:nvPr>
        </p:nvSpPr>
        <p:spPr>
          <a:xfrm>
            <a:off x="233653" y="93141"/>
            <a:ext cx="8642349" cy="454025"/>
          </a:xfrm>
        </p:spPr>
        <p:txBody>
          <a:bodyPr/>
          <a:lstStyle/>
          <a:p>
            <a:r>
              <a:rPr lang="de-DE" dirty="0" smtClean="0"/>
              <a:t>AU und Kurzarbeit</a:t>
            </a:r>
            <a:endParaRPr lang="de-DE" dirty="0"/>
          </a:p>
        </p:txBody>
      </p:sp>
      <p:pic>
        <p:nvPicPr>
          <p:cNvPr id="11" name="Inhaltsplatzhalter 10"/>
          <p:cNvPicPr>
            <a:picLocks noGrp="1" noChangeAspect="1"/>
          </p:cNvPicPr>
          <p:nvPr>
            <p:ph idx="1"/>
          </p:nvPr>
        </p:nvPicPr>
        <p:blipFill>
          <a:blip r:embed="rId4">
            <a:duotone>
              <a:prstClr val="black"/>
              <a:schemeClr val="accent4">
                <a:tint val="45000"/>
                <a:satMod val="400000"/>
              </a:schemeClr>
            </a:duotone>
          </a:blip>
          <a:stretch>
            <a:fillRect/>
          </a:stretch>
        </p:blipFill>
        <p:spPr>
          <a:xfrm>
            <a:off x="1360669" y="1844562"/>
            <a:ext cx="2560473" cy="2266917"/>
          </a:xfrm>
          <a:prstGeom prst="rect">
            <a:avLst/>
          </a:prstGeom>
        </p:spPr>
      </p:pic>
      <p:cxnSp>
        <p:nvCxnSpPr>
          <p:cNvPr id="6" name="Gerader Verbinder 5"/>
          <p:cNvCxnSpPr/>
          <p:nvPr/>
        </p:nvCxnSpPr>
        <p:spPr>
          <a:xfrm>
            <a:off x="3856690" y="694939"/>
            <a:ext cx="23004" cy="4245949"/>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Grafik 14"/>
          <p:cNvPicPr>
            <a:picLocks noChangeAspect="1"/>
          </p:cNvPicPr>
          <p:nvPr/>
        </p:nvPicPr>
        <p:blipFill>
          <a:blip r:embed="rId4">
            <a:duotone>
              <a:prstClr val="black"/>
              <a:schemeClr val="accent1">
                <a:tint val="45000"/>
                <a:satMod val="400000"/>
              </a:schemeClr>
            </a:duotone>
          </a:blip>
          <a:stretch>
            <a:fillRect/>
          </a:stretch>
        </p:blipFill>
        <p:spPr>
          <a:xfrm>
            <a:off x="6074835" y="1904300"/>
            <a:ext cx="2403892" cy="2266917"/>
          </a:xfrm>
          <a:prstGeom prst="rect">
            <a:avLst/>
          </a:prstGeom>
        </p:spPr>
      </p:pic>
      <p:sp>
        <p:nvSpPr>
          <p:cNvPr id="17" name="Textfeld 16"/>
          <p:cNvSpPr txBox="1"/>
          <p:nvPr/>
        </p:nvSpPr>
        <p:spPr>
          <a:xfrm>
            <a:off x="1983886" y="2626800"/>
            <a:ext cx="1426234" cy="646331"/>
          </a:xfrm>
          <a:prstGeom prst="rect">
            <a:avLst/>
          </a:prstGeom>
          <a:noFill/>
        </p:spPr>
        <p:txBody>
          <a:bodyPr wrap="square" rtlCol="0">
            <a:spAutoFit/>
          </a:bodyPr>
          <a:lstStyle/>
          <a:p>
            <a:pPr algn="ctr">
              <a:defRPr/>
            </a:pPr>
            <a:r>
              <a:rPr lang="de-DE" altLang="de-DE" sz="1200" b="1" dirty="0">
                <a:solidFill>
                  <a:srgbClr val="00B050"/>
                </a:solidFill>
              </a:rPr>
              <a:t>Entgeltfort-zahlung des </a:t>
            </a:r>
            <a:r>
              <a:rPr lang="de-DE" altLang="de-DE" sz="1200" b="1" dirty="0" smtClean="0">
                <a:solidFill>
                  <a:srgbClr val="00B050"/>
                </a:solidFill>
              </a:rPr>
              <a:t>Arbeitgebers</a:t>
            </a:r>
            <a:endParaRPr lang="de-DE" altLang="de-DE" sz="1200" b="1" dirty="0">
              <a:solidFill>
                <a:srgbClr val="00B050"/>
              </a:solidFill>
            </a:endParaRPr>
          </a:p>
        </p:txBody>
      </p:sp>
      <p:sp>
        <p:nvSpPr>
          <p:cNvPr id="21" name="Textfeld 20"/>
          <p:cNvSpPr txBox="1"/>
          <p:nvPr/>
        </p:nvSpPr>
        <p:spPr>
          <a:xfrm>
            <a:off x="6517114" y="2182738"/>
            <a:ext cx="1669300" cy="1569660"/>
          </a:xfrm>
          <a:prstGeom prst="rect">
            <a:avLst/>
          </a:prstGeom>
          <a:noFill/>
        </p:spPr>
        <p:txBody>
          <a:bodyPr wrap="square" rtlCol="0">
            <a:spAutoFit/>
          </a:bodyPr>
          <a:lstStyle/>
          <a:p>
            <a:pPr lvl="0" algn="ctr">
              <a:defRPr/>
            </a:pPr>
            <a:r>
              <a:rPr lang="de-DE" altLang="de-DE" sz="1200" b="1" dirty="0" smtClean="0">
                <a:solidFill>
                  <a:schemeClr val="tx1">
                    <a:lumMod val="60000"/>
                    <a:lumOff val="40000"/>
                  </a:schemeClr>
                </a:solidFill>
              </a:rPr>
              <a:t>Krankengeld nach      § 47 Abs. 2 SGB V (normale Berechnung) Maßgebend </a:t>
            </a:r>
            <a:r>
              <a:rPr lang="de-DE" altLang="de-DE" sz="1200" b="1" dirty="0">
                <a:solidFill>
                  <a:schemeClr val="tx1">
                    <a:lumMod val="60000"/>
                    <a:lumOff val="40000"/>
                  </a:schemeClr>
                </a:solidFill>
              </a:rPr>
              <a:t>ist der letzte vor Beginn der AU  abgerechnete </a:t>
            </a:r>
            <a:r>
              <a:rPr lang="de-DE" altLang="de-DE" sz="1200" b="1" dirty="0" smtClean="0">
                <a:solidFill>
                  <a:schemeClr val="tx1">
                    <a:lumMod val="60000"/>
                    <a:lumOff val="40000"/>
                  </a:schemeClr>
                </a:solidFill>
              </a:rPr>
              <a:t>Entgeltabrechnungs-zeitraum</a:t>
            </a:r>
            <a:endParaRPr lang="de-DE" altLang="de-DE" sz="1200" b="1" dirty="0">
              <a:solidFill>
                <a:schemeClr val="tx1">
                  <a:lumMod val="60000"/>
                  <a:lumOff val="40000"/>
                </a:schemeClr>
              </a:solidFill>
            </a:endParaRPr>
          </a:p>
        </p:txBody>
      </p:sp>
      <p:sp>
        <p:nvSpPr>
          <p:cNvPr id="27" name="Textfeld 26"/>
          <p:cNvSpPr txBox="1"/>
          <p:nvPr/>
        </p:nvSpPr>
        <p:spPr>
          <a:xfrm>
            <a:off x="384620" y="547166"/>
            <a:ext cx="3490823" cy="276999"/>
          </a:xfrm>
          <a:prstGeom prst="rect">
            <a:avLst/>
          </a:prstGeom>
          <a:noFill/>
        </p:spPr>
        <p:txBody>
          <a:bodyPr wrap="square" rtlCol="0">
            <a:spAutoFit/>
          </a:bodyPr>
          <a:lstStyle/>
          <a:p>
            <a:pPr algn="ctr">
              <a:defRPr/>
            </a:pPr>
            <a:r>
              <a:rPr lang="de-DE" sz="1200" b="1" dirty="0">
                <a:solidFill>
                  <a:srgbClr val="000000"/>
                </a:solidFill>
              </a:rPr>
              <a:t>Arbeitsunfähigkeit vor Beginn der Kurzarbeit</a:t>
            </a:r>
          </a:p>
        </p:txBody>
      </p:sp>
      <p:sp>
        <p:nvSpPr>
          <p:cNvPr id="29" name="Textfeld 28"/>
          <p:cNvSpPr txBox="1"/>
          <p:nvPr/>
        </p:nvSpPr>
        <p:spPr>
          <a:xfrm>
            <a:off x="4509491" y="547458"/>
            <a:ext cx="3313492" cy="276999"/>
          </a:xfrm>
          <a:prstGeom prst="rect">
            <a:avLst/>
          </a:prstGeom>
          <a:noFill/>
        </p:spPr>
        <p:txBody>
          <a:bodyPr wrap="square" rtlCol="0">
            <a:spAutoFit/>
          </a:bodyPr>
          <a:lstStyle/>
          <a:p>
            <a:pPr algn="ctr">
              <a:defRPr/>
            </a:pPr>
            <a:r>
              <a:rPr lang="de-DE" sz="1200" b="1" dirty="0">
                <a:solidFill>
                  <a:srgbClr val="000000"/>
                </a:solidFill>
              </a:rPr>
              <a:t>Arbeitsunfähigkeit während der Kurzarbeit</a:t>
            </a:r>
          </a:p>
        </p:txBody>
      </p:sp>
      <p:pic>
        <p:nvPicPr>
          <p:cNvPr id="32" name="Grafik 31"/>
          <p:cNvPicPr>
            <a:picLocks noChangeAspect="1"/>
          </p:cNvPicPr>
          <p:nvPr/>
        </p:nvPicPr>
        <p:blipFill>
          <a:blip r:embed="rId5"/>
          <a:stretch>
            <a:fillRect/>
          </a:stretch>
        </p:blipFill>
        <p:spPr>
          <a:xfrm>
            <a:off x="3809566" y="1852682"/>
            <a:ext cx="2427556" cy="2258797"/>
          </a:xfrm>
          <a:prstGeom prst="rect">
            <a:avLst/>
          </a:prstGeom>
        </p:spPr>
      </p:pic>
      <p:sp>
        <p:nvSpPr>
          <p:cNvPr id="31" name="Textfeld 30"/>
          <p:cNvSpPr txBox="1"/>
          <p:nvPr/>
        </p:nvSpPr>
        <p:spPr>
          <a:xfrm>
            <a:off x="4215453" y="2165136"/>
            <a:ext cx="1674950" cy="1569660"/>
          </a:xfrm>
          <a:prstGeom prst="rect">
            <a:avLst/>
          </a:prstGeom>
          <a:noFill/>
        </p:spPr>
        <p:txBody>
          <a:bodyPr wrap="square" rtlCol="0">
            <a:spAutoFit/>
          </a:bodyPr>
          <a:lstStyle/>
          <a:p>
            <a:pPr algn="ctr">
              <a:defRPr/>
            </a:pPr>
            <a:r>
              <a:rPr lang="de-DE" altLang="de-DE" sz="1200" b="1" dirty="0">
                <a:solidFill>
                  <a:srgbClr val="0070C0"/>
                </a:solidFill>
              </a:rPr>
              <a:t>Entgeltfortzahlung des AG für ggf. nicht ausgefallene Arbeitszeit und</a:t>
            </a:r>
          </a:p>
          <a:p>
            <a:pPr algn="ctr">
              <a:defRPr/>
            </a:pPr>
            <a:r>
              <a:rPr lang="de-DE" altLang="de-DE" sz="1200" b="1" dirty="0">
                <a:solidFill>
                  <a:srgbClr val="0070C0"/>
                </a:solidFill>
              </a:rPr>
              <a:t> Krankengeld in Höhe des Kurzarbeitergeldes</a:t>
            </a:r>
          </a:p>
          <a:p>
            <a:pPr algn="ctr">
              <a:defRPr/>
            </a:pPr>
            <a:r>
              <a:rPr lang="de-DE" altLang="de-DE" sz="1200" b="1" dirty="0">
                <a:solidFill>
                  <a:srgbClr val="0070C0"/>
                </a:solidFill>
              </a:rPr>
              <a:t> (§ 47b Abs. 4 SGB V)</a:t>
            </a:r>
            <a:r>
              <a:rPr lang="de-DE" altLang="de-DE" sz="1200" b="1" dirty="0">
                <a:solidFill>
                  <a:srgbClr val="00B0F0"/>
                </a:solidFill>
              </a:rPr>
              <a:t> </a:t>
            </a:r>
          </a:p>
        </p:txBody>
      </p:sp>
      <p:sp>
        <p:nvSpPr>
          <p:cNvPr id="33" name="Textfeld 32"/>
          <p:cNvSpPr txBox="1"/>
          <p:nvPr/>
        </p:nvSpPr>
        <p:spPr>
          <a:xfrm>
            <a:off x="1337603" y="1346641"/>
            <a:ext cx="4641011" cy="300082"/>
          </a:xfrm>
          <a:prstGeom prst="rect">
            <a:avLst/>
          </a:prstGeom>
          <a:solidFill>
            <a:schemeClr val="bg1">
              <a:lumMod val="95000"/>
            </a:schemeClr>
          </a:solidFill>
          <a:ln>
            <a:solidFill>
              <a:srgbClr val="3C3C3B"/>
            </a:solidFill>
          </a:ln>
        </p:spPr>
        <p:txBody>
          <a:bodyPr wrap="square" rtlCol="0">
            <a:spAutoFit/>
          </a:bodyPr>
          <a:lstStyle/>
          <a:p>
            <a:pPr algn="ctr"/>
            <a:r>
              <a:rPr lang="de-DE" b="1" dirty="0" smtClean="0">
                <a:solidFill>
                  <a:schemeClr val="tx2">
                    <a:lumMod val="50000"/>
                  </a:schemeClr>
                </a:solidFill>
              </a:rPr>
              <a:t>6 Wochen Entgeltfortzahlung</a:t>
            </a:r>
            <a:endParaRPr lang="de-DE" b="1" dirty="0">
              <a:solidFill>
                <a:schemeClr val="tx2">
                  <a:lumMod val="50000"/>
                </a:schemeClr>
              </a:solidFill>
            </a:endParaRPr>
          </a:p>
        </p:txBody>
      </p:sp>
      <p:sp>
        <p:nvSpPr>
          <p:cNvPr id="35" name="Textfeld 34"/>
          <p:cNvSpPr txBox="1"/>
          <p:nvPr/>
        </p:nvSpPr>
        <p:spPr>
          <a:xfrm>
            <a:off x="5978614" y="1346641"/>
            <a:ext cx="2519087" cy="300082"/>
          </a:xfrm>
          <a:prstGeom prst="rect">
            <a:avLst/>
          </a:prstGeom>
          <a:noFill/>
          <a:ln>
            <a:solidFill>
              <a:srgbClr val="3C3C3B"/>
            </a:solidFill>
          </a:ln>
        </p:spPr>
        <p:txBody>
          <a:bodyPr wrap="square" rtlCol="0">
            <a:spAutoFit/>
          </a:bodyPr>
          <a:lstStyle/>
          <a:p>
            <a:r>
              <a:rPr lang="de-DE" dirty="0" smtClean="0">
                <a:solidFill>
                  <a:schemeClr val="tx2">
                    <a:lumMod val="50000"/>
                  </a:schemeClr>
                </a:solidFill>
              </a:rPr>
              <a:t>AU nach Ende der EFZ </a:t>
            </a:r>
            <a:endParaRPr lang="de-DE" dirty="0">
              <a:solidFill>
                <a:schemeClr val="tx2">
                  <a:lumMod val="50000"/>
                </a:schemeClr>
              </a:solidFill>
            </a:endParaRPr>
          </a:p>
        </p:txBody>
      </p:sp>
    </p:spTree>
    <p:extLst>
      <p:ext uri="{BB962C8B-B14F-4D97-AF65-F5344CB8AC3E}">
        <p14:creationId xmlns:p14="http://schemas.microsoft.com/office/powerpoint/2010/main" val="21241126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2880" y="247809"/>
            <a:ext cx="8642349" cy="454025"/>
          </a:xfrm>
        </p:spPr>
        <p:txBody>
          <a:bodyPr/>
          <a:lstStyle/>
          <a:p>
            <a:r>
              <a:rPr lang="de-DE" dirty="0"/>
              <a:t>AU und Kurzarbeit</a:t>
            </a:r>
          </a:p>
        </p:txBody>
      </p:sp>
      <p:pic>
        <p:nvPicPr>
          <p:cNvPr id="5" name="Inhaltsplatzhalter 4"/>
          <p:cNvPicPr>
            <a:picLocks noGrp="1" noChangeAspect="1"/>
          </p:cNvPicPr>
          <p:nvPr>
            <p:ph idx="1"/>
          </p:nvPr>
        </p:nvPicPr>
        <p:blipFill>
          <a:blip r:embed="rId2"/>
          <a:stretch>
            <a:fillRect/>
          </a:stretch>
        </p:blipFill>
        <p:spPr>
          <a:xfrm>
            <a:off x="0" y="1788528"/>
            <a:ext cx="4669941" cy="2267909"/>
          </a:xfrm>
          <a:prstGeom prst="rect">
            <a:avLst/>
          </a:prstGeom>
        </p:spPr>
      </p:pic>
      <p:pic>
        <p:nvPicPr>
          <p:cNvPr id="6" name="Grafik 5"/>
          <p:cNvPicPr>
            <a:picLocks noChangeAspect="1"/>
          </p:cNvPicPr>
          <p:nvPr/>
        </p:nvPicPr>
        <p:blipFill>
          <a:blip r:embed="rId3"/>
          <a:stretch>
            <a:fillRect/>
          </a:stretch>
        </p:blipFill>
        <p:spPr>
          <a:xfrm>
            <a:off x="4318384" y="1788528"/>
            <a:ext cx="4488526" cy="2274005"/>
          </a:xfrm>
          <a:prstGeom prst="rect">
            <a:avLst/>
          </a:prstGeom>
        </p:spPr>
      </p:pic>
      <p:pic>
        <p:nvPicPr>
          <p:cNvPr id="7" name="Grafik 6"/>
          <p:cNvPicPr>
            <a:picLocks noChangeAspect="1"/>
          </p:cNvPicPr>
          <p:nvPr/>
        </p:nvPicPr>
        <p:blipFill>
          <a:blip r:embed="rId4"/>
          <a:stretch>
            <a:fillRect/>
          </a:stretch>
        </p:blipFill>
        <p:spPr>
          <a:xfrm>
            <a:off x="5101024" y="678813"/>
            <a:ext cx="103641" cy="4291956"/>
          </a:xfrm>
          <a:prstGeom prst="rect">
            <a:avLst/>
          </a:prstGeom>
        </p:spPr>
      </p:pic>
      <p:sp>
        <p:nvSpPr>
          <p:cNvPr id="9" name="Textfeld 8"/>
          <p:cNvSpPr txBox="1"/>
          <p:nvPr/>
        </p:nvSpPr>
        <p:spPr>
          <a:xfrm>
            <a:off x="5400136" y="2080460"/>
            <a:ext cx="2564921" cy="1815882"/>
          </a:xfrm>
          <a:prstGeom prst="rect">
            <a:avLst/>
          </a:prstGeom>
          <a:noFill/>
        </p:spPr>
        <p:txBody>
          <a:bodyPr wrap="square" rtlCol="0">
            <a:spAutoFit/>
          </a:bodyPr>
          <a:lstStyle/>
          <a:p>
            <a:pPr lvl="0" algn="ctr">
              <a:defRPr/>
            </a:pPr>
            <a:r>
              <a:rPr lang="de-DE" altLang="de-DE" sz="1600" b="1" dirty="0">
                <a:solidFill>
                  <a:srgbClr val="E2051A">
                    <a:lumMod val="60000"/>
                    <a:lumOff val="40000"/>
                  </a:srgbClr>
                </a:solidFill>
              </a:rPr>
              <a:t>Krankengeld </a:t>
            </a:r>
            <a:r>
              <a:rPr lang="de-DE" altLang="de-DE" sz="1600" b="1" dirty="0" smtClean="0">
                <a:solidFill>
                  <a:srgbClr val="E2051A">
                    <a:lumMod val="60000"/>
                    <a:lumOff val="40000"/>
                  </a:srgbClr>
                </a:solidFill>
              </a:rPr>
              <a:t>nach § </a:t>
            </a:r>
            <a:r>
              <a:rPr lang="de-DE" altLang="de-DE" sz="1600" b="1" dirty="0">
                <a:solidFill>
                  <a:srgbClr val="E2051A">
                    <a:lumMod val="60000"/>
                    <a:lumOff val="40000"/>
                  </a:srgbClr>
                </a:solidFill>
              </a:rPr>
              <a:t>47 Abs. 2 SGB V (normale Berechnung) Maßgebend ist der letzte vor Beginn der AU  abgerechnete Entgeltabrechnungs-zeitraum</a:t>
            </a:r>
          </a:p>
        </p:txBody>
      </p:sp>
      <p:sp>
        <p:nvSpPr>
          <p:cNvPr id="10" name="Textfeld 9"/>
          <p:cNvSpPr txBox="1"/>
          <p:nvPr/>
        </p:nvSpPr>
        <p:spPr>
          <a:xfrm>
            <a:off x="885676" y="2630094"/>
            <a:ext cx="2944483" cy="584775"/>
          </a:xfrm>
          <a:prstGeom prst="rect">
            <a:avLst/>
          </a:prstGeom>
          <a:noFill/>
        </p:spPr>
        <p:txBody>
          <a:bodyPr wrap="square" rtlCol="0">
            <a:spAutoFit/>
          </a:bodyPr>
          <a:lstStyle/>
          <a:p>
            <a:pPr lvl="0" algn="ctr">
              <a:defRPr/>
            </a:pPr>
            <a:r>
              <a:rPr lang="de-DE" altLang="de-DE" sz="1600" b="1" dirty="0">
                <a:solidFill>
                  <a:srgbClr val="00B050"/>
                </a:solidFill>
              </a:rPr>
              <a:t>Entgeltfortzahlung des Arbeitgebers</a:t>
            </a:r>
          </a:p>
        </p:txBody>
      </p:sp>
      <p:pic>
        <p:nvPicPr>
          <p:cNvPr id="12" name="Grafik 11"/>
          <p:cNvPicPr>
            <a:picLocks noChangeAspect="1"/>
          </p:cNvPicPr>
          <p:nvPr/>
        </p:nvPicPr>
        <p:blipFill>
          <a:blip r:embed="rId5"/>
          <a:stretch>
            <a:fillRect/>
          </a:stretch>
        </p:blipFill>
        <p:spPr>
          <a:xfrm>
            <a:off x="162880" y="1142237"/>
            <a:ext cx="4344179" cy="365792"/>
          </a:xfrm>
          <a:prstGeom prst="rect">
            <a:avLst/>
          </a:prstGeom>
          <a:solidFill>
            <a:schemeClr val="bg1">
              <a:lumMod val="95000"/>
            </a:schemeClr>
          </a:solidFill>
        </p:spPr>
      </p:pic>
      <p:sp>
        <p:nvSpPr>
          <p:cNvPr id="15" name="Textfeld 14"/>
          <p:cNvSpPr txBox="1"/>
          <p:nvPr/>
        </p:nvSpPr>
        <p:spPr>
          <a:xfrm>
            <a:off x="4508740" y="1147833"/>
            <a:ext cx="4060166" cy="300082"/>
          </a:xfrm>
          <a:prstGeom prst="rect">
            <a:avLst/>
          </a:prstGeom>
          <a:noFill/>
          <a:ln>
            <a:solidFill>
              <a:srgbClr val="3C3C3B"/>
            </a:solidFill>
          </a:ln>
        </p:spPr>
        <p:txBody>
          <a:bodyPr wrap="square" rtlCol="0">
            <a:spAutoFit/>
          </a:bodyPr>
          <a:lstStyle/>
          <a:p>
            <a:pPr algn="ctr"/>
            <a:r>
              <a:rPr lang="de-DE" b="1" dirty="0" smtClean="0">
                <a:solidFill>
                  <a:schemeClr val="tx2">
                    <a:lumMod val="50000"/>
                  </a:schemeClr>
                </a:solidFill>
              </a:rPr>
              <a:t>AU nach Ende der EFZ</a:t>
            </a:r>
            <a:endParaRPr lang="de-DE" b="1" dirty="0">
              <a:solidFill>
                <a:schemeClr val="tx2">
                  <a:lumMod val="50000"/>
                </a:schemeClr>
              </a:solidFill>
            </a:endParaRPr>
          </a:p>
        </p:txBody>
      </p:sp>
      <p:pic>
        <p:nvPicPr>
          <p:cNvPr id="16" name="Grafik 15"/>
          <p:cNvPicPr>
            <a:picLocks noChangeAspect="1"/>
          </p:cNvPicPr>
          <p:nvPr/>
        </p:nvPicPr>
        <p:blipFill>
          <a:blip r:embed="rId6"/>
          <a:stretch>
            <a:fillRect/>
          </a:stretch>
        </p:blipFill>
        <p:spPr>
          <a:xfrm>
            <a:off x="885676" y="701834"/>
            <a:ext cx="3170195" cy="323116"/>
          </a:xfrm>
          <a:prstGeom prst="rect">
            <a:avLst/>
          </a:prstGeom>
        </p:spPr>
      </p:pic>
      <p:pic>
        <p:nvPicPr>
          <p:cNvPr id="17" name="Grafik 16"/>
          <p:cNvPicPr>
            <a:picLocks noChangeAspect="1"/>
          </p:cNvPicPr>
          <p:nvPr/>
        </p:nvPicPr>
        <p:blipFill>
          <a:blip r:embed="rId7"/>
          <a:stretch>
            <a:fillRect/>
          </a:stretch>
        </p:blipFill>
        <p:spPr>
          <a:xfrm>
            <a:off x="5101024" y="713234"/>
            <a:ext cx="3310415" cy="329213"/>
          </a:xfrm>
          <a:prstGeom prst="rect">
            <a:avLst/>
          </a:prstGeom>
        </p:spPr>
      </p:pic>
    </p:spTree>
    <p:extLst>
      <p:ext uri="{BB962C8B-B14F-4D97-AF65-F5344CB8AC3E}">
        <p14:creationId xmlns:p14="http://schemas.microsoft.com/office/powerpoint/2010/main" val="21915994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feld 21"/>
          <p:cNvSpPr txBox="1"/>
          <p:nvPr/>
        </p:nvSpPr>
        <p:spPr>
          <a:xfrm>
            <a:off x="2334883" y="1091878"/>
            <a:ext cx="3433313" cy="300082"/>
          </a:xfrm>
          <a:prstGeom prst="rect">
            <a:avLst/>
          </a:prstGeom>
          <a:solidFill>
            <a:schemeClr val="bg1">
              <a:lumMod val="95000"/>
            </a:schemeClr>
          </a:solidFill>
          <a:ln>
            <a:solidFill>
              <a:srgbClr val="3C3C3B"/>
            </a:solidFill>
          </a:ln>
        </p:spPr>
        <p:txBody>
          <a:bodyPr wrap="square" rtlCol="0">
            <a:spAutoFit/>
          </a:bodyPr>
          <a:lstStyle/>
          <a:p>
            <a:pPr algn="ctr"/>
            <a:r>
              <a:rPr lang="de-DE" b="1" dirty="0" smtClean="0">
                <a:solidFill>
                  <a:schemeClr val="tx2">
                    <a:lumMod val="50000"/>
                  </a:schemeClr>
                </a:solidFill>
              </a:rPr>
              <a:t>6 Wochen Entgeltfortzahlung</a:t>
            </a:r>
            <a:endParaRPr lang="de-DE" b="1" dirty="0">
              <a:solidFill>
                <a:schemeClr val="tx2">
                  <a:lumMod val="50000"/>
                </a:schemeClr>
              </a:solidFill>
            </a:endParaRPr>
          </a:p>
        </p:txBody>
      </p:sp>
      <p:sp>
        <p:nvSpPr>
          <p:cNvPr id="2" name="Titel 1"/>
          <p:cNvSpPr>
            <a:spLocks noGrp="1"/>
          </p:cNvSpPr>
          <p:nvPr>
            <p:ph type="title"/>
          </p:nvPr>
        </p:nvSpPr>
        <p:spPr>
          <a:xfrm>
            <a:off x="183335" y="144168"/>
            <a:ext cx="8642349" cy="454025"/>
          </a:xfrm>
        </p:spPr>
        <p:txBody>
          <a:bodyPr/>
          <a:lstStyle/>
          <a:p>
            <a:r>
              <a:rPr lang="de-DE" dirty="0"/>
              <a:t>AU und Kurzarbeit</a:t>
            </a:r>
          </a:p>
        </p:txBody>
      </p:sp>
      <p:pic>
        <p:nvPicPr>
          <p:cNvPr id="11" name="Inhaltsplatzhalter 10"/>
          <p:cNvPicPr>
            <a:picLocks noGrp="1" noChangeAspect="1"/>
          </p:cNvPicPr>
          <p:nvPr>
            <p:ph idx="1"/>
          </p:nvPr>
        </p:nvPicPr>
        <p:blipFill>
          <a:blip r:embed="rId2">
            <a:duotone>
              <a:prstClr val="black"/>
              <a:schemeClr val="accent3">
                <a:tint val="45000"/>
                <a:satMod val="400000"/>
              </a:schemeClr>
            </a:duotone>
          </a:blip>
          <a:stretch>
            <a:fillRect/>
          </a:stretch>
        </p:blipFill>
        <p:spPr>
          <a:xfrm>
            <a:off x="2237115" y="1449558"/>
            <a:ext cx="3651851" cy="2662687"/>
          </a:xfrm>
          <a:prstGeom prst="rect">
            <a:avLst/>
          </a:prstGeom>
        </p:spPr>
      </p:pic>
      <p:cxnSp>
        <p:nvCxnSpPr>
          <p:cNvPr id="6" name="Gerader Verbinder 5"/>
          <p:cNvCxnSpPr/>
          <p:nvPr/>
        </p:nvCxnSpPr>
        <p:spPr>
          <a:xfrm>
            <a:off x="2338707" y="485505"/>
            <a:ext cx="23004" cy="424594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2480689" y="2266825"/>
            <a:ext cx="3164701" cy="1169551"/>
          </a:xfrm>
          <a:prstGeom prst="rect">
            <a:avLst/>
          </a:prstGeom>
          <a:noFill/>
        </p:spPr>
        <p:txBody>
          <a:bodyPr wrap="square" rtlCol="0">
            <a:spAutoFit/>
          </a:bodyPr>
          <a:lstStyle/>
          <a:p>
            <a:pPr lvl="0" algn="ctr">
              <a:defRPr/>
            </a:pPr>
            <a:r>
              <a:rPr lang="de-DE" altLang="de-DE" sz="1400" b="1" dirty="0">
                <a:solidFill>
                  <a:srgbClr val="0070C0"/>
                </a:solidFill>
              </a:rPr>
              <a:t>Entgeltfortzahlung des AG für ggf. nicht ausgefallene Arbeitszeit</a:t>
            </a:r>
          </a:p>
          <a:p>
            <a:pPr lvl="0" algn="ctr">
              <a:defRPr/>
            </a:pPr>
            <a:r>
              <a:rPr lang="de-DE" altLang="de-DE" sz="1400" b="1" dirty="0">
                <a:solidFill>
                  <a:srgbClr val="0070C0"/>
                </a:solidFill>
              </a:rPr>
              <a:t>u</a:t>
            </a:r>
            <a:r>
              <a:rPr lang="de-DE" altLang="de-DE" sz="1400" b="1" dirty="0" smtClean="0">
                <a:solidFill>
                  <a:srgbClr val="0070C0"/>
                </a:solidFill>
              </a:rPr>
              <a:t>nd</a:t>
            </a:r>
          </a:p>
          <a:p>
            <a:pPr lvl="0" algn="ctr">
              <a:defRPr/>
            </a:pPr>
            <a:r>
              <a:rPr lang="de-DE" altLang="de-DE" sz="1400" b="1" dirty="0" smtClean="0">
                <a:solidFill>
                  <a:srgbClr val="0070C0"/>
                </a:solidFill>
              </a:rPr>
              <a:t> </a:t>
            </a:r>
            <a:r>
              <a:rPr lang="de-DE" altLang="de-DE" sz="1400" b="1" dirty="0">
                <a:solidFill>
                  <a:srgbClr val="0070C0"/>
                </a:solidFill>
              </a:rPr>
              <a:t>Kranken-</a:t>
            </a:r>
            <a:r>
              <a:rPr lang="de-DE" altLang="de-DE" sz="1400" b="1" dirty="0" err="1">
                <a:solidFill>
                  <a:srgbClr val="0070C0"/>
                </a:solidFill>
              </a:rPr>
              <a:t>Kug</a:t>
            </a:r>
            <a:r>
              <a:rPr lang="de-DE" altLang="de-DE" sz="1400" b="1" dirty="0">
                <a:solidFill>
                  <a:srgbClr val="0070C0"/>
                </a:solidFill>
              </a:rPr>
              <a:t> (§ 98 Abs.2 SGB III) durch die Arbeitsagentur</a:t>
            </a:r>
          </a:p>
        </p:txBody>
      </p:sp>
      <p:sp>
        <p:nvSpPr>
          <p:cNvPr id="27" name="Textfeld 26"/>
          <p:cNvSpPr txBox="1"/>
          <p:nvPr/>
        </p:nvSpPr>
        <p:spPr>
          <a:xfrm>
            <a:off x="4093" y="547458"/>
            <a:ext cx="2283818" cy="461665"/>
          </a:xfrm>
          <a:prstGeom prst="rect">
            <a:avLst/>
          </a:prstGeom>
          <a:noFill/>
          <a:ln>
            <a:solidFill>
              <a:schemeClr val="bg2"/>
            </a:solidFill>
          </a:ln>
        </p:spPr>
        <p:txBody>
          <a:bodyPr wrap="square" rtlCol="0">
            <a:spAutoFit/>
          </a:bodyPr>
          <a:lstStyle/>
          <a:p>
            <a:pPr algn="ctr">
              <a:defRPr/>
            </a:pPr>
            <a:r>
              <a:rPr lang="de-DE" sz="1200" b="1" dirty="0">
                <a:solidFill>
                  <a:srgbClr val="000000"/>
                </a:solidFill>
              </a:rPr>
              <a:t>Arbeitsunfähigkeit vor </a:t>
            </a:r>
            <a:endParaRPr lang="de-DE" sz="1200" b="1" dirty="0" smtClean="0">
              <a:solidFill>
                <a:srgbClr val="000000"/>
              </a:solidFill>
            </a:endParaRPr>
          </a:p>
          <a:p>
            <a:pPr algn="ctr">
              <a:defRPr/>
            </a:pPr>
            <a:r>
              <a:rPr lang="de-DE" sz="1200" b="1" dirty="0" smtClean="0">
                <a:solidFill>
                  <a:srgbClr val="000000"/>
                </a:solidFill>
              </a:rPr>
              <a:t>Beginn </a:t>
            </a:r>
            <a:r>
              <a:rPr lang="de-DE" sz="1200" b="1" dirty="0">
                <a:solidFill>
                  <a:srgbClr val="000000"/>
                </a:solidFill>
              </a:rPr>
              <a:t>der Kurzarbeit</a:t>
            </a:r>
          </a:p>
        </p:txBody>
      </p:sp>
      <p:sp>
        <p:nvSpPr>
          <p:cNvPr id="29" name="Textfeld 28"/>
          <p:cNvSpPr txBox="1"/>
          <p:nvPr/>
        </p:nvSpPr>
        <p:spPr>
          <a:xfrm>
            <a:off x="3750367" y="547458"/>
            <a:ext cx="3313492" cy="276999"/>
          </a:xfrm>
          <a:prstGeom prst="rect">
            <a:avLst/>
          </a:prstGeom>
          <a:noFill/>
        </p:spPr>
        <p:txBody>
          <a:bodyPr wrap="square" rtlCol="0">
            <a:spAutoFit/>
          </a:bodyPr>
          <a:lstStyle/>
          <a:p>
            <a:pPr algn="ctr">
              <a:defRPr/>
            </a:pPr>
            <a:r>
              <a:rPr lang="de-DE" sz="1200" b="1">
                <a:solidFill>
                  <a:srgbClr val="000000"/>
                </a:solidFill>
              </a:rPr>
              <a:t>Arbeitsunfähigkeit während der Kurzarbeit</a:t>
            </a:r>
            <a:endParaRPr lang="de-DE" sz="1200" b="1" dirty="0">
              <a:solidFill>
                <a:srgbClr val="000000"/>
              </a:solidFill>
            </a:endParaRPr>
          </a:p>
        </p:txBody>
      </p:sp>
      <p:pic>
        <p:nvPicPr>
          <p:cNvPr id="3" name="Grafik 2"/>
          <p:cNvPicPr>
            <a:picLocks noChangeAspect="1"/>
          </p:cNvPicPr>
          <p:nvPr/>
        </p:nvPicPr>
        <p:blipFill>
          <a:blip r:embed="rId3">
            <a:duotone>
              <a:prstClr val="black"/>
              <a:schemeClr val="accent1">
                <a:lumMod val="40000"/>
                <a:lumOff val="60000"/>
                <a:tint val="45000"/>
                <a:satMod val="400000"/>
              </a:schemeClr>
            </a:duotone>
          </a:blip>
          <a:stretch>
            <a:fillRect/>
          </a:stretch>
        </p:blipFill>
        <p:spPr>
          <a:xfrm>
            <a:off x="5592806" y="1449558"/>
            <a:ext cx="3651821" cy="2664183"/>
          </a:xfrm>
          <a:prstGeom prst="rect">
            <a:avLst/>
          </a:prstGeom>
        </p:spPr>
      </p:pic>
      <p:sp>
        <p:nvSpPr>
          <p:cNvPr id="4" name="Textfeld 3"/>
          <p:cNvSpPr txBox="1"/>
          <p:nvPr/>
        </p:nvSpPr>
        <p:spPr>
          <a:xfrm>
            <a:off x="6526853" y="1728215"/>
            <a:ext cx="1955321" cy="2246769"/>
          </a:xfrm>
          <a:prstGeom prst="rect">
            <a:avLst/>
          </a:prstGeom>
          <a:noFill/>
        </p:spPr>
        <p:txBody>
          <a:bodyPr wrap="square" rtlCol="0">
            <a:spAutoFit/>
          </a:bodyPr>
          <a:lstStyle/>
          <a:p>
            <a:pPr lvl="0" algn="ctr">
              <a:defRPr/>
            </a:pPr>
            <a:r>
              <a:rPr lang="de-DE" altLang="de-DE" sz="1400" b="1" dirty="0">
                <a:solidFill>
                  <a:schemeClr val="tx1">
                    <a:lumMod val="50000"/>
                  </a:schemeClr>
                </a:solidFill>
              </a:rPr>
              <a:t>Krankengeld </a:t>
            </a:r>
            <a:r>
              <a:rPr lang="de-DE" altLang="de-DE" sz="1400" b="1" dirty="0" smtClean="0">
                <a:solidFill>
                  <a:schemeClr val="tx1">
                    <a:lumMod val="50000"/>
                  </a:schemeClr>
                </a:solidFill>
              </a:rPr>
              <a:t>durch Krankenkasse. Es wird </a:t>
            </a:r>
            <a:r>
              <a:rPr lang="de-DE" altLang="de-DE" sz="1400" b="1" dirty="0">
                <a:solidFill>
                  <a:schemeClr val="tx1">
                    <a:lumMod val="50000"/>
                  </a:schemeClr>
                </a:solidFill>
              </a:rPr>
              <a:t>nach dem regelmäßigen Arbeitsentgelt, das zuletzt vor Eintritt des Arbeitsausfalls erzielt wurde (Regelentgelt), berechnet </a:t>
            </a:r>
          </a:p>
          <a:p>
            <a:pPr lvl="0" algn="ctr">
              <a:defRPr/>
            </a:pPr>
            <a:r>
              <a:rPr lang="de-DE" altLang="de-DE" sz="1400" b="1" dirty="0">
                <a:solidFill>
                  <a:schemeClr val="tx1">
                    <a:lumMod val="50000"/>
                  </a:schemeClr>
                </a:solidFill>
              </a:rPr>
              <a:t>(§ 47b Abs. 3 SGB V)</a:t>
            </a:r>
          </a:p>
        </p:txBody>
      </p:sp>
      <p:sp>
        <p:nvSpPr>
          <p:cNvPr id="7" name="Textfeld 6"/>
          <p:cNvSpPr txBox="1"/>
          <p:nvPr/>
        </p:nvSpPr>
        <p:spPr>
          <a:xfrm>
            <a:off x="5768196" y="1091878"/>
            <a:ext cx="3375804" cy="300082"/>
          </a:xfrm>
          <a:prstGeom prst="rect">
            <a:avLst/>
          </a:prstGeom>
          <a:noFill/>
          <a:ln>
            <a:solidFill>
              <a:srgbClr val="3C3C3B"/>
            </a:solidFill>
          </a:ln>
        </p:spPr>
        <p:txBody>
          <a:bodyPr wrap="square" rtlCol="0">
            <a:spAutoFit/>
          </a:bodyPr>
          <a:lstStyle/>
          <a:p>
            <a:pPr algn="ctr"/>
            <a:r>
              <a:rPr lang="de-DE" b="1" dirty="0" smtClean="0">
                <a:solidFill>
                  <a:schemeClr val="tx2">
                    <a:lumMod val="50000"/>
                  </a:schemeClr>
                </a:solidFill>
              </a:rPr>
              <a:t>AU nach Ende der EFZ</a:t>
            </a:r>
            <a:endParaRPr lang="de-DE" b="1" dirty="0">
              <a:solidFill>
                <a:schemeClr val="tx2">
                  <a:lumMod val="50000"/>
                </a:schemeClr>
              </a:solidFill>
            </a:endParaRPr>
          </a:p>
        </p:txBody>
      </p:sp>
    </p:spTree>
    <p:extLst>
      <p:ext uri="{BB962C8B-B14F-4D97-AF65-F5344CB8AC3E}">
        <p14:creationId xmlns:p14="http://schemas.microsoft.com/office/powerpoint/2010/main" val="395666727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318000"/>
            <a:ext cx="8642349" cy="454025"/>
          </a:xfrm>
        </p:spPr>
        <p:txBody>
          <a:bodyPr/>
          <a:lstStyle/>
          <a:p>
            <a:r>
              <a:rPr lang="de-DE" dirty="0" smtClean="0"/>
              <a:t>Elterngeldbezug nach Kurzarbeit</a:t>
            </a:r>
            <a:endParaRPr lang="de-DE" dirty="0"/>
          </a:p>
        </p:txBody>
      </p:sp>
      <p:sp>
        <p:nvSpPr>
          <p:cNvPr id="3" name="Inhaltsplatzhalter 2"/>
          <p:cNvSpPr>
            <a:spLocks noGrp="1"/>
          </p:cNvSpPr>
          <p:nvPr>
            <p:ph idx="1"/>
          </p:nvPr>
        </p:nvSpPr>
        <p:spPr>
          <a:xfrm>
            <a:off x="250825" y="772026"/>
            <a:ext cx="8642349" cy="3646552"/>
          </a:xfrm>
        </p:spPr>
        <p:txBody>
          <a:bodyPr>
            <a:normAutofit fontScale="92500" lnSpcReduction="20000"/>
          </a:bodyPr>
          <a:lstStyle/>
          <a:p>
            <a:pPr marL="1350" indent="0">
              <a:buNone/>
            </a:pPr>
            <a:r>
              <a:rPr lang="de-DE" dirty="0">
                <a:latin typeface="+mn-lt"/>
              </a:rPr>
              <a:t>Der Bundestag hat am 7. Mai 2020 einen Gesetzesentwurf für Anpassungen beim Elterngeld beraten und verabschiedet. Der Bundesrat hat das Gesetz am 15. Mai 2020 beschlossen</a:t>
            </a:r>
            <a:r>
              <a:rPr lang="de-DE" dirty="0" smtClean="0">
                <a:latin typeface="+mn-lt"/>
              </a:rPr>
              <a:t>.</a:t>
            </a:r>
          </a:p>
          <a:p>
            <a:pPr marL="1350" indent="0">
              <a:buNone/>
            </a:pPr>
            <a:r>
              <a:rPr lang="de-DE" dirty="0" smtClean="0">
                <a:latin typeface="+mn-lt"/>
              </a:rPr>
              <a:t>Die Regelungen gelten vom 01. März bis 31. Dezember 2020:</a:t>
            </a:r>
          </a:p>
          <a:p>
            <a:pPr marL="1350" indent="0">
              <a:buNone/>
            </a:pPr>
            <a:endParaRPr lang="de-DE" dirty="0" smtClean="0">
              <a:latin typeface="+mn-lt"/>
            </a:endParaRPr>
          </a:p>
          <a:p>
            <a:pPr>
              <a:buFont typeface="Arial" panose="020B0604020202020204" pitchFamily="34" charset="0"/>
              <a:buChar char="•"/>
            </a:pPr>
            <a:r>
              <a:rPr lang="de-DE" dirty="0">
                <a:latin typeface="+mn-lt"/>
              </a:rPr>
              <a:t>Eltern, die in systemrelevanten Branchen und Berufen arbeiten, können ihre Elterngeldmonate aufschieben. Sie können diese auch nach dem 14. Lebensmonat ihres Kindes </a:t>
            </a:r>
            <a:r>
              <a:rPr lang="de-DE" dirty="0" smtClean="0">
                <a:latin typeface="+mn-lt"/>
              </a:rPr>
              <a:t>nehmen, </a:t>
            </a:r>
            <a:r>
              <a:rPr lang="de-DE" dirty="0">
                <a:latin typeface="+mn-lt"/>
              </a:rPr>
              <a:t>spätestens zum Juni 2021. Die später genommenen Monate verringern bei einem weiteren Kind nicht die Höhe des Elterngeldes.  </a:t>
            </a:r>
          </a:p>
          <a:p>
            <a:pPr>
              <a:buFont typeface="Arial" panose="020B0604020202020204" pitchFamily="34" charset="0"/>
              <a:buChar char="•"/>
            </a:pPr>
            <a:r>
              <a:rPr lang="de-DE" dirty="0">
                <a:latin typeface="+mn-lt"/>
              </a:rPr>
              <a:t>Der </a:t>
            </a:r>
            <a:r>
              <a:rPr lang="de-DE" dirty="0" smtClean="0">
                <a:latin typeface="+mn-lt"/>
              </a:rPr>
              <a:t>Partnerschaftsbonus- </a:t>
            </a:r>
            <a:r>
              <a:rPr lang="de-DE" dirty="0">
                <a:latin typeface="+mn-lt"/>
              </a:rPr>
              <a:t>der die parallele Teilzeit der Eltern </a:t>
            </a:r>
            <a:r>
              <a:rPr lang="de-DE" dirty="0" smtClean="0">
                <a:latin typeface="+mn-lt"/>
              </a:rPr>
              <a:t>fördert und </a:t>
            </a:r>
            <a:r>
              <a:rPr lang="de-DE" dirty="0" err="1" smtClean="0">
                <a:latin typeface="+mn-lt"/>
              </a:rPr>
              <a:t>grds</a:t>
            </a:r>
            <a:r>
              <a:rPr lang="de-DE" dirty="0" smtClean="0">
                <a:latin typeface="+mn-lt"/>
              </a:rPr>
              <a:t>. strenge Voraussetzungen hat, nach denen bei Nichteinhaltung auch Rückzahlung der Leistungen droht-   entfällt </a:t>
            </a:r>
            <a:r>
              <a:rPr lang="de-DE" dirty="0">
                <a:latin typeface="+mn-lt"/>
              </a:rPr>
              <a:t>nicht oder muss nicht zurückgezahlt werden, wenn Eltern aufgrund der Covid-19-Pandemie mehr oder weniger arbeiten als geplant.</a:t>
            </a:r>
          </a:p>
          <a:p>
            <a:pPr>
              <a:buFont typeface="Arial" panose="020B0604020202020204" pitchFamily="34" charset="0"/>
              <a:buChar char="•"/>
            </a:pPr>
            <a:r>
              <a:rPr lang="de-DE" dirty="0">
                <a:latin typeface="+mn-lt"/>
              </a:rPr>
              <a:t>Während des Bezugs von Elterngeld reduzieren Einkommensersatzleistungen, die Eltern aufgrund der Covid-19-Pandemie erhalten, die Höhe des Elterngelds nicht. Dazu zählt zum Beispiel das Kurzarbeitergeld. Um Nachteile bei der späteren Elterngeldberechnung auszugleichen, können werdende Eltern diese Monate auch von der Elterngeldberechnung ausnehmen.</a:t>
            </a:r>
          </a:p>
          <a:p>
            <a:pPr marL="1350" indent="0">
              <a:buNone/>
            </a:pPr>
            <a:endParaRPr lang="de-DE" dirty="0"/>
          </a:p>
        </p:txBody>
      </p:sp>
    </p:spTree>
    <p:extLst>
      <p:ext uri="{BB962C8B-B14F-4D97-AF65-F5344CB8AC3E}">
        <p14:creationId xmlns:p14="http://schemas.microsoft.com/office/powerpoint/2010/main" val="202636595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64660"/>
            <a:ext cx="8642349" cy="454025"/>
          </a:xfrm>
        </p:spPr>
        <p:txBody>
          <a:bodyPr/>
          <a:lstStyle/>
          <a:p>
            <a:r>
              <a:rPr lang="de-DE" dirty="0" smtClean="0"/>
              <a:t>Altersteilzeit und Kurzarbeit</a:t>
            </a:r>
            <a:endParaRPr lang="de-DE" dirty="0"/>
          </a:p>
        </p:txBody>
      </p:sp>
      <p:sp>
        <p:nvSpPr>
          <p:cNvPr id="3" name="Inhaltsplatzhalter 2"/>
          <p:cNvSpPr>
            <a:spLocks noGrp="1"/>
          </p:cNvSpPr>
          <p:nvPr>
            <p:ph idx="1"/>
          </p:nvPr>
        </p:nvSpPr>
        <p:spPr>
          <a:xfrm>
            <a:off x="186268" y="718685"/>
            <a:ext cx="8706908" cy="4530648"/>
          </a:xfrm>
        </p:spPr>
        <p:txBody>
          <a:bodyPr>
            <a:normAutofit fontScale="92500" lnSpcReduction="10000"/>
          </a:bodyPr>
          <a:lstStyle/>
          <a:p>
            <a:r>
              <a:rPr lang="de-DE" dirty="0" err="1" smtClean="0">
                <a:latin typeface="+mn-lt"/>
              </a:rPr>
              <a:t>Grds</a:t>
            </a:r>
            <a:r>
              <a:rPr lang="de-DE" dirty="0" smtClean="0">
                <a:latin typeface="+mn-lt"/>
              </a:rPr>
              <a:t>. empfehlen wir, wenn möglich die </a:t>
            </a:r>
            <a:r>
              <a:rPr lang="de-DE" dirty="0" err="1" smtClean="0">
                <a:latin typeface="+mn-lt"/>
              </a:rPr>
              <a:t>Altersteilzeitler</a:t>
            </a:r>
            <a:r>
              <a:rPr lang="de-DE" dirty="0" smtClean="0">
                <a:latin typeface="+mn-lt"/>
              </a:rPr>
              <a:t> aus der Kurzarbeit herauszunehmen.</a:t>
            </a:r>
          </a:p>
          <a:p>
            <a:pPr lvl="0"/>
            <a:r>
              <a:rPr lang="de-DE" sz="1700" dirty="0">
                <a:latin typeface="Meta IGM"/>
              </a:rPr>
              <a:t>Allerdings ist das aufgrund der derzeitigen Situation nicht immer </a:t>
            </a:r>
            <a:r>
              <a:rPr lang="de-DE" sz="1700" dirty="0" smtClean="0">
                <a:latin typeface="Meta IGM"/>
              </a:rPr>
              <a:t>machbar.</a:t>
            </a:r>
            <a:endParaRPr lang="de-DE" dirty="0" smtClean="0">
              <a:latin typeface="+mn-lt"/>
            </a:endParaRPr>
          </a:p>
          <a:p>
            <a:pPr lvl="1"/>
            <a:r>
              <a:rPr lang="de-DE" sz="1700" dirty="0" smtClean="0">
                <a:latin typeface="+mn-lt"/>
              </a:rPr>
              <a:t>Kurzarbeit ist während der Altersteilzeit </a:t>
            </a:r>
            <a:r>
              <a:rPr lang="de-DE" sz="1700" dirty="0" err="1" smtClean="0">
                <a:latin typeface="+mn-lt"/>
              </a:rPr>
              <a:t>grds</a:t>
            </a:r>
            <a:r>
              <a:rPr lang="de-DE" sz="1700" dirty="0" smtClean="0">
                <a:latin typeface="+mn-lt"/>
              </a:rPr>
              <a:t>. möglich.</a:t>
            </a:r>
          </a:p>
          <a:p>
            <a:pPr lvl="1"/>
            <a:r>
              <a:rPr lang="de-DE" sz="1700" dirty="0" smtClean="0">
                <a:latin typeface="+mn-lt"/>
              </a:rPr>
              <a:t>Dies führt nicht zu einem Störfall. </a:t>
            </a:r>
          </a:p>
          <a:p>
            <a:r>
              <a:rPr lang="de-DE" dirty="0" smtClean="0">
                <a:latin typeface="+mn-lt"/>
              </a:rPr>
              <a:t>Allerdings stellt sich regelmäßig die Frage, ob und wie dann mit dem ATZ-Verhältnis umgegangen werden muss.</a:t>
            </a:r>
          </a:p>
          <a:p>
            <a:r>
              <a:rPr lang="de-DE" dirty="0" smtClean="0">
                <a:latin typeface="+mn-lt"/>
              </a:rPr>
              <a:t>Die Weisung der BA sagt dazu:</a:t>
            </a:r>
          </a:p>
          <a:p>
            <a:r>
              <a:rPr lang="de-DE" sz="1700" i="1" dirty="0">
                <a:latin typeface="+mn-lt"/>
              </a:rPr>
              <a:t>Fällt die Arbeitszeit in der Arbeitsphase des </a:t>
            </a:r>
            <a:r>
              <a:rPr lang="de-DE" sz="1700" i="1" dirty="0" smtClean="0">
                <a:latin typeface="+mn-lt"/>
              </a:rPr>
              <a:t>Blockmodells aufgrund </a:t>
            </a:r>
            <a:r>
              <a:rPr lang="de-DE" sz="1700" i="1" dirty="0">
                <a:latin typeface="+mn-lt"/>
              </a:rPr>
              <a:t>der Kurzarbeit teilweise aus, wird aus dem tatsächlich </a:t>
            </a:r>
            <a:r>
              <a:rPr lang="de-DE" sz="1700" i="1" dirty="0" smtClean="0">
                <a:latin typeface="+mn-lt"/>
              </a:rPr>
              <a:t>erzielten </a:t>
            </a:r>
            <a:r>
              <a:rPr lang="de-DE" sz="1700" i="1" dirty="0">
                <a:latin typeface="+mn-lt"/>
              </a:rPr>
              <a:t>Arbeitsentgelt zunächst das Wertguthaben für die </a:t>
            </a:r>
            <a:r>
              <a:rPr lang="de-DE" sz="1700" i="1" dirty="0" smtClean="0">
                <a:latin typeface="+mn-lt"/>
              </a:rPr>
              <a:t>Freistellungsphase </a:t>
            </a:r>
            <a:r>
              <a:rPr lang="de-DE" sz="1700" i="1" dirty="0">
                <a:latin typeface="+mn-lt"/>
              </a:rPr>
              <a:t>gebildet. Fällt in einem Monat mehr als die Hälfte der im Blockmodell geschuldeten Arbeitszeit aus, kann der Arbeitnehmer den mehr als hälftigen Arbeitsausfall für die Freistellungsphase nacharbeiten. Einer Nacharbeit bedarf es nicht, wenn der </a:t>
            </a:r>
            <a:r>
              <a:rPr lang="de-DE" sz="1700" i="1" dirty="0" smtClean="0">
                <a:latin typeface="+mn-lt"/>
              </a:rPr>
              <a:t>Arbeitgeber </a:t>
            </a:r>
            <a:r>
              <a:rPr lang="de-DE" sz="1700" i="1" dirty="0">
                <a:latin typeface="+mn-lt"/>
              </a:rPr>
              <a:t>Wertguthaben in entsprechendem Umfang einstellt. Wird </a:t>
            </a:r>
            <a:r>
              <a:rPr lang="de-DE" sz="1700" i="1" dirty="0" smtClean="0">
                <a:latin typeface="+mn-lt"/>
              </a:rPr>
              <a:t>während </a:t>
            </a:r>
            <a:r>
              <a:rPr lang="de-DE" sz="1700" i="1" dirty="0">
                <a:latin typeface="+mn-lt"/>
              </a:rPr>
              <a:t>der Altersteilzeitarbeit </a:t>
            </a:r>
            <a:r>
              <a:rPr lang="de-DE" sz="1700" i="1" dirty="0" err="1">
                <a:latin typeface="+mn-lt"/>
              </a:rPr>
              <a:t>Kug</a:t>
            </a:r>
            <a:r>
              <a:rPr lang="de-DE" sz="1700" i="1" dirty="0">
                <a:latin typeface="+mn-lt"/>
              </a:rPr>
              <a:t> </a:t>
            </a:r>
            <a:r>
              <a:rPr lang="de-DE" sz="1700" i="1" dirty="0" smtClean="0">
                <a:latin typeface="+mn-lt"/>
              </a:rPr>
              <a:t>bezogen</a:t>
            </a:r>
            <a:r>
              <a:rPr lang="de-DE" sz="1700" i="1" dirty="0">
                <a:latin typeface="+mn-lt"/>
              </a:rPr>
              <a:t>, hat der </a:t>
            </a:r>
            <a:r>
              <a:rPr lang="de-DE" sz="1700" i="1" dirty="0" smtClean="0">
                <a:latin typeface="+mn-lt"/>
              </a:rPr>
              <a:t>Arbeitgeber </a:t>
            </a:r>
            <a:r>
              <a:rPr lang="de-DE" sz="1700" i="1" dirty="0">
                <a:latin typeface="+mn-lt"/>
              </a:rPr>
              <a:t>die Aufstockungsleistungen nach dem AtG in dem </a:t>
            </a:r>
            <a:r>
              <a:rPr lang="de-DE" sz="1700" i="1" dirty="0" smtClean="0">
                <a:latin typeface="+mn-lt"/>
              </a:rPr>
              <a:t>Umfang </a:t>
            </a:r>
            <a:r>
              <a:rPr lang="de-DE" sz="1700" i="1" dirty="0">
                <a:latin typeface="+mn-lt"/>
              </a:rPr>
              <a:t>zu erbringen, als ob der Arbeitnehmer die vereinbarte </a:t>
            </a:r>
            <a:r>
              <a:rPr lang="de-DE" sz="1700" i="1" dirty="0" smtClean="0">
                <a:latin typeface="+mn-lt"/>
              </a:rPr>
              <a:t>Arbeitszeit </a:t>
            </a:r>
            <a:r>
              <a:rPr lang="de-DE" sz="1700" i="1" dirty="0">
                <a:latin typeface="+mn-lt"/>
              </a:rPr>
              <a:t>gearbeitet hätte</a:t>
            </a:r>
            <a:r>
              <a:rPr lang="de-DE" sz="1700" i="1" dirty="0" smtClean="0">
                <a:latin typeface="+mn-lt"/>
              </a:rPr>
              <a:t>.</a:t>
            </a:r>
          </a:p>
          <a:p>
            <a:r>
              <a:rPr lang="de-DE" dirty="0">
                <a:latin typeface="+mn-lt"/>
              </a:rPr>
              <a:t>Falls eine Einbeziehung erfolgt, ist in BV Nacharbeit auszuschließen und dass der Arbeitgeber das Wertkonto in voller Höhe auffüllt. </a:t>
            </a:r>
          </a:p>
          <a:p>
            <a:endParaRPr lang="de-DE" sz="1700" dirty="0" smtClean="0">
              <a:latin typeface="+mn-lt"/>
            </a:endParaRPr>
          </a:p>
        </p:txBody>
      </p:sp>
    </p:spTree>
    <p:extLst>
      <p:ext uri="{BB962C8B-B14F-4D97-AF65-F5344CB8AC3E}">
        <p14:creationId xmlns:p14="http://schemas.microsoft.com/office/powerpoint/2010/main" val="41211296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2371" y="262315"/>
            <a:ext cx="8642349" cy="454025"/>
          </a:xfrm>
        </p:spPr>
        <p:txBody>
          <a:bodyPr/>
          <a:lstStyle/>
          <a:p>
            <a:r>
              <a:rPr lang="de-DE" sz="3200" dirty="0" smtClean="0"/>
              <a:t>Steuern und Sozialversicherung </a:t>
            </a:r>
            <a:br>
              <a:rPr lang="de-DE" sz="3200" dirty="0" smtClean="0"/>
            </a:br>
            <a:r>
              <a:rPr lang="de-DE" sz="3200" dirty="0"/>
              <a:t>	</a:t>
            </a:r>
            <a:r>
              <a:rPr lang="de-DE" sz="3200" dirty="0" smtClean="0"/>
              <a:t>				bei Kurzarbeitergeld</a:t>
            </a:r>
            <a:endParaRPr lang="de-DE" sz="3200" dirty="0"/>
          </a:p>
        </p:txBody>
      </p:sp>
      <p:sp>
        <p:nvSpPr>
          <p:cNvPr id="3" name="Inhaltsplatzhalter 2"/>
          <p:cNvSpPr>
            <a:spLocks noGrp="1"/>
          </p:cNvSpPr>
          <p:nvPr>
            <p:ph idx="1"/>
          </p:nvPr>
        </p:nvSpPr>
        <p:spPr>
          <a:xfrm>
            <a:off x="250825" y="1046285"/>
            <a:ext cx="8642349" cy="3789483"/>
          </a:xfrm>
        </p:spPr>
        <p:txBody>
          <a:bodyPr>
            <a:normAutofit/>
          </a:bodyPr>
          <a:lstStyle/>
          <a:p>
            <a:pPr marL="1350" indent="0">
              <a:buNone/>
            </a:pPr>
            <a:endParaRPr lang="de-DE" sz="2000" dirty="0" smtClean="0">
              <a:latin typeface="+mn-lt"/>
            </a:endParaRPr>
          </a:p>
          <a:p>
            <a:r>
              <a:rPr lang="de-DE" sz="2000" dirty="0" err="1" smtClean="0">
                <a:latin typeface="+mn-lt"/>
              </a:rPr>
              <a:t>Kug</a:t>
            </a:r>
            <a:r>
              <a:rPr lang="de-DE" sz="2000" dirty="0" smtClean="0">
                <a:latin typeface="+mn-lt"/>
              </a:rPr>
              <a:t> </a:t>
            </a:r>
            <a:r>
              <a:rPr lang="de-DE" sz="2000" dirty="0">
                <a:latin typeface="+mn-lt"/>
              </a:rPr>
              <a:t>ist steuerfrei, aber es unterliegt dem </a:t>
            </a:r>
            <a:r>
              <a:rPr lang="de-DE" sz="2000" dirty="0" smtClean="0">
                <a:latin typeface="+mn-lt"/>
              </a:rPr>
              <a:t>Progressionsvorbehalt. </a:t>
            </a:r>
          </a:p>
          <a:p>
            <a:r>
              <a:rPr lang="de-DE" sz="2000" dirty="0" smtClean="0">
                <a:latin typeface="+mn-lt"/>
              </a:rPr>
              <a:t>Daher </a:t>
            </a:r>
            <a:r>
              <a:rPr lang="de-DE" sz="2000" dirty="0">
                <a:latin typeface="+mn-lt"/>
              </a:rPr>
              <a:t>wird es bei der </a:t>
            </a:r>
            <a:r>
              <a:rPr lang="de-DE" sz="2000" dirty="0" smtClean="0">
                <a:latin typeface="+mn-lt"/>
              </a:rPr>
              <a:t>Ermittlung des </a:t>
            </a:r>
            <a:r>
              <a:rPr lang="de-DE" sz="2000" dirty="0">
                <a:latin typeface="+mn-lt"/>
              </a:rPr>
              <a:t>Steuersatzes, dem das übrige </a:t>
            </a:r>
            <a:r>
              <a:rPr lang="de-DE" sz="2000" dirty="0" smtClean="0">
                <a:latin typeface="+mn-lt"/>
              </a:rPr>
              <a:t>steuerpflichtige Einkommen </a:t>
            </a:r>
            <a:r>
              <a:rPr lang="de-DE" sz="2000" dirty="0">
                <a:latin typeface="+mn-lt"/>
              </a:rPr>
              <a:t>unterliegt, berücksichtigt. </a:t>
            </a:r>
            <a:r>
              <a:rPr lang="de-DE" sz="2000" dirty="0" err="1" smtClean="0">
                <a:latin typeface="+mn-lt"/>
              </a:rPr>
              <a:t>Kug</a:t>
            </a:r>
            <a:r>
              <a:rPr lang="de-DE" sz="2000" dirty="0" smtClean="0">
                <a:latin typeface="+mn-lt"/>
              </a:rPr>
              <a:t> </a:t>
            </a:r>
            <a:r>
              <a:rPr lang="de-DE" sz="2000" dirty="0">
                <a:latin typeface="+mn-lt"/>
              </a:rPr>
              <a:t>ist </a:t>
            </a:r>
            <a:r>
              <a:rPr lang="de-DE" sz="2000" dirty="0" smtClean="0">
                <a:latin typeface="+mn-lt"/>
              </a:rPr>
              <a:t>bei der </a:t>
            </a:r>
            <a:r>
              <a:rPr lang="de-DE" sz="2000" dirty="0">
                <a:latin typeface="+mn-lt"/>
              </a:rPr>
              <a:t>Einkommenssteuererklärung anzugeben</a:t>
            </a:r>
            <a:r>
              <a:rPr lang="de-DE" sz="2000" dirty="0" smtClean="0">
                <a:latin typeface="+mn-lt"/>
              </a:rPr>
              <a:t>.</a:t>
            </a:r>
          </a:p>
          <a:p>
            <a:r>
              <a:rPr lang="de-DE" sz="2000" dirty="0" smtClean="0">
                <a:latin typeface="+mn-lt"/>
              </a:rPr>
              <a:t> Es kann dadurch zu Steuernachzahlungen kommen.</a:t>
            </a:r>
          </a:p>
          <a:p>
            <a:r>
              <a:rPr lang="de-DE" sz="2000" dirty="0" smtClean="0">
                <a:latin typeface="+mn-lt"/>
              </a:rPr>
              <a:t>Während der Kurzarbeit besteht weiterhin Sozialversicherungspflicht. </a:t>
            </a:r>
          </a:p>
          <a:p>
            <a:r>
              <a:rPr lang="de-DE" sz="2000" dirty="0" smtClean="0">
                <a:latin typeface="+mn-lt"/>
              </a:rPr>
              <a:t>Durch die geringfügig niedrigeren Beiträge für das bezogene Kurzarbeitergeld kann es aber zu geringfügigen Auswirkungen auf die Rentenhöhe kommen.</a:t>
            </a:r>
          </a:p>
          <a:p>
            <a:endParaRPr lang="de-DE" sz="2000" dirty="0" smtClean="0">
              <a:latin typeface="+mn-lt"/>
            </a:endParaRPr>
          </a:p>
        </p:txBody>
      </p:sp>
    </p:spTree>
    <p:extLst>
      <p:ext uri="{BB962C8B-B14F-4D97-AF65-F5344CB8AC3E}">
        <p14:creationId xmlns:p14="http://schemas.microsoft.com/office/powerpoint/2010/main" val="35097372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80518"/>
            <a:ext cx="9144000" cy="454025"/>
          </a:xfrm>
        </p:spPr>
        <p:txBody>
          <a:bodyPr/>
          <a:lstStyle/>
          <a:p>
            <a:r>
              <a:rPr lang="de-DE" sz="3200" dirty="0" err="1" smtClean="0"/>
              <a:t>soZIALVERSICHERUNGSBEITRÄGE</a:t>
            </a:r>
            <a:r>
              <a:rPr lang="de-DE" sz="3200" dirty="0" smtClean="0"/>
              <a:t> </a:t>
            </a:r>
            <a:br>
              <a:rPr lang="de-DE" sz="3200" dirty="0" smtClean="0"/>
            </a:br>
            <a:r>
              <a:rPr lang="de-DE" sz="3200" dirty="0"/>
              <a:t>	</a:t>
            </a:r>
            <a:r>
              <a:rPr lang="de-DE" sz="3200" dirty="0" smtClean="0"/>
              <a:t>				WÄHREND </a:t>
            </a:r>
            <a:r>
              <a:rPr lang="de-DE" sz="3200" dirty="0" err="1" smtClean="0"/>
              <a:t>kURZARBEIT</a:t>
            </a:r>
            <a:endParaRPr lang="de-DE" sz="3200" dirty="0"/>
          </a:p>
        </p:txBody>
      </p:sp>
      <p:sp>
        <p:nvSpPr>
          <p:cNvPr id="3" name="Inhaltsplatzhalter 2"/>
          <p:cNvSpPr>
            <a:spLocks noGrp="1"/>
          </p:cNvSpPr>
          <p:nvPr>
            <p:ph idx="1"/>
          </p:nvPr>
        </p:nvSpPr>
        <p:spPr>
          <a:xfrm>
            <a:off x="151765" y="1215544"/>
            <a:ext cx="8808115" cy="3625703"/>
          </a:xfrm>
        </p:spPr>
        <p:txBody>
          <a:bodyPr>
            <a:normAutofit fontScale="77500" lnSpcReduction="20000"/>
          </a:bodyPr>
          <a:lstStyle/>
          <a:p>
            <a:pPr>
              <a:defRPr/>
            </a:pPr>
            <a:r>
              <a:rPr lang="de-DE" altLang="de-DE" sz="2200" b="1" dirty="0" err="1" smtClean="0">
                <a:latin typeface="+mn-lt"/>
              </a:rPr>
              <a:t>Kurzlohn</a:t>
            </a:r>
            <a:r>
              <a:rPr lang="de-DE" altLang="de-DE" sz="2200" b="1" dirty="0" smtClean="0">
                <a:latin typeface="+mn-lt"/>
              </a:rPr>
              <a:t>: </a:t>
            </a:r>
            <a:r>
              <a:rPr lang="de-DE" altLang="de-DE" sz="2200" dirty="0" smtClean="0">
                <a:latin typeface="+mn-lt"/>
              </a:rPr>
              <a:t>Hinsichtlich </a:t>
            </a:r>
            <a:r>
              <a:rPr lang="de-DE" altLang="de-DE" sz="2200" dirty="0">
                <a:latin typeface="+mn-lt"/>
              </a:rPr>
              <a:t>des Entgeltes, dass der Arbeitgeber während der Kurzarbeit aufgrund tatsächlich geleisteter Arbeit an die Beschäftigten auszahlt, verbleibt es bei der hälftigen Tragung der Sozialversicherungsbeiträge durch den Arbeitgeber und den/die Arbeitnehmer/-in.</a:t>
            </a:r>
          </a:p>
          <a:p>
            <a:pPr>
              <a:defRPr/>
            </a:pPr>
            <a:r>
              <a:rPr lang="de-DE" altLang="de-DE" sz="2200" b="1" dirty="0" smtClean="0">
                <a:solidFill>
                  <a:schemeClr val="tx2">
                    <a:lumMod val="50000"/>
                  </a:schemeClr>
                </a:solidFill>
                <a:latin typeface="+mn-lt"/>
              </a:rPr>
              <a:t>Kurzarbeitergeld: </a:t>
            </a:r>
            <a:r>
              <a:rPr lang="de-DE" altLang="de-DE" sz="2200" dirty="0" smtClean="0">
                <a:solidFill>
                  <a:schemeClr val="bg2">
                    <a:lumMod val="65000"/>
                  </a:schemeClr>
                </a:solidFill>
                <a:latin typeface="+mn-lt"/>
              </a:rPr>
              <a:t>Der </a:t>
            </a:r>
            <a:r>
              <a:rPr lang="de-DE" altLang="de-DE" sz="2200" dirty="0">
                <a:solidFill>
                  <a:schemeClr val="bg2">
                    <a:lumMod val="65000"/>
                  </a:schemeClr>
                </a:solidFill>
                <a:latin typeface="+mn-lt"/>
              </a:rPr>
              <a:t>Arbeitgeber hat während der Kurzarbeit </a:t>
            </a:r>
            <a:r>
              <a:rPr lang="de-DE" altLang="de-DE" sz="2200" dirty="0" smtClean="0">
                <a:solidFill>
                  <a:schemeClr val="bg2">
                    <a:lumMod val="65000"/>
                  </a:schemeClr>
                </a:solidFill>
                <a:latin typeface="+mn-lt"/>
              </a:rPr>
              <a:t>die Sozialversicherungsbeiträge </a:t>
            </a:r>
            <a:r>
              <a:rPr lang="de-DE" altLang="de-DE" sz="2200" dirty="0">
                <a:solidFill>
                  <a:schemeClr val="bg2">
                    <a:lumMod val="65000"/>
                  </a:schemeClr>
                </a:solidFill>
                <a:latin typeface="+mn-lt"/>
              </a:rPr>
              <a:t>in Höhe von 80 % des ausgefallenen Entgeltes alleine zu tragen</a:t>
            </a:r>
            <a:r>
              <a:rPr lang="de-DE" altLang="de-DE" sz="2200" dirty="0" smtClean="0">
                <a:solidFill>
                  <a:schemeClr val="bg2">
                    <a:lumMod val="65000"/>
                  </a:schemeClr>
                </a:solidFill>
                <a:latin typeface="+mn-lt"/>
              </a:rPr>
              <a:t>. Dies ist </a:t>
            </a:r>
            <a:r>
              <a:rPr lang="de-DE" altLang="de-DE" sz="2200" dirty="0" err="1" smtClean="0">
                <a:solidFill>
                  <a:schemeClr val="bg2">
                    <a:lumMod val="65000"/>
                  </a:schemeClr>
                </a:solidFill>
                <a:latin typeface="+mn-lt"/>
              </a:rPr>
              <a:t>grds</a:t>
            </a:r>
            <a:r>
              <a:rPr lang="de-DE" altLang="de-DE" sz="2200" dirty="0" smtClean="0">
                <a:solidFill>
                  <a:schemeClr val="bg2">
                    <a:lumMod val="65000"/>
                  </a:schemeClr>
                </a:solidFill>
                <a:latin typeface="+mn-lt"/>
              </a:rPr>
              <a:t>. in den verschiedenen SGBs zu den einzelnen Zweigen der Sozialversicherung geregelt.</a:t>
            </a:r>
          </a:p>
          <a:p>
            <a:pPr marL="1350" indent="0">
              <a:buNone/>
              <a:defRPr/>
            </a:pPr>
            <a:endParaRPr lang="de-DE" altLang="de-DE" sz="2200" dirty="0" smtClean="0">
              <a:solidFill>
                <a:schemeClr val="bg2">
                  <a:lumMod val="65000"/>
                </a:schemeClr>
              </a:solidFill>
              <a:latin typeface="+mn-lt"/>
            </a:endParaRPr>
          </a:p>
          <a:p>
            <a:pPr>
              <a:lnSpc>
                <a:spcPct val="110000"/>
              </a:lnSpc>
              <a:defRPr/>
            </a:pPr>
            <a:r>
              <a:rPr lang="de-DE" altLang="de-DE" sz="2200" b="1" dirty="0" smtClean="0">
                <a:solidFill>
                  <a:schemeClr val="tx2">
                    <a:lumMod val="50000"/>
                  </a:schemeClr>
                </a:solidFill>
                <a:latin typeface="+mn-lt"/>
              </a:rPr>
              <a:t>Durch VO gilt:     </a:t>
            </a:r>
            <a:r>
              <a:rPr lang="de-DE" altLang="de-DE" sz="2200" dirty="0" smtClean="0">
                <a:solidFill>
                  <a:schemeClr val="tx2">
                    <a:lumMod val="50000"/>
                  </a:schemeClr>
                </a:solidFill>
                <a:latin typeface="+mn-lt"/>
              </a:rPr>
              <a:t>Die Sozialversicherungsbeiträge von 80 % des ausgefallenen Entgelts während der Kurzarbeit werden dem Arbeitgeber zu 100 % erstattet</a:t>
            </a:r>
            <a:r>
              <a:rPr lang="de-DE" altLang="de-DE" sz="2200" dirty="0">
                <a:solidFill>
                  <a:schemeClr val="tx2">
                    <a:lumMod val="50000"/>
                  </a:schemeClr>
                </a:solidFill>
                <a:latin typeface="+mn-lt"/>
              </a:rPr>
              <a:t> </a:t>
            </a:r>
            <a:r>
              <a:rPr lang="de-DE" altLang="de-DE" sz="2200" u="sng" dirty="0" smtClean="0">
                <a:solidFill>
                  <a:schemeClr val="tx2">
                    <a:lumMod val="50000"/>
                  </a:schemeClr>
                </a:solidFill>
                <a:latin typeface="+mn-lt"/>
              </a:rPr>
              <a:t>bis zum 31.12.2020.</a:t>
            </a:r>
          </a:p>
          <a:p>
            <a:pPr>
              <a:lnSpc>
                <a:spcPct val="110000"/>
              </a:lnSpc>
              <a:defRPr/>
            </a:pPr>
            <a:r>
              <a:rPr lang="de-DE" altLang="de-DE" sz="2200" dirty="0" smtClean="0">
                <a:solidFill>
                  <a:schemeClr val="tx2">
                    <a:lumMod val="50000"/>
                  </a:schemeClr>
                </a:solidFill>
                <a:latin typeface="+mn-lt"/>
              </a:rPr>
              <a:t>Durch die 1. VO zur Änderung der </a:t>
            </a:r>
            <a:r>
              <a:rPr lang="de-DE" altLang="de-DE" sz="2200" dirty="0" err="1" smtClean="0">
                <a:solidFill>
                  <a:schemeClr val="tx2">
                    <a:lumMod val="50000"/>
                  </a:schemeClr>
                </a:solidFill>
                <a:latin typeface="+mn-lt"/>
              </a:rPr>
              <a:t>Kug</a:t>
            </a:r>
            <a:r>
              <a:rPr lang="de-DE" altLang="de-DE" sz="2200" dirty="0" smtClean="0">
                <a:solidFill>
                  <a:schemeClr val="tx2">
                    <a:lumMod val="50000"/>
                  </a:schemeClr>
                </a:solidFill>
                <a:latin typeface="+mn-lt"/>
              </a:rPr>
              <a:t> VO wird die </a:t>
            </a:r>
            <a:r>
              <a:rPr lang="de-DE" altLang="de-DE" sz="2200" u="sng" dirty="0" smtClean="0">
                <a:solidFill>
                  <a:schemeClr val="tx2">
                    <a:lumMod val="50000"/>
                  </a:schemeClr>
                </a:solidFill>
                <a:latin typeface="+mn-lt"/>
              </a:rPr>
              <a:t>100 %</a:t>
            </a:r>
            <a:r>
              <a:rPr lang="de-DE" altLang="de-DE" sz="2200" u="sng" dirty="0" err="1" smtClean="0">
                <a:solidFill>
                  <a:schemeClr val="tx2">
                    <a:lumMod val="50000"/>
                  </a:schemeClr>
                </a:solidFill>
                <a:latin typeface="+mn-lt"/>
              </a:rPr>
              <a:t>ige</a:t>
            </a:r>
            <a:r>
              <a:rPr lang="de-DE" altLang="de-DE" sz="2200" u="sng" dirty="0" smtClean="0">
                <a:solidFill>
                  <a:schemeClr val="tx2">
                    <a:lumMod val="50000"/>
                  </a:schemeClr>
                </a:solidFill>
                <a:latin typeface="+mn-lt"/>
              </a:rPr>
              <a:t> </a:t>
            </a:r>
            <a:r>
              <a:rPr lang="de-DE" altLang="de-DE" sz="2200" dirty="0" smtClean="0">
                <a:solidFill>
                  <a:schemeClr val="tx2">
                    <a:lumMod val="50000"/>
                  </a:schemeClr>
                </a:solidFill>
                <a:latin typeface="+mn-lt"/>
              </a:rPr>
              <a:t>Erstattung </a:t>
            </a:r>
            <a:r>
              <a:rPr lang="de-DE" altLang="de-DE" sz="2200" u="sng" dirty="0" smtClean="0">
                <a:solidFill>
                  <a:schemeClr val="tx2">
                    <a:lumMod val="50000"/>
                  </a:schemeClr>
                </a:solidFill>
                <a:latin typeface="+mn-lt"/>
              </a:rPr>
              <a:t>bis zum 30. Juni 2021 verlängert. </a:t>
            </a:r>
          </a:p>
          <a:p>
            <a:pPr>
              <a:lnSpc>
                <a:spcPct val="110000"/>
              </a:lnSpc>
              <a:defRPr/>
            </a:pPr>
            <a:r>
              <a:rPr lang="de-DE" altLang="de-DE" sz="2200" u="sng" dirty="0">
                <a:solidFill>
                  <a:schemeClr val="tx2">
                    <a:lumMod val="50000"/>
                  </a:schemeClr>
                </a:solidFill>
                <a:latin typeface="+mn-lt"/>
              </a:rPr>
              <a:t>Ab 1. Juli bis 31. Dezember 2021 </a:t>
            </a:r>
            <a:r>
              <a:rPr lang="de-DE" altLang="de-DE" sz="2200" dirty="0" smtClean="0">
                <a:solidFill>
                  <a:schemeClr val="tx2">
                    <a:lumMod val="50000"/>
                  </a:schemeClr>
                </a:solidFill>
                <a:latin typeface="+mn-lt"/>
              </a:rPr>
              <a:t>werden </a:t>
            </a:r>
            <a:r>
              <a:rPr lang="de-DE" altLang="de-DE" sz="2200" u="sng" dirty="0" smtClean="0">
                <a:solidFill>
                  <a:schemeClr val="tx2">
                    <a:lumMod val="50000"/>
                  </a:schemeClr>
                </a:solidFill>
                <a:latin typeface="+mn-lt"/>
              </a:rPr>
              <a:t>50 %</a:t>
            </a:r>
            <a:r>
              <a:rPr lang="de-DE" altLang="de-DE" sz="2200" dirty="0" smtClean="0">
                <a:solidFill>
                  <a:schemeClr val="tx2">
                    <a:lumMod val="50000"/>
                  </a:schemeClr>
                </a:solidFill>
                <a:latin typeface="+mn-lt"/>
              </a:rPr>
              <a:t> der </a:t>
            </a:r>
            <a:r>
              <a:rPr lang="de-DE" altLang="de-DE" sz="2200" dirty="0">
                <a:solidFill>
                  <a:schemeClr val="tx2">
                    <a:lumMod val="50000"/>
                  </a:schemeClr>
                </a:solidFill>
                <a:latin typeface="+mn-lt"/>
              </a:rPr>
              <a:t>Sozialversicherungsbeiträge für Betriebe, die bis Ende Juni 2021 Kurzarbeit eingeführt </a:t>
            </a:r>
            <a:r>
              <a:rPr lang="de-DE" altLang="de-DE" sz="2200" dirty="0" smtClean="0">
                <a:solidFill>
                  <a:schemeClr val="tx2">
                    <a:lumMod val="50000"/>
                  </a:schemeClr>
                </a:solidFill>
                <a:latin typeface="+mn-lt"/>
              </a:rPr>
              <a:t>haben, erstattet.</a:t>
            </a:r>
          </a:p>
          <a:p>
            <a:pPr>
              <a:defRPr/>
            </a:pPr>
            <a:endParaRPr lang="de-DE" altLang="de-DE" dirty="0" smtClean="0">
              <a:solidFill>
                <a:schemeClr val="tx2">
                  <a:lumMod val="50000"/>
                </a:schemeClr>
              </a:solidFill>
              <a:latin typeface="+mn-lt"/>
            </a:endParaRPr>
          </a:p>
          <a:p>
            <a:pPr marL="271463" indent="0">
              <a:buNone/>
              <a:defRPr/>
            </a:pPr>
            <a:endParaRPr lang="de-DE" dirty="0">
              <a:latin typeface="+mn-lt"/>
            </a:endParaRPr>
          </a:p>
        </p:txBody>
      </p:sp>
      <p:cxnSp>
        <p:nvCxnSpPr>
          <p:cNvPr id="5" name="Gerader Verbinder 4"/>
          <p:cNvCxnSpPr/>
          <p:nvPr/>
        </p:nvCxnSpPr>
        <p:spPr>
          <a:xfrm>
            <a:off x="680484" y="2323203"/>
            <a:ext cx="7593877" cy="389837"/>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03942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71108"/>
            <a:ext cx="8642349" cy="454025"/>
          </a:xfrm>
        </p:spPr>
        <p:txBody>
          <a:bodyPr/>
          <a:lstStyle/>
          <a:p>
            <a:r>
              <a:rPr lang="de-DE" sz="3200" dirty="0" smtClean="0"/>
              <a:t>Zuschüsse zum </a:t>
            </a:r>
            <a:r>
              <a:rPr lang="de-DE" sz="3200" dirty="0" err="1" smtClean="0"/>
              <a:t>Kug</a:t>
            </a:r>
            <a:endParaRPr lang="de-DE" sz="3200" dirty="0"/>
          </a:p>
        </p:txBody>
      </p:sp>
      <p:sp>
        <p:nvSpPr>
          <p:cNvPr id="3" name="Inhaltsplatzhalter 2"/>
          <p:cNvSpPr>
            <a:spLocks noGrp="1"/>
          </p:cNvSpPr>
          <p:nvPr>
            <p:ph idx="1"/>
          </p:nvPr>
        </p:nvSpPr>
        <p:spPr>
          <a:xfrm>
            <a:off x="81424" y="947006"/>
            <a:ext cx="8933036" cy="3429000"/>
          </a:xfrm>
        </p:spPr>
        <p:txBody>
          <a:bodyPr>
            <a:noAutofit/>
          </a:bodyPr>
          <a:lstStyle/>
          <a:p>
            <a:pPr lvl="0"/>
            <a:r>
              <a:rPr lang="de-DE" sz="1600" dirty="0" smtClean="0">
                <a:latin typeface="+mn-lt"/>
              </a:rPr>
              <a:t>Regelungen zur Aufzahlung auf das </a:t>
            </a:r>
            <a:r>
              <a:rPr lang="de-DE" sz="1600" dirty="0" err="1" smtClean="0">
                <a:latin typeface="+mn-lt"/>
              </a:rPr>
              <a:t>Kug</a:t>
            </a:r>
            <a:r>
              <a:rPr lang="de-DE" sz="1600" dirty="0" smtClean="0">
                <a:latin typeface="+mn-lt"/>
              </a:rPr>
              <a:t> durch den Arbeitgeber durch Tarifvertrag oder BV sind möglich.</a:t>
            </a:r>
            <a:r>
              <a:rPr lang="de-DE" sz="1600" dirty="0">
                <a:latin typeface="Meta IGM"/>
              </a:rPr>
              <a:t> </a:t>
            </a:r>
            <a:endParaRPr lang="de-DE" sz="1600" dirty="0" smtClean="0">
              <a:latin typeface="Meta IGM"/>
            </a:endParaRPr>
          </a:p>
          <a:p>
            <a:pPr lvl="0"/>
            <a:r>
              <a:rPr lang="de-DE" sz="1600" dirty="0" smtClean="0">
                <a:latin typeface="Meta IGM"/>
              </a:rPr>
              <a:t>Die </a:t>
            </a:r>
            <a:r>
              <a:rPr lang="de-DE" sz="1600" dirty="0">
                <a:latin typeface="Meta IGM"/>
              </a:rPr>
              <a:t>Zuschüsse des Arbeitgebers zum </a:t>
            </a:r>
            <a:r>
              <a:rPr lang="de-DE" sz="1600" dirty="0" err="1">
                <a:latin typeface="Meta IGM"/>
              </a:rPr>
              <a:t>Kug</a:t>
            </a:r>
            <a:r>
              <a:rPr lang="de-DE" sz="1600" dirty="0">
                <a:latin typeface="Meta IGM"/>
              </a:rPr>
              <a:t> sind steuerpflichtig.               </a:t>
            </a:r>
          </a:p>
          <a:p>
            <a:pPr lvl="0"/>
            <a:r>
              <a:rPr lang="de-DE" sz="1600" dirty="0">
                <a:solidFill>
                  <a:srgbClr val="FFFFFF">
                    <a:lumMod val="65000"/>
                  </a:srgbClr>
                </a:solidFill>
                <a:latin typeface="Meta IGM"/>
              </a:rPr>
              <a:t>Eine Neuregelung, die die Steuerpflicht der Zuschüsse, der der </a:t>
            </a:r>
            <a:r>
              <a:rPr lang="de-DE" sz="1600" dirty="0" smtClean="0">
                <a:solidFill>
                  <a:srgbClr val="FFFFFF">
                    <a:lumMod val="65000"/>
                  </a:srgbClr>
                </a:solidFill>
                <a:latin typeface="Meta IGM"/>
              </a:rPr>
              <a:t>Sozialversicherungspflicht </a:t>
            </a:r>
            <a:r>
              <a:rPr lang="de-DE" sz="1600" dirty="0">
                <a:solidFill>
                  <a:srgbClr val="FFFFFF">
                    <a:lumMod val="65000"/>
                  </a:srgbClr>
                </a:solidFill>
                <a:latin typeface="Meta IGM"/>
              </a:rPr>
              <a:t>angleicht, ist </a:t>
            </a:r>
            <a:r>
              <a:rPr lang="de-DE" sz="1600" dirty="0" smtClean="0">
                <a:solidFill>
                  <a:srgbClr val="FFFFFF">
                    <a:lumMod val="65000"/>
                  </a:srgbClr>
                </a:solidFill>
                <a:latin typeface="Meta IGM"/>
              </a:rPr>
              <a:t>vorgesehen und wurde am 28.05.2020 vom Bundestag verabschiedet.</a:t>
            </a:r>
            <a:endParaRPr lang="de-DE" sz="1600" dirty="0" smtClean="0">
              <a:latin typeface="+mn-lt"/>
            </a:endParaRPr>
          </a:p>
          <a:p>
            <a:pPr>
              <a:lnSpc>
                <a:spcPct val="120000"/>
              </a:lnSpc>
            </a:pPr>
            <a:r>
              <a:rPr lang="de-DE" sz="1600" dirty="0" smtClean="0">
                <a:solidFill>
                  <a:schemeClr val="tx2">
                    <a:lumMod val="50000"/>
                  </a:schemeClr>
                </a:solidFill>
                <a:latin typeface="+mn-lt"/>
              </a:rPr>
              <a:t>Der </a:t>
            </a:r>
            <a:r>
              <a:rPr lang="de-DE" sz="1600" dirty="0">
                <a:solidFill>
                  <a:schemeClr val="tx2">
                    <a:lumMod val="50000"/>
                  </a:schemeClr>
                </a:solidFill>
                <a:latin typeface="+mn-lt"/>
              </a:rPr>
              <a:t>Zuschuss ist sozialversicherungsfrei, soweit </a:t>
            </a:r>
            <a:r>
              <a:rPr lang="de-DE" sz="1600" dirty="0" smtClean="0">
                <a:solidFill>
                  <a:schemeClr val="tx2">
                    <a:lumMod val="50000"/>
                  </a:schemeClr>
                </a:solidFill>
                <a:latin typeface="+mn-lt"/>
              </a:rPr>
              <a:t>er zusammen </a:t>
            </a:r>
            <a:r>
              <a:rPr lang="de-DE" sz="1600" dirty="0">
                <a:solidFill>
                  <a:schemeClr val="tx2">
                    <a:lumMod val="50000"/>
                  </a:schemeClr>
                </a:solidFill>
                <a:latin typeface="+mn-lt"/>
              </a:rPr>
              <a:t>mit dem Kurzarbeitergeld 80 </a:t>
            </a:r>
            <a:r>
              <a:rPr lang="de-DE" sz="1600" dirty="0" smtClean="0">
                <a:solidFill>
                  <a:schemeClr val="tx2">
                    <a:lumMod val="50000"/>
                  </a:schemeClr>
                </a:solidFill>
                <a:latin typeface="+mn-lt"/>
              </a:rPr>
              <a:t>% des Unterschiedsbetrags </a:t>
            </a:r>
            <a:r>
              <a:rPr lang="de-DE" sz="1600" dirty="0">
                <a:solidFill>
                  <a:schemeClr val="tx2">
                    <a:lumMod val="50000"/>
                  </a:schemeClr>
                </a:solidFill>
                <a:latin typeface="+mn-lt"/>
              </a:rPr>
              <a:t>zwischen dem Sollentgelt </a:t>
            </a:r>
            <a:r>
              <a:rPr lang="de-DE" sz="1600" dirty="0" smtClean="0">
                <a:solidFill>
                  <a:schemeClr val="tx2">
                    <a:lumMod val="50000"/>
                  </a:schemeClr>
                </a:solidFill>
                <a:latin typeface="+mn-lt"/>
              </a:rPr>
              <a:t>und dem </a:t>
            </a:r>
            <a:r>
              <a:rPr lang="de-DE" sz="1600" dirty="0" err="1">
                <a:solidFill>
                  <a:schemeClr val="tx2">
                    <a:lumMod val="50000"/>
                  </a:schemeClr>
                </a:solidFill>
                <a:latin typeface="+mn-lt"/>
              </a:rPr>
              <a:t>Istentgelt</a:t>
            </a:r>
            <a:r>
              <a:rPr lang="de-DE" sz="1600" dirty="0">
                <a:solidFill>
                  <a:schemeClr val="tx2">
                    <a:lumMod val="50000"/>
                  </a:schemeClr>
                </a:solidFill>
                <a:latin typeface="+mn-lt"/>
              </a:rPr>
              <a:t> </a:t>
            </a:r>
            <a:r>
              <a:rPr lang="de-DE" sz="1600" dirty="0" smtClean="0">
                <a:solidFill>
                  <a:schemeClr val="tx2">
                    <a:lumMod val="50000"/>
                  </a:schemeClr>
                </a:solidFill>
                <a:latin typeface="+mn-lt"/>
              </a:rPr>
              <a:t>(§ 106 SGB III) nicht übersteigt, </a:t>
            </a:r>
            <a:r>
              <a:rPr lang="de-DE" sz="1600" dirty="0">
                <a:solidFill>
                  <a:schemeClr val="tx2">
                    <a:lumMod val="50000"/>
                  </a:schemeClr>
                </a:solidFill>
                <a:latin typeface="+mn-lt"/>
              </a:rPr>
              <a:t>§ 1 Abs. 1 Nr. 8 </a:t>
            </a:r>
            <a:r>
              <a:rPr lang="de-DE" sz="1600" dirty="0" smtClean="0">
                <a:solidFill>
                  <a:schemeClr val="tx2">
                    <a:lumMod val="50000"/>
                  </a:schemeClr>
                </a:solidFill>
                <a:latin typeface="+mn-lt"/>
              </a:rPr>
              <a:t>Sozialversicherungsentgeltverordnung.</a:t>
            </a:r>
          </a:p>
          <a:p>
            <a:pPr>
              <a:lnSpc>
                <a:spcPct val="120000"/>
              </a:lnSpc>
            </a:pPr>
            <a:r>
              <a:rPr lang="de-DE" sz="1600" u="sng" dirty="0" smtClean="0">
                <a:solidFill>
                  <a:schemeClr val="tx2">
                    <a:lumMod val="50000"/>
                  </a:schemeClr>
                </a:solidFill>
                <a:latin typeface="+mn-lt"/>
              </a:rPr>
              <a:t>Wichtig: </a:t>
            </a:r>
            <a:r>
              <a:rPr lang="de-DE" sz="1600" dirty="0" smtClean="0">
                <a:solidFill>
                  <a:schemeClr val="tx2">
                    <a:lumMod val="50000"/>
                  </a:schemeClr>
                </a:solidFill>
                <a:latin typeface="+mn-lt"/>
              </a:rPr>
              <a:t>Nach dieser Regelung ergibt sich allein, was für den Arbeitgeber sozialversicherungspflichtiger Anteil des Zuschusses ist und was nicht.</a:t>
            </a:r>
          </a:p>
          <a:p>
            <a:pPr>
              <a:lnSpc>
                <a:spcPct val="120000"/>
              </a:lnSpc>
            </a:pPr>
            <a:r>
              <a:rPr lang="de-DE" sz="1600" dirty="0" smtClean="0">
                <a:solidFill>
                  <a:schemeClr val="tx2">
                    <a:lumMod val="50000"/>
                  </a:schemeClr>
                </a:solidFill>
                <a:latin typeface="+mn-lt"/>
              </a:rPr>
              <a:t>Die Berechnung des Zuschusses selbst folgt den Regelungen aus Tarifvertrag oder Betriebsvereinbarung. Möglichkeiten: siehe Muster-BV</a:t>
            </a:r>
          </a:p>
          <a:p>
            <a:pPr>
              <a:lnSpc>
                <a:spcPct val="120000"/>
              </a:lnSpc>
            </a:pPr>
            <a:endParaRPr lang="de-DE" sz="2000" dirty="0" smtClean="0">
              <a:solidFill>
                <a:schemeClr val="tx2">
                  <a:lumMod val="50000"/>
                </a:schemeClr>
              </a:solidFill>
              <a:latin typeface="+mn-lt"/>
            </a:endParaRPr>
          </a:p>
        </p:txBody>
      </p:sp>
    </p:spTree>
    <p:extLst>
      <p:ext uri="{BB962C8B-B14F-4D97-AF65-F5344CB8AC3E}">
        <p14:creationId xmlns:p14="http://schemas.microsoft.com/office/powerpoint/2010/main" val="344133437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4" y="234180"/>
            <a:ext cx="8642349" cy="454025"/>
          </a:xfrm>
        </p:spPr>
        <p:txBody>
          <a:bodyPr/>
          <a:lstStyle/>
          <a:p>
            <a:r>
              <a:rPr lang="de-DE" dirty="0" smtClean="0"/>
              <a:t>Zuschüsse zum </a:t>
            </a:r>
            <a:r>
              <a:rPr lang="de-DE" dirty="0" err="1" smtClean="0"/>
              <a:t>Kug</a:t>
            </a:r>
            <a:r>
              <a:rPr lang="de-DE" dirty="0" smtClean="0"/>
              <a:t> und § 241 c Abs. 2 SGB III</a:t>
            </a:r>
            <a:endParaRPr lang="de-DE" dirty="0"/>
          </a:p>
        </p:txBody>
      </p:sp>
      <p:sp>
        <p:nvSpPr>
          <p:cNvPr id="3" name="Inhaltsplatzhalter 2"/>
          <p:cNvSpPr>
            <a:spLocks noGrp="1"/>
          </p:cNvSpPr>
          <p:nvPr>
            <p:ph idx="1"/>
          </p:nvPr>
        </p:nvSpPr>
        <p:spPr>
          <a:xfrm>
            <a:off x="250825" y="1005840"/>
            <a:ext cx="8642349" cy="3412737"/>
          </a:xfrm>
        </p:spPr>
        <p:txBody>
          <a:bodyPr/>
          <a:lstStyle/>
          <a:p>
            <a:r>
              <a:rPr lang="de-DE" dirty="0" smtClean="0"/>
              <a:t>Oftmals werden sich nun die neuen gesetzlichen Regelungen zur Erhöhung des Kurzarbeitergeldes mit den tariflich oder betrieblich vereinbarten Zuschussregelungen überschneiden.</a:t>
            </a:r>
          </a:p>
          <a:p>
            <a:r>
              <a:rPr lang="de-DE" dirty="0" smtClean="0"/>
              <a:t>Zu prüfen ist immer, ab diese nebeneinander gezahlt werden oder ob es zu einer Verrechnung kommen kann. Dies ergibt sich aus dem jeweils vereinbarten Text und muss individuell betrachtet werden.</a:t>
            </a:r>
          </a:p>
          <a:p>
            <a:r>
              <a:rPr lang="de-DE" dirty="0" smtClean="0">
                <a:ea typeface="Calibri" panose="020F0502020204030204" pitchFamily="34" charset="0"/>
                <a:cs typeface="Times New Roman" panose="02020603050405020304" pitchFamily="18" charset="0"/>
              </a:rPr>
              <a:t>Sollte eine Verrechnung möglich sein, kann versucht werden </a:t>
            </a:r>
            <a:r>
              <a:rPr lang="de-DE" dirty="0" err="1" smtClean="0">
                <a:ea typeface="Calibri" panose="020F0502020204030204" pitchFamily="34" charset="0"/>
                <a:cs typeface="Times New Roman" panose="02020603050405020304" pitchFamily="18" charset="0"/>
              </a:rPr>
              <a:t>nachzuverhandeln</a:t>
            </a:r>
            <a:r>
              <a:rPr lang="de-DE" dirty="0" smtClean="0">
                <a:ea typeface="Calibri" panose="020F0502020204030204" pitchFamily="34" charset="0"/>
                <a:cs typeface="Times New Roman" panose="02020603050405020304" pitchFamily="18" charset="0"/>
              </a:rPr>
              <a:t>:</a:t>
            </a:r>
          </a:p>
          <a:p>
            <a:r>
              <a:rPr lang="de-DE" dirty="0" smtClean="0">
                <a:ea typeface="Calibri" panose="020F0502020204030204" pitchFamily="34" charset="0"/>
                <a:cs typeface="Times New Roman" panose="02020603050405020304" pitchFamily="18" charset="0"/>
              </a:rPr>
              <a:t>Eine entsprechende Klausel könnte z.B. so aussehen:</a:t>
            </a:r>
          </a:p>
          <a:p>
            <a:pPr marL="1350" indent="0">
              <a:buNone/>
            </a:pPr>
            <a:r>
              <a:rPr lang="de-DE" dirty="0">
                <a:ea typeface="Calibri" panose="020F0502020204030204" pitchFamily="34" charset="0"/>
                <a:cs typeface="Times New Roman" panose="02020603050405020304" pitchFamily="18" charset="0"/>
              </a:rPr>
              <a:t>	Mit einer Erhöhung des gesetzlichen Kurzarbeitergelds wird der Zuschuss nicht </a:t>
            </a:r>
            <a:r>
              <a:rPr lang="de-DE" dirty="0" smtClean="0">
                <a:ea typeface="Calibri" panose="020F0502020204030204" pitchFamily="34" charset="0"/>
                <a:cs typeface="Times New Roman" panose="02020603050405020304" pitchFamily="18" charset="0"/>
              </a:rPr>
              <a:t>	verrechnet</a:t>
            </a:r>
            <a:r>
              <a:rPr lang="de-DE" dirty="0">
                <a:ea typeface="Calibri" panose="020F0502020204030204" pitchFamily="34" charset="0"/>
                <a:cs typeface="Times New Roman" panose="02020603050405020304" pitchFamily="18" charset="0"/>
              </a:rPr>
              <a:t>. Eine Verrechnung ist nur für den Fall und insoweit zulässig, als </a:t>
            </a:r>
            <a:r>
              <a:rPr lang="de-DE" dirty="0" smtClean="0">
                <a:ea typeface="Calibri" panose="020F0502020204030204" pitchFamily="34" charset="0"/>
                <a:cs typeface="Times New Roman" panose="02020603050405020304" pitchFamily="18" charset="0"/>
              </a:rPr>
              <a:t>	Kurzarbeitergeld </a:t>
            </a:r>
            <a:r>
              <a:rPr lang="de-DE" dirty="0">
                <a:ea typeface="Calibri" panose="020F0502020204030204" pitchFamily="34" charset="0"/>
                <a:cs typeface="Times New Roman" panose="02020603050405020304" pitchFamily="18" charset="0"/>
              </a:rPr>
              <a:t>und Zuschuss zusammen mit dem verkürzten Entgelt in einem </a:t>
            </a:r>
            <a:r>
              <a:rPr lang="de-DE" dirty="0" smtClean="0">
                <a:ea typeface="Calibri" panose="020F0502020204030204" pitchFamily="34" charset="0"/>
                <a:cs typeface="Times New Roman" panose="02020603050405020304" pitchFamily="18" charset="0"/>
              </a:rPr>
              <a:t>	Abrechnungsmonat </a:t>
            </a:r>
            <a:r>
              <a:rPr lang="de-DE" dirty="0">
                <a:ea typeface="Calibri" panose="020F0502020204030204" pitchFamily="34" charset="0"/>
                <a:cs typeface="Times New Roman" panose="02020603050405020304" pitchFamily="18" charset="0"/>
              </a:rPr>
              <a:t>das ungekürzte Nettoentgelt ohne Kurzarbeit übersteigen.</a:t>
            </a:r>
          </a:p>
          <a:p>
            <a:pPr marL="1350" indent="0">
              <a:buNone/>
            </a:pPr>
            <a:endParaRPr lang="de-DE"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18413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825" y="244730"/>
            <a:ext cx="8642349" cy="454025"/>
          </a:xfrm>
        </p:spPr>
        <p:txBody>
          <a:bodyPr/>
          <a:lstStyle/>
          <a:p>
            <a:r>
              <a:rPr lang="de-DE" sz="3200" dirty="0" smtClean="0"/>
              <a:t>Leiharbeitnehmer im </a:t>
            </a:r>
            <a:br>
              <a:rPr lang="de-DE" sz="3200" dirty="0" smtClean="0"/>
            </a:br>
            <a:r>
              <a:rPr lang="de-DE" sz="3200" dirty="0"/>
              <a:t>	</a:t>
            </a:r>
            <a:r>
              <a:rPr lang="de-DE" sz="3200" dirty="0" smtClean="0"/>
              <a:t>				kurzarbeitenden Betrieb</a:t>
            </a:r>
            <a:endParaRPr lang="de-DE" sz="3200" dirty="0"/>
          </a:p>
        </p:txBody>
      </p:sp>
      <p:sp>
        <p:nvSpPr>
          <p:cNvPr id="3" name="Inhaltsplatzhalter 2"/>
          <p:cNvSpPr>
            <a:spLocks noGrp="1"/>
          </p:cNvSpPr>
          <p:nvPr>
            <p:ph idx="1"/>
          </p:nvPr>
        </p:nvSpPr>
        <p:spPr>
          <a:xfrm>
            <a:off x="250824" y="1318846"/>
            <a:ext cx="8642349" cy="3367454"/>
          </a:xfrm>
        </p:spPr>
        <p:txBody>
          <a:bodyPr>
            <a:normAutofit fontScale="92500" lnSpcReduction="10000"/>
          </a:bodyPr>
          <a:lstStyle/>
          <a:p>
            <a:r>
              <a:rPr lang="de-DE" sz="1600" dirty="0" smtClean="0">
                <a:solidFill>
                  <a:schemeClr val="tx2">
                    <a:lumMod val="60000"/>
                    <a:lumOff val="40000"/>
                  </a:schemeClr>
                </a:solidFill>
                <a:latin typeface="+mn-lt"/>
              </a:rPr>
              <a:t>Nach § 11 Abs. 4 S. 2 AÜG können </a:t>
            </a:r>
            <a:r>
              <a:rPr lang="de-DE" sz="1600" dirty="0">
                <a:solidFill>
                  <a:schemeClr val="tx2">
                    <a:lumMod val="60000"/>
                    <a:lumOff val="40000"/>
                  </a:schemeClr>
                </a:solidFill>
                <a:latin typeface="+mn-lt"/>
              </a:rPr>
              <a:t>Leiharbeitnehmer/-innen nicht auf  ihre Vergütung </a:t>
            </a:r>
            <a:r>
              <a:rPr lang="de-DE" sz="1600" dirty="0" smtClean="0">
                <a:solidFill>
                  <a:schemeClr val="tx2">
                    <a:lumMod val="60000"/>
                    <a:lumOff val="40000"/>
                  </a:schemeClr>
                </a:solidFill>
                <a:latin typeface="+mn-lt"/>
              </a:rPr>
              <a:t>verzichten.</a:t>
            </a:r>
          </a:p>
          <a:p>
            <a:r>
              <a:rPr lang="de-DE" altLang="de-DE" sz="1600" dirty="0">
                <a:solidFill>
                  <a:schemeClr val="tx2">
                    <a:lumMod val="60000"/>
                    <a:lumOff val="40000"/>
                  </a:schemeClr>
                </a:solidFill>
                <a:latin typeface="+mn-lt"/>
              </a:rPr>
              <a:t>Damit kann </a:t>
            </a:r>
            <a:r>
              <a:rPr lang="de-DE" altLang="de-DE" sz="1600" dirty="0" smtClean="0">
                <a:solidFill>
                  <a:schemeClr val="tx2">
                    <a:lumMod val="60000"/>
                    <a:lumOff val="40000"/>
                  </a:schemeClr>
                </a:solidFill>
                <a:latin typeface="+mn-lt"/>
              </a:rPr>
              <a:t>kein </a:t>
            </a:r>
            <a:r>
              <a:rPr lang="de-DE" altLang="de-DE" sz="1600" dirty="0">
                <a:solidFill>
                  <a:schemeClr val="tx2">
                    <a:lumMod val="60000"/>
                    <a:lumOff val="40000"/>
                  </a:schemeClr>
                </a:solidFill>
                <a:latin typeface="+mn-lt"/>
              </a:rPr>
              <a:t>Kurzarbeitergeld für </a:t>
            </a:r>
            <a:r>
              <a:rPr lang="de-DE" altLang="de-DE" sz="1600" dirty="0" err="1" smtClean="0">
                <a:solidFill>
                  <a:schemeClr val="tx2">
                    <a:lumMod val="60000"/>
                    <a:lumOff val="40000"/>
                  </a:schemeClr>
                </a:solidFill>
                <a:latin typeface="+mn-lt"/>
              </a:rPr>
              <a:t>LeihAN</a:t>
            </a:r>
            <a:r>
              <a:rPr lang="de-DE" altLang="de-DE" sz="1600" dirty="0" smtClean="0">
                <a:solidFill>
                  <a:schemeClr val="tx2">
                    <a:lumMod val="60000"/>
                    <a:lumOff val="40000"/>
                  </a:schemeClr>
                </a:solidFill>
                <a:latin typeface="+mn-lt"/>
              </a:rPr>
              <a:t> an </a:t>
            </a:r>
            <a:r>
              <a:rPr lang="de-DE" altLang="de-DE" sz="1600" dirty="0">
                <a:solidFill>
                  <a:schemeClr val="tx2">
                    <a:lumMod val="60000"/>
                    <a:lumOff val="40000"/>
                  </a:schemeClr>
                </a:solidFill>
                <a:latin typeface="+mn-lt"/>
              </a:rPr>
              <a:t>die Verleihunternehmen gezahlt </a:t>
            </a:r>
            <a:r>
              <a:rPr lang="de-DE" altLang="de-DE" sz="1600" dirty="0" smtClean="0">
                <a:solidFill>
                  <a:schemeClr val="tx2">
                    <a:lumMod val="60000"/>
                    <a:lumOff val="40000"/>
                  </a:schemeClr>
                </a:solidFill>
                <a:latin typeface="+mn-lt"/>
              </a:rPr>
              <a:t>werden, da der </a:t>
            </a:r>
            <a:r>
              <a:rPr lang="de-DE" altLang="de-DE" sz="1600" dirty="0">
                <a:solidFill>
                  <a:schemeClr val="tx2">
                    <a:lumMod val="60000"/>
                    <a:lumOff val="40000"/>
                  </a:schemeClr>
                </a:solidFill>
                <a:latin typeface="+mn-lt"/>
              </a:rPr>
              <a:t>für das Kurzarbeitergeld erforderliche Entgeltausfall </a:t>
            </a:r>
            <a:r>
              <a:rPr lang="de-DE" altLang="de-DE" sz="1600" dirty="0" smtClean="0">
                <a:solidFill>
                  <a:schemeClr val="tx2">
                    <a:lumMod val="60000"/>
                    <a:lumOff val="40000"/>
                  </a:schemeClr>
                </a:solidFill>
                <a:latin typeface="+mn-lt"/>
              </a:rPr>
              <a:t>nicht eintreten kann.</a:t>
            </a:r>
            <a:endParaRPr lang="de-DE" altLang="de-DE" dirty="0"/>
          </a:p>
          <a:p>
            <a:pPr marL="1350" indent="0">
              <a:buNone/>
            </a:pPr>
            <a:endParaRPr lang="de-DE" altLang="de-DE" sz="2000" dirty="0" smtClean="0">
              <a:solidFill>
                <a:schemeClr val="tx2">
                  <a:lumMod val="50000"/>
                </a:schemeClr>
              </a:solidFill>
              <a:latin typeface="+mn-lt"/>
            </a:endParaRPr>
          </a:p>
          <a:p>
            <a:pPr marL="1350" indent="0">
              <a:buNone/>
            </a:pPr>
            <a:r>
              <a:rPr lang="de-DE" altLang="de-DE" sz="2000" dirty="0" smtClean="0">
                <a:solidFill>
                  <a:schemeClr val="tx2">
                    <a:lumMod val="50000"/>
                  </a:schemeClr>
                </a:solidFill>
                <a:latin typeface="+mn-lt"/>
              </a:rPr>
              <a:t>Nach VO gilt:</a:t>
            </a:r>
          </a:p>
          <a:p>
            <a:r>
              <a:rPr lang="de-DE" altLang="de-DE" sz="2000" dirty="0" smtClean="0">
                <a:solidFill>
                  <a:schemeClr val="tx2">
                    <a:lumMod val="50000"/>
                  </a:schemeClr>
                </a:solidFill>
                <a:latin typeface="+mn-lt"/>
              </a:rPr>
              <a:t>Für Leiharbeitnehmer/innen kann auch Kurzarbeitergeld ausgezahlt werden.</a:t>
            </a:r>
          </a:p>
          <a:p>
            <a:pPr lvl="0"/>
            <a:r>
              <a:rPr lang="de-DE" altLang="de-DE" sz="2000" dirty="0">
                <a:solidFill>
                  <a:srgbClr val="646363">
                    <a:lumMod val="50000"/>
                  </a:srgbClr>
                </a:solidFill>
                <a:latin typeface="Meta IGM"/>
                <a:cs typeface="+mn-cs"/>
              </a:rPr>
              <a:t>Kurzarbeit für Leiharbeitnehmer/innen ist vom </a:t>
            </a:r>
            <a:r>
              <a:rPr lang="de-DE" altLang="de-DE" sz="2000" u="sng" dirty="0">
                <a:solidFill>
                  <a:srgbClr val="646363">
                    <a:lumMod val="50000"/>
                  </a:srgbClr>
                </a:solidFill>
                <a:latin typeface="Meta IGM"/>
                <a:cs typeface="+mn-cs"/>
              </a:rPr>
              <a:t>Verleihbetrieb</a:t>
            </a:r>
            <a:r>
              <a:rPr lang="de-DE" altLang="de-DE" sz="2000" dirty="0">
                <a:solidFill>
                  <a:srgbClr val="646363">
                    <a:lumMod val="50000"/>
                  </a:srgbClr>
                </a:solidFill>
                <a:latin typeface="Meta IGM"/>
                <a:cs typeface="+mn-cs"/>
              </a:rPr>
              <a:t> (oder dem dortigen BR) zu beantragen; nicht vom Entleihbetrieb.</a:t>
            </a:r>
          </a:p>
          <a:p>
            <a:pPr lvl="0"/>
            <a:r>
              <a:rPr lang="de-DE" altLang="de-DE" sz="2000" dirty="0">
                <a:solidFill>
                  <a:srgbClr val="646363">
                    <a:lumMod val="50000"/>
                  </a:srgbClr>
                </a:solidFill>
                <a:latin typeface="Meta IGM"/>
                <a:cs typeface="+mn-cs"/>
              </a:rPr>
              <a:t>Die übrigen Erleichterungsregelungen gelten auch für diese  Betriebe</a:t>
            </a:r>
            <a:r>
              <a:rPr lang="de-DE" altLang="de-DE" sz="2000" dirty="0" smtClean="0">
                <a:solidFill>
                  <a:srgbClr val="646363">
                    <a:lumMod val="50000"/>
                  </a:srgbClr>
                </a:solidFill>
                <a:latin typeface="Meta IGM"/>
                <a:cs typeface="+mn-cs"/>
              </a:rPr>
              <a:t>.</a:t>
            </a:r>
          </a:p>
          <a:p>
            <a:pPr lvl="0"/>
            <a:r>
              <a:rPr lang="de-DE" altLang="de-DE" sz="2000" dirty="0" smtClean="0">
                <a:solidFill>
                  <a:srgbClr val="646363">
                    <a:lumMod val="50000"/>
                  </a:srgbClr>
                </a:solidFill>
                <a:latin typeface="Meta IGM"/>
                <a:cs typeface="+mn-cs"/>
              </a:rPr>
              <a:t>Mit </a:t>
            </a:r>
            <a:r>
              <a:rPr lang="de-DE" altLang="de-DE" sz="2000" dirty="0">
                <a:solidFill>
                  <a:srgbClr val="646363">
                    <a:lumMod val="50000"/>
                  </a:srgbClr>
                </a:solidFill>
                <a:latin typeface="Meta IGM"/>
                <a:cs typeface="+mn-cs"/>
              </a:rPr>
              <a:t>der </a:t>
            </a:r>
            <a:r>
              <a:rPr lang="de-DE" altLang="de-DE" sz="2000" dirty="0" smtClean="0">
                <a:solidFill>
                  <a:srgbClr val="646363">
                    <a:lumMod val="50000"/>
                  </a:srgbClr>
                </a:solidFill>
                <a:latin typeface="Meta IGM"/>
                <a:cs typeface="+mn-cs"/>
              </a:rPr>
              <a:t>1. </a:t>
            </a:r>
            <a:r>
              <a:rPr lang="de-DE" altLang="de-DE" sz="2000" dirty="0">
                <a:solidFill>
                  <a:srgbClr val="646363">
                    <a:lumMod val="50000"/>
                  </a:srgbClr>
                </a:solidFill>
                <a:latin typeface="Meta IGM"/>
                <a:cs typeface="+mn-cs"/>
              </a:rPr>
              <a:t>Verordnung zur Änderung der </a:t>
            </a:r>
            <a:r>
              <a:rPr lang="de-DE" altLang="de-DE" sz="2000" dirty="0" err="1" smtClean="0">
                <a:solidFill>
                  <a:srgbClr val="646363">
                    <a:lumMod val="50000"/>
                  </a:srgbClr>
                </a:solidFill>
                <a:latin typeface="Meta IGM"/>
                <a:cs typeface="+mn-cs"/>
              </a:rPr>
              <a:t>KugVO</a:t>
            </a:r>
            <a:r>
              <a:rPr lang="de-DE" altLang="de-DE" sz="2000" dirty="0" smtClean="0">
                <a:solidFill>
                  <a:srgbClr val="646363">
                    <a:lumMod val="50000"/>
                  </a:srgbClr>
                </a:solidFill>
                <a:latin typeface="Meta IGM"/>
                <a:cs typeface="+mn-cs"/>
              </a:rPr>
              <a:t> wird </a:t>
            </a:r>
            <a:r>
              <a:rPr lang="de-DE" altLang="de-DE" sz="2000" dirty="0">
                <a:solidFill>
                  <a:srgbClr val="646363">
                    <a:lumMod val="50000"/>
                  </a:srgbClr>
                </a:solidFill>
                <a:latin typeface="Meta IGM"/>
                <a:cs typeface="+mn-cs"/>
              </a:rPr>
              <a:t>diese Möglichkeit </a:t>
            </a:r>
            <a:r>
              <a:rPr lang="de-DE" altLang="de-DE" sz="2000" u="sng" dirty="0">
                <a:solidFill>
                  <a:srgbClr val="646363">
                    <a:lumMod val="50000"/>
                  </a:srgbClr>
                </a:solidFill>
                <a:latin typeface="Meta IGM"/>
                <a:cs typeface="+mn-cs"/>
              </a:rPr>
              <a:t>bis zum 31. Dezember 2021 </a:t>
            </a:r>
            <a:r>
              <a:rPr lang="de-DE" altLang="de-DE" sz="2000" u="sng" dirty="0" smtClean="0">
                <a:solidFill>
                  <a:srgbClr val="646363">
                    <a:lumMod val="50000"/>
                  </a:srgbClr>
                </a:solidFill>
                <a:latin typeface="Meta IGM"/>
                <a:cs typeface="+mn-cs"/>
              </a:rPr>
              <a:t>verlängert. </a:t>
            </a:r>
            <a:endParaRPr lang="de-DE" altLang="de-DE" sz="2000" u="sng" dirty="0">
              <a:solidFill>
                <a:srgbClr val="646363">
                  <a:lumMod val="50000"/>
                </a:srgbClr>
              </a:solidFill>
              <a:latin typeface="Meta IGM"/>
              <a:cs typeface="+mn-cs"/>
            </a:endParaRPr>
          </a:p>
          <a:p>
            <a:pPr marL="1350" indent="0">
              <a:buNone/>
            </a:pPr>
            <a:endParaRPr lang="de-DE" altLang="de-DE" sz="2000" dirty="0">
              <a:solidFill>
                <a:schemeClr val="tx2">
                  <a:lumMod val="50000"/>
                </a:schemeClr>
              </a:solidFill>
              <a:latin typeface="+mn-lt"/>
            </a:endParaRPr>
          </a:p>
        </p:txBody>
      </p:sp>
      <p:cxnSp>
        <p:nvCxnSpPr>
          <p:cNvPr id="5" name="Gerader Verbinder 4"/>
          <p:cNvCxnSpPr/>
          <p:nvPr/>
        </p:nvCxnSpPr>
        <p:spPr>
          <a:xfrm>
            <a:off x="418923" y="1090246"/>
            <a:ext cx="7947837" cy="73855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4265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E6DA150-33F4-9041-86E3-32223AC9E950}" vid="{F4968D8E-2ED4-024D-851A-578515E88C09}"/>
    </a:ext>
  </a:extLst>
</a:theme>
</file>

<file path=ppt/theme/theme2.xml><?xml version="1.0" encoding="utf-8"?>
<a:theme xmlns:a="http://schemas.openxmlformats.org/drawingml/2006/main" name="1_Office">
  <a:themeElements>
    <a:clrScheme name="IG Metall Farben">
      <a:dk1>
        <a:srgbClr val="E2051A"/>
      </a:dk1>
      <a:lt1>
        <a:srgbClr val="FFFFFF"/>
      </a:lt1>
      <a:dk2>
        <a:srgbClr val="646363"/>
      </a:dk2>
      <a:lt2>
        <a:srgbClr val="FFFFFF"/>
      </a:lt2>
      <a:accent1>
        <a:srgbClr val="8F2C33"/>
      </a:accent1>
      <a:accent2>
        <a:srgbClr val="EAB500"/>
      </a:accent2>
      <a:accent3>
        <a:srgbClr val="2F80AB"/>
      </a:accent3>
      <a:accent4>
        <a:srgbClr val="5B9945"/>
      </a:accent4>
      <a:accent5>
        <a:srgbClr val="646363"/>
      </a:accent5>
      <a:accent6>
        <a:srgbClr val="DADADA"/>
      </a:accent6>
      <a:hlink>
        <a:srgbClr val="E3051B"/>
      </a:hlink>
      <a:folHlink>
        <a:srgbClr val="3C3C3B"/>
      </a:folHlink>
    </a:clrScheme>
    <a:fontScheme name="IG Metall Schriften">
      <a:majorFont>
        <a:latin typeface="Meta Head IGM Cond Black"/>
        <a:ea typeface=""/>
        <a:cs typeface=""/>
      </a:majorFont>
      <a:minorFont>
        <a:latin typeface="Meta IG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2" id="{3E6DA150-33F4-9041-86E3-32223AC9E950}" vid="{F4968D8E-2ED4-024D-851A-578515E88C0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IGM-Powerpoint-Vorlage-16zu9</Template>
  <TotalTime>0</TotalTime>
  <Words>12919</Words>
  <Application>Microsoft Office PowerPoint</Application>
  <PresentationFormat>Bildschirmpräsentation (16:9)</PresentationFormat>
  <Paragraphs>1014</Paragraphs>
  <Slides>106</Slides>
  <Notes>57</Notes>
  <HiddenSlides>3</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106</vt:i4>
      </vt:variant>
    </vt:vector>
  </HeadingPairs>
  <TitlesOfParts>
    <vt:vector size="116" baseType="lpstr">
      <vt:lpstr>Calibri</vt:lpstr>
      <vt:lpstr>Wingdings</vt:lpstr>
      <vt:lpstr>Meta Head IGM Cond Black</vt:lpstr>
      <vt:lpstr>Times New Roman</vt:lpstr>
      <vt:lpstr>Meta Head IGM Cond Light</vt:lpstr>
      <vt:lpstr>Meta IGM</vt:lpstr>
      <vt:lpstr>Times</vt:lpstr>
      <vt:lpstr>Arial</vt:lpstr>
      <vt:lpstr>Office</vt:lpstr>
      <vt:lpstr>1_Office</vt:lpstr>
      <vt:lpstr>Kurzarbeit</vt:lpstr>
      <vt:lpstr>Was erfährt man in diesem Foliensatz?</vt:lpstr>
      <vt:lpstr>1. Hintergrund – was ist Kurzarbeit?</vt:lpstr>
      <vt:lpstr>Kurzarbeit: Ein Baustein im Instrumenten- kasten zur Beschäftigungssicherung</vt:lpstr>
      <vt:lpstr>Kurzarbeit – was ist das?</vt:lpstr>
      <vt:lpstr>2. Krisenregelungen 2020</vt:lpstr>
      <vt:lpstr>Änderung SGB III</vt:lpstr>
      <vt:lpstr>Änderung AÜG</vt:lpstr>
      <vt:lpstr>Verordnung über Erleichterungen     der Kurzarbeit (Kugv)</vt:lpstr>
      <vt:lpstr>Inhalte der Verordnung (KUGV)</vt:lpstr>
      <vt:lpstr>Weiterbewilligung und neuer Antrag-</vt:lpstr>
      <vt:lpstr>Weitere Änderung des SGB III</vt:lpstr>
      <vt:lpstr>Weisung der BA</vt:lpstr>
      <vt:lpstr>Verordnung über KUG-Bezugsdauer</vt:lpstr>
      <vt:lpstr>Sozialschutz-paket II</vt:lpstr>
      <vt:lpstr>Sozialschutz-paket II</vt:lpstr>
      <vt:lpstr>Sozialschutz-paket II</vt:lpstr>
      <vt:lpstr>Weiterführung von Regelungen und neue Regelungen in der zweiten Jahreshälfte 2020</vt:lpstr>
      <vt:lpstr>Weisung der BA - Kurzarbeitergeld</vt:lpstr>
      <vt:lpstr>Weisungslage- Urlaub </vt:lpstr>
      <vt:lpstr>2.Krisenregelung 2021</vt:lpstr>
      <vt:lpstr>Erste Verordnung zur Änderung der Kurzarbeitergeldverordnung</vt:lpstr>
      <vt:lpstr>Gesetz zur Beschäftigungssicherung infolge der COVID-19-Pandemie</vt:lpstr>
      <vt:lpstr>Zweite Verordnung über die Bezugsdauer für das Kurzarbeitergeld</vt:lpstr>
      <vt:lpstr>3. Sozialrechtliche Voraussetzungen für Kurzarbeit</vt:lpstr>
      <vt:lpstr>Voraussetzungen für das Kurzarbeitergeld</vt:lpstr>
      <vt:lpstr>1. Erheblicher Arbeitsausfall        mit Entgeltausfall</vt:lpstr>
      <vt:lpstr>1. Erheblicher Arbeitsausfall a) WIRTSCHAFTLICHE GRÜNDE </vt:lpstr>
      <vt:lpstr>1. Erheblicher Arbeitsausfall a) UNABWENDBARES EREIGNIS</vt:lpstr>
      <vt:lpstr>1. Erheblicher ArbeitsausfalL b) VORÜBERGEHEND </vt:lpstr>
      <vt:lpstr>1. Erheblicher Arbeitsausfall c) NICHT VERMEIDBAR </vt:lpstr>
      <vt:lpstr>1. Erheblicher Arbeitsausfall</vt:lpstr>
      <vt:lpstr>1. Erheblicher Arbeitsausfall</vt:lpstr>
      <vt:lpstr>1. Erheblicher Arbeitsausfall c) NICHT VERMEIDBAR </vt:lpstr>
      <vt:lpstr>1. Erheblicher Arbeitsausfall c) NICHT VERMEIDBAR</vt:lpstr>
      <vt:lpstr>1. Erheblicher Arbeitsausfall d) ENTGELTAUSFALL </vt:lpstr>
      <vt:lpstr>2. Betriebliche Voraussetzungen</vt:lpstr>
      <vt:lpstr>3. Persönliche Voraussetzungen</vt:lpstr>
      <vt:lpstr>4. Anzeige des Arbeitsausfalls</vt:lpstr>
      <vt:lpstr>4. Arbeitsrechtliche Voraussetzungen für Kurzarbeit und einführung im Betrieb</vt:lpstr>
      <vt:lpstr>Arbeitsrechtliche Voraussetzungen</vt:lpstr>
      <vt:lpstr>Wie wird Kurzarbeit im Betrieb Eingeführt?</vt:lpstr>
      <vt:lpstr>Kurzarbeit in Betrieben ohne Betriebsrat  </vt:lpstr>
      <vt:lpstr>Kurzarbeit in Betrieben mit Betriebsrat </vt:lpstr>
      <vt:lpstr>Worauf ist bei „BV Kurzarbeit“ zu achten?  </vt:lpstr>
      <vt:lpstr>INHALT DER BETRIEBSVEREINBARUNG </vt:lpstr>
      <vt:lpstr>Anzeige durch Betriebsrat  </vt:lpstr>
      <vt:lpstr>5. Kurzarbeitergeld</vt:lpstr>
      <vt:lpstr>Einkommen während der Kurzarbeit</vt:lpstr>
      <vt:lpstr>Einkommen während der Kurzarbeit</vt:lpstr>
      <vt:lpstr>Höhe des Kurzarbeitergeldes, § 105 SGB III</vt:lpstr>
      <vt:lpstr>Höhe des Kurzarbeitergeldes  SOLLENTGELT UND ISTENTGELT </vt:lpstr>
      <vt:lpstr>Höhe des Kurzarbeitergeldes</vt:lpstr>
      <vt:lpstr>Höhe des Kurzarbeitergeldes</vt:lpstr>
      <vt:lpstr>Kurzarbeitergeld Beispielsrechnung</vt:lpstr>
      <vt:lpstr>Kurzarbeitergeld Beispielsrechnung</vt:lpstr>
      <vt:lpstr>Erhöhung des Kug nach § 421 c Abs. 2 SGB III</vt:lpstr>
      <vt:lpstr>Erhöhung des Kug nach § 421 c Abs. 2 SGB III  Voraussetzungen für die Erhöhung: „ab dem 4. bzw.7. Bezugsmonat“ </vt:lpstr>
      <vt:lpstr>Erhöhung des Kug nach § 421 c Abs. 2 SGB III</vt:lpstr>
      <vt:lpstr>Erhöhung des Kug nach § 421 c Abs. 2 SGB III</vt:lpstr>
      <vt:lpstr>Beispiel 1</vt:lpstr>
      <vt:lpstr>Beispiel 2</vt:lpstr>
      <vt:lpstr>Beispiel 3</vt:lpstr>
      <vt:lpstr>Beispiel 4</vt:lpstr>
      <vt:lpstr>Beispiel 5</vt:lpstr>
      <vt:lpstr>Beispiel 6</vt:lpstr>
      <vt:lpstr>Beispiel 7</vt:lpstr>
      <vt:lpstr>Bezugsdauer des Kurzarbeitergeldes</vt:lpstr>
      <vt:lpstr>Bezugsdauer des Kurzarbeitergeldes Kurzarbeitergeld </vt:lpstr>
      <vt:lpstr>Bezugsdauer des Kurzarbeitergeldes-Weiterbewilligung und neuer Antrag – grundsätzliches </vt:lpstr>
      <vt:lpstr>Bezugsdauer des Kurzarbeitergeldes- Verlängerungen </vt:lpstr>
      <vt:lpstr>6. Zweistufiges Antragsverfahren</vt:lpstr>
      <vt:lpstr>1.ANZEIGE DES ARBEITSAUSFALLS  </vt:lpstr>
      <vt:lpstr>1.ANZEIGE DES ARBEITSAUSFALLS</vt:lpstr>
      <vt:lpstr>2. Antrag auf kurzarbeitergeld </vt:lpstr>
      <vt:lpstr>PowerPoint-Präsentation</vt:lpstr>
      <vt:lpstr>Qualifizierung während Kurzarbeit  -Ist Möglich</vt:lpstr>
      <vt:lpstr>Qualifizierungsförderung während Kurzarbeit </vt:lpstr>
      <vt:lpstr>Qualifizierung und Sozialversicherungs-          beiträge</vt:lpstr>
      <vt:lpstr>Qualifizierungsförderung während Kurzarbeit </vt:lpstr>
      <vt:lpstr>Qualifizierungsförderung während Kurzarbeit- Kriterien </vt:lpstr>
      <vt:lpstr>8. FAQ zur Kurzarbeit  </vt:lpstr>
      <vt:lpstr>Kurzarbeit „Null“ und Anwesenheit</vt:lpstr>
      <vt:lpstr>Arbeitsvermittlung bei Kurzarbeit</vt:lpstr>
      <vt:lpstr>Nebenjob und Kurzarbeitergeld</vt:lpstr>
      <vt:lpstr>Nebenjob und Kurzarbeitergeld</vt:lpstr>
      <vt:lpstr>Neuregelung: minijob und Kurzarbeitergeld</vt:lpstr>
      <vt:lpstr>Urlaub und Kurzarbeit </vt:lpstr>
      <vt:lpstr>Urlaub und Kurzarbeit</vt:lpstr>
      <vt:lpstr>AU und Kurzarbeit</vt:lpstr>
      <vt:lpstr>AU und Kurzarbeit</vt:lpstr>
      <vt:lpstr>AU und Kurzarbeit</vt:lpstr>
      <vt:lpstr>Elterngeldbezug nach Kurzarbeit</vt:lpstr>
      <vt:lpstr>Altersteilzeit und Kurzarbeit</vt:lpstr>
      <vt:lpstr>Steuern und Sozialversicherung       bei Kurzarbeitergeld</vt:lpstr>
      <vt:lpstr>soZIALVERSICHERUNGSBEITRÄGE       WÄHREND kURZARBEIT</vt:lpstr>
      <vt:lpstr>Zuschüsse zum Kug</vt:lpstr>
      <vt:lpstr>Zuschüsse zum Kug und § 241 c Abs. 2 SGB III</vt:lpstr>
      <vt:lpstr>Leiharbeitnehmer im       kurzarbeitenden Betrieb</vt:lpstr>
      <vt:lpstr>Berechnung des Kug für Leiharbeitnehmer/innen</vt:lpstr>
      <vt:lpstr>Kug wird abgelehnt- Widerspruch und Klage</vt:lpstr>
      <vt:lpstr>Kug wird falsch berechnet</vt:lpstr>
      <vt:lpstr>9. Anhang: Weitere Informationen</vt:lpstr>
      <vt:lpstr>Informationsmaterialien der        Bundesagentur für Arbeit</vt:lpstr>
      <vt:lpstr>Kontakt Bundesagentur für Arbeit</vt:lpstr>
      <vt:lpstr>Ansprechpartnerinnen      beim IG Metall Vorstand  </vt:lpstr>
    </vt:vector>
  </TitlesOfParts>
  <Company>IG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Kurzarbeit und Kurzarbeitergeld</dc:title>
  <dc:creator>Grabietz, Katharina</dc:creator>
  <cp:lastModifiedBy>Wolfram, Inga</cp:lastModifiedBy>
  <cp:revision>597</cp:revision>
  <cp:lastPrinted>2020-02-19T12:12:24Z</cp:lastPrinted>
  <dcterms:created xsi:type="dcterms:W3CDTF">2019-03-11T13:51:43Z</dcterms:created>
  <dcterms:modified xsi:type="dcterms:W3CDTF">2021-03-12T09:09:12Z</dcterms:modified>
  <cp:contentStatus/>
</cp:coreProperties>
</file>